
<file path=[Content_Types].xml><?xml version="1.0" encoding="utf-8"?>
<Types xmlns="http://schemas.openxmlformats.org/package/2006/content-types">
  <Default Extension="jpeg" ContentType="image/jpeg"/>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43"/>
  </p:handoutMasterIdLst>
  <p:sldIdLst>
    <p:sldId id="409" r:id="rId3"/>
    <p:sldId id="468" r:id="rId4"/>
    <p:sldId id="508" r:id="rId5"/>
    <p:sldId id="591" r:id="rId6"/>
    <p:sldId id="592" r:id="rId7"/>
    <p:sldId id="521" r:id="rId8"/>
    <p:sldId id="522" r:id="rId9"/>
    <p:sldId id="523" r:id="rId10"/>
    <p:sldId id="656" r:id="rId11"/>
    <p:sldId id="657" r:id="rId12"/>
    <p:sldId id="658" r:id="rId13"/>
    <p:sldId id="659" r:id="rId14"/>
    <p:sldId id="660" r:id="rId15"/>
    <p:sldId id="663" r:id="rId16"/>
    <p:sldId id="524" r:id="rId17"/>
    <p:sldId id="594" r:id="rId18"/>
    <p:sldId id="664" r:id="rId19"/>
    <p:sldId id="665" r:id="rId20"/>
    <p:sldId id="666" r:id="rId21"/>
    <p:sldId id="511" r:id="rId22"/>
    <p:sldId id="512" r:id="rId23"/>
    <p:sldId id="513" r:id="rId25"/>
    <p:sldId id="667" r:id="rId26"/>
    <p:sldId id="668" r:id="rId27"/>
    <p:sldId id="669" r:id="rId28"/>
    <p:sldId id="671" r:id="rId29"/>
    <p:sldId id="672" r:id="rId30"/>
    <p:sldId id="673" r:id="rId31"/>
    <p:sldId id="670" r:id="rId32"/>
    <p:sldId id="516" r:id="rId33"/>
    <p:sldId id="527" r:id="rId34"/>
    <p:sldId id="545" r:id="rId35"/>
    <p:sldId id="575" r:id="rId36"/>
    <p:sldId id="569" r:id="rId37"/>
    <p:sldId id="570" r:id="rId38"/>
    <p:sldId id="571" r:id="rId39"/>
    <p:sldId id="674" r:id="rId40"/>
    <p:sldId id="572" r:id="rId41"/>
    <p:sldId id="576" r:id="rId42"/>
  </p:sldIdLst>
  <p:sldSz cx="1219073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FFD966"/>
    <a:srgbClr val="ED7D31"/>
    <a:srgbClr val="DD8F40"/>
    <a:srgbClr val="FFC410"/>
    <a:srgbClr val="FFF401"/>
    <a:srgbClr val="C4551D"/>
    <a:srgbClr val="FACF00"/>
    <a:srgbClr val="F8C300"/>
    <a:srgbClr val="EF9B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34"/>
  </p:normalViewPr>
  <p:slideViewPr>
    <p:cSldViewPr showGuides="1">
      <p:cViewPr varScale="1">
        <p:scale>
          <a:sx n="74" d="100"/>
          <a:sy n="74" d="100"/>
        </p:scale>
        <p:origin x="-540" y="-102"/>
      </p:cViewPr>
      <p:guideLst>
        <p:guide orient="horz" pos="2368"/>
        <p:guide pos="3868"/>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fld>
            <a:endParaRPr lang="zh-CN" altLang="en-US" strike="noStrike" noProof="1"/>
          </a:p>
        </p:txBody>
      </p:sp>
      <p:sp>
        <p:nvSpPr>
          <p:cNvPr id="12292" name="幻灯片图像占位符 3"/>
          <p:cNvSpPr>
            <a:spLocks noGrp="1" noRot="1" noChangeAspect="1"/>
          </p:cNvSpPr>
          <p:nvPr>
            <p:ph type="sldImg"/>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A</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6805" y="4614350"/>
            <a:ext cx="5435034" cy="1053581"/>
          </a:xfrm>
          <a:noFill/>
        </p:spPr>
        <p:txBody>
          <a:bodyPr anchor="b">
            <a:normAutofit/>
          </a:bodyPr>
          <a:lstStyle>
            <a:lvl1pPr algn="r">
              <a:defRPr sz="48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6805" y="5739996"/>
            <a:ext cx="5435034" cy="504000"/>
          </a:xfrm>
          <a:noFill/>
        </p:spPr>
        <p:txBody>
          <a:bodyPr>
            <a:normAutofit/>
          </a:bodyPr>
          <a:lstStyle>
            <a:lvl1pPr marL="0" indent="0" algn="r">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860" y="952508"/>
            <a:ext cx="1085110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8726" y="4290060"/>
            <a:ext cx="4425489"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8725" y="5540698"/>
            <a:ext cx="4425349" cy="691347"/>
          </a:xfrm>
        </p:spPr>
        <p:txBody>
          <a:bodyPr>
            <a:normAutofit/>
          </a:bodyPr>
          <a:lstStyle>
            <a:lvl1pPr marL="0" indent="0" algn="r">
              <a:buNone/>
              <a:defRPr sz="3200">
                <a:solidFill>
                  <a:srgbClr val="2747BE"/>
                </a:solidFill>
              </a:defRPr>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12" y="952508"/>
            <a:ext cx="1085110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16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830218" y="4400550"/>
            <a:ext cx="9360512"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920675" y="2790825"/>
            <a:ext cx="5219156"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560" y="3503613"/>
            <a:ext cx="5464271" cy="1058408"/>
          </a:xfrm>
        </p:spPr>
        <p:txBody>
          <a:bodyPr rIns="63500">
            <a:noAutofit/>
          </a:bodyPr>
          <a:lstStyle>
            <a:lvl1pPr algn="r">
              <a:defRPr sz="48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560" y="2856230"/>
            <a:ext cx="5464271"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600" y="2383625"/>
            <a:ext cx="5464231" cy="356400"/>
          </a:xfrm>
        </p:spPr>
        <p:txBody>
          <a:bodyPr anchor="b"/>
          <a:lstStyle>
            <a:lvl1pPr marL="0" indent="0" algn="r">
              <a:buNone/>
              <a:defRPr>
                <a:solidFill>
                  <a:srgbClr val="000000"/>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860" y="952508"/>
            <a:ext cx="528269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227" y="952508"/>
            <a:ext cx="528269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860" y="952508"/>
            <a:ext cx="528269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855" y="1406525"/>
            <a:ext cx="528265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100" y="952508"/>
            <a:ext cx="528269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100" y="1406525"/>
            <a:ext cx="528269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860" y="952508"/>
            <a:ext cx="528269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275" y="952508"/>
            <a:ext cx="528269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508"/>
            <a:ext cx="950885"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855" y="952500"/>
            <a:ext cx="9827077"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0" Type="http://schemas.openxmlformats.org/officeDocument/2006/relationships/theme" Target="../theme/theme1.xml"/><Relationship Id="rId6" Type="http://schemas.openxmlformats.org/officeDocument/2006/relationships/slideLayout" Target="../slideLayouts/slideLayout6.xml"/><Relationship Id="rId59" Type="http://schemas.openxmlformats.org/officeDocument/2006/relationships/tags" Target="../tags/tag76.xml"/><Relationship Id="rId58" Type="http://schemas.openxmlformats.org/officeDocument/2006/relationships/tags" Target="../tags/tag75.xml"/><Relationship Id="rId57" Type="http://schemas.openxmlformats.org/officeDocument/2006/relationships/tags" Target="../tags/tag74.xml"/><Relationship Id="rId56" Type="http://schemas.openxmlformats.org/officeDocument/2006/relationships/tags" Target="../tags/tag73.xml"/><Relationship Id="rId55" Type="http://schemas.openxmlformats.org/officeDocument/2006/relationships/tags" Target="../tags/tag72.xml"/><Relationship Id="rId54" Type="http://schemas.openxmlformats.org/officeDocument/2006/relationships/tags" Target="../tags/tag71.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54"/>
            </p:custDataLst>
          </p:nvPr>
        </p:nvSpPr>
        <p:spPr bwMode="auto">
          <a:xfrm>
            <a:off x="669855" y="442913"/>
            <a:ext cx="1085102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55"/>
            </p:custDataLst>
          </p:nvPr>
        </p:nvSpPr>
        <p:spPr bwMode="auto">
          <a:xfrm>
            <a:off x="669855" y="952500"/>
            <a:ext cx="1085102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56"/>
            </p:custDataLst>
          </p:nvPr>
        </p:nvSpPr>
        <p:spPr>
          <a:xfrm>
            <a:off x="879383" y="6350000"/>
            <a:ext cx="2700057"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57"/>
            </p:custDataLst>
          </p:nvPr>
        </p:nvSpPr>
        <p:spPr>
          <a:xfrm>
            <a:off x="4115959" y="6350000"/>
            <a:ext cx="3958813"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58"/>
            </p:custDataLst>
          </p:nvPr>
        </p:nvSpPr>
        <p:spPr>
          <a:xfrm>
            <a:off x="8609703" y="6350000"/>
            <a:ext cx="2700057"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5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Lst>
  <p:txStyles>
    <p:titleStyle>
      <a:lvl1pPr algn="l" rtl="0" eaLnBrk="1" fontAlgn="base" hangingPunct="1">
        <a:spcBef>
          <a:spcPct val="0"/>
        </a:spcBef>
        <a:spcAft>
          <a:spcPct val="0"/>
        </a:spcAft>
        <a:defRPr sz="24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000000"/>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79.xm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slide" Target="slide2.xml"/><Relationship Id="rId3" Type="http://schemas.openxmlformats.org/officeDocument/2006/relationships/tags" Target="../tags/tag77.xml"/><Relationship Id="rId2" Type="http://schemas.openxmlformats.org/officeDocument/2006/relationships/slide" Target="slide3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8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8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8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4.jpeg"/><Relationship Id="rId1" Type="http://schemas.openxmlformats.org/officeDocument/2006/relationships/image" Target="../media/image2.tif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4.jpeg"/><Relationship Id="rId1" Type="http://schemas.openxmlformats.org/officeDocument/2006/relationships/tags" Target="../tags/tag8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4.jpe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6.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tif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8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9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ags" Target="../tags/tag9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9.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4.jpeg"/><Relationship Id="rId1" Type="http://schemas.openxmlformats.org/officeDocument/2006/relationships/image" Target="../media/image2.tif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4.jpeg"/><Relationship Id="rId1" Type="http://schemas.openxmlformats.org/officeDocument/2006/relationships/tags" Target="../tags/tag9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image" Target="../media/image4.jpeg"/><Relationship Id="rId1" Type="http://schemas.openxmlformats.org/officeDocument/2006/relationships/tags" Target="../tags/tag9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image" Target="../media/image3.tif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94.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47.xml"/><Relationship Id="rId3" Type="http://schemas.openxmlformats.org/officeDocument/2006/relationships/tags" Target="../tags/tag95.xml"/><Relationship Id="rId2" Type="http://schemas.openxmlformats.org/officeDocument/2006/relationships/image" Target="../media/image2.tiff"/><Relationship Id="rId1" Type="http://schemas.openxmlformats.org/officeDocument/2006/relationships/image" Target="../media/image3.tif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tags" Target="../tags/tag96.xml"/><Relationship Id="rId1" Type="http://schemas.openxmlformats.org/officeDocument/2006/relationships/image" Target="../media/image3.tif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9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98.xml"/><Relationship Id="rId1" Type="http://schemas.openxmlformats.org/officeDocument/2006/relationships/image" Target="../media/image2.tif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9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4.jpeg"/><Relationship Id="rId1" Type="http://schemas.openxmlformats.org/officeDocument/2006/relationships/image" Target="../media/image2.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80.xml"/><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8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8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8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4" name="矩形 103"/>
          <p:cNvSpPr/>
          <p:nvPr/>
        </p:nvSpPr>
        <p:spPr>
          <a:xfrm>
            <a:off x="1760855" y="2879725"/>
            <a:ext cx="83820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sp>
        <p:nvSpPr>
          <p:cNvPr id="2" name="矩形 1"/>
          <p:cNvSpPr/>
          <p:nvPr/>
        </p:nvSpPr>
        <p:spPr>
          <a:xfrm>
            <a:off x="681355" y="1633220"/>
            <a:ext cx="970153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60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uFillTx/>
                <a:latin typeface="Times New Roman" panose="02020603050405020304" pitchFamily="18" charset="0"/>
                <a:ea typeface="黑体" panose="02010609060101010101" pitchFamily="49" charset="-122"/>
                <a:cs typeface="Tahoma" panose="020B0604030504040204" pitchFamily="34" charset="0"/>
                <a:sym typeface="+mn-ea"/>
              </a:rPr>
              <a:t>主题17　物质的共存、检验与鉴别、除杂与分离</a:t>
            </a:r>
            <a:endParaRPr lang="zh-CN" altLang="en-US" sz="60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uFillTx/>
              <a:latin typeface="Times New Roman" panose="02020603050405020304" pitchFamily="18" charset="0"/>
              <a:ea typeface="黑体" panose="02010609060101010101" pitchFamily="49" charset="-122"/>
              <a:cs typeface="Tahoma" panose="020B0604030504040204" pitchFamily="34" charset="0"/>
              <a:sym typeface="+mn-ea"/>
            </a:endParaRPr>
          </a:p>
        </p:txBody>
      </p:sp>
      <p:sp>
        <p:nvSpPr>
          <p:cNvPr id="5" name="五边形 4"/>
          <p:cNvSpPr/>
          <p:nvPr/>
        </p:nvSpPr>
        <p:spPr>
          <a:xfrm rot="5400000">
            <a:off x="9749758"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导航</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4333875" y="5842635"/>
            <a:ext cx="3637280" cy="713740"/>
            <a:chOff x="8867" y="8698"/>
            <a:chExt cx="5728" cy="1124"/>
          </a:xfrm>
        </p:grpSpPr>
        <p:pic>
          <p:nvPicPr>
            <p:cNvPr id="4" name="图片 34840"/>
            <p:cNvPicPr>
              <a:picLocks noChangeAspect="1"/>
            </p:cNvPicPr>
            <p:nvPr/>
          </p:nvPicPr>
          <p:blipFill>
            <a:blip r:embed="rId1"/>
            <a:srcRect r="74194"/>
            <a:stretch>
              <a:fillRect/>
            </a:stretch>
          </p:blipFill>
          <p:spPr>
            <a:xfrm>
              <a:off x="8867" y="8698"/>
              <a:ext cx="2281" cy="1125"/>
            </a:xfrm>
            <a:prstGeom prst="rect">
              <a:avLst/>
            </a:prstGeom>
            <a:noFill/>
            <a:ln w="9525">
              <a:noFill/>
            </a:ln>
          </p:spPr>
        </p:pic>
        <p:grpSp>
          <p:nvGrpSpPr>
            <p:cNvPr id="3" name="组合 2"/>
            <p:cNvGrpSpPr/>
            <p:nvPr/>
          </p:nvGrpSpPr>
          <p:grpSpPr>
            <a:xfrm>
              <a:off x="9521" y="8698"/>
              <a:ext cx="5074" cy="1125"/>
              <a:chOff x="6956" y="7664"/>
              <a:chExt cx="4943" cy="1125"/>
            </a:xfrm>
          </p:grpSpPr>
          <p:pic>
            <p:nvPicPr>
              <p:cNvPr id="34822" name="图片 34840"/>
              <p:cNvPicPr>
                <a:picLocks noChangeAspect="1"/>
              </p:cNvPicPr>
              <p:nvPr/>
            </p:nvPicPr>
            <p:blipFill>
              <a:blip r:embed="rId1"/>
              <a:srcRect l="61002"/>
              <a:stretch>
                <a:fillRect/>
              </a:stretch>
            </p:blipFill>
            <p:spPr>
              <a:xfrm>
                <a:off x="8541" y="7664"/>
                <a:ext cx="3358" cy="1125"/>
              </a:xfrm>
              <a:prstGeom prst="rect">
                <a:avLst/>
              </a:prstGeom>
              <a:noFill/>
              <a:ln w="9525">
                <a:noFill/>
              </a:ln>
            </p:spPr>
          </p:pic>
          <p:sp>
            <p:nvSpPr>
              <p:cNvPr id="34823" name="矩形 34841"/>
              <p:cNvSpPr/>
              <p:nvPr/>
            </p:nvSpPr>
            <p:spPr>
              <a:xfrm>
                <a:off x="6956" y="7800"/>
                <a:ext cx="3906" cy="628"/>
              </a:xfrm>
              <a:prstGeom prst="rect">
                <a:avLst/>
              </a:prstGeom>
              <a:noFill/>
              <a:ln w="9525">
                <a:noFill/>
              </a:ln>
            </p:spPr>
            <p:txBody>
              <a:bodyPr wrap="square" anchor="t">
                <a:spAutoFit/>
              </a:bodyPr>
              <a:p>
                <a:r>
                  <a:rPr lang="zh-CN" altLang="en-US" sz="2000" b="1" dirty="0">
                    <a:latin typeface="Calibri" panose="020F0502020204030204" pitchFamily="34" charset="0"/>
                    <a:ea typeface="黑体" panose="02010609060101010101" pitchFamily="49" charset="-122"/>
                  </a:rPr>
                  <a:t>实验视频见超值配赠</a:t>
                </a:r>
                <a:endParaRPr lang="zh-CN" altLang="en-US" sz="2000" b="1" dirty="0">
                  <a:latin typeface="Calibri" panose="020F0502020204030204" pitchFamily="34" charset="0"/>
                  <a:ea typeface="黑体" panose="02010609060101010101" pitchFamily="49" charset="-122"/>
                </a:endParaRPr>
              </a:p>
            </p:txBody>
          </p:sp>
        </p:grpSp>
      </p:grpSp>
      <p:sp>
        <p:nvSpPr>
          <p:cNvPr id="7" name="矩形 6"/>
          <p:cNvSpPr/>
          <p:nvPr/>
        </p:nvSpPr>
        <p:spPr>
          <a:xfrm>
            <a:off x="1826260" y="3683635"/>
            <a:ext cx="83820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sp>
        <p:nvSpPr>
          <p:cNvPr id="17418" name="文本框 108">
            <a:hlinkClick r:id="rId2" action="ppaction://hlinksldjump"/>
          </p:cNvPr>
          <p:cNvSpPr txBox="1"/>
          <p:nvPr>
            <p:custDataLst>
              <p:tags r:id="rId3"/>
            </p:custDataLst>
          </p:nvPr>
        </p:nvSpPr>
        <p:spPr>
          <a:xfrm>
            <a:off x="4234815" y="4465320"/>
            <a:ext cx="7974965" cy="607695"/>
          </a:xfrm>
          <a:prstGeom prst="rect">
            <a:avLst/>
          </a:prstGeom>
          <a:noFill/>
          <a:ln w="9525">
            <a:noFill/>
          </a:ln>
        </p:spPr>
        <p:txBody>
          <a:bodyPr anchor="t"/>
          <a:p>
            <a:pPr>
              <a:lnSpc>
                <a:spcPct val="120000"/>
              </a:lnSpc>
              <a:buSzPct val="100000"/>
            </a:pPr>
            <a:r>
              <a:rPr sz="3200" b="1">
                <a:ea typeface="黑体" panose="02010609060101010101" pitchFamily="49" charset="-122"/>
                <a:sym typeface="宋体" panose="02010600030101010101" pitchFamily="2" charset="-122"/>
              </a:rPr>
              <a:t>陕西6年真题、副题面对面</a:t>
            </a:r>
            <a:endParaRPr sz="3200" b="1">
              <a:ea typeface="黑体" panose="02010609060101010101" pitchFamily="49" charset="-122"/>
              <a:sym typeface="宋体" panose="02010600030101010101" pitchFamily="2" charset="-122"/>
            </a:endParaRPr>
          </a:p>
        </p:txBody>
      </p:sp>
      <p:sp>
        <p:nvSpPr>
          <p:cNvPr id="17413" name="文本框 104">
            <a:hlinkClick r:id="rId4" action="ppaction://hlinksldjump"/>
          </p:cNvPr>
          <p:cNvSpPr txBox="1"/>
          <p:nvPr>
            <p:custDataLst>
              <p:tags r:id="rId5"/>
            </p:custDataLst>
          </p:nvPr>
        </p:nvSpPr>
        <p:spPr>
          <a:xfrm>
            <a:off x="4277360" y="3544570"/>
            <a:ext cx="7322820" cy="810895"/>
          </a:xfrm>
          <a:prstGeom prst="rect">
            <a:avLst/>
          </a:prstGeom>
          <a:noFill/>
          <a:ln w="9525">
            <a:noFill/>
          </a:ln>
        </p:spPr>
        <p:txBody>
          <a:bodyPr anchor="t"/>
          <a:p>
            <a:pPr>
              <a:lnSpc>
                <a:spcPct val="120000"/>
              </a:lnSpc>
              <a:buSzPct val="100000"/>
            </a:pPr>
            <a:r>
              <a:rPr sz="3200" b="1">
                <a:ea typeface="黑体" panose="02010609060101010101" pitchFamily="49" charset="-122"/>
                <a:sym typeface="宋体" panose="02010600030101010101" pitchFamily="2" charset="-122"/>
              </a:rPr>
              <a:t>面对面“过”考点</a:t>
            </a:r>
            <a:endParaRPr sz="3200" b="1">
              <a:ea typeface="黑体" panose="02010609060101010101" pitchFamily="49" charset="-122"/>
              <a:sym typeface="宋体" panose="02010600030101010101" pitchFamily="2" charset="-122"/>
            </a:endParaRPr>
          </a:p>
        </p:txBody>
      </p:sp>
      <p:grpSp>
        <p:nvGrpSpPr>
          <p:cNvPr id="9" name="组合 3"/>
          <p:cNvGrpSpPr/>
          <p:nvPr/>
        </p:nvGrpSpPr>
        <p:grpSpPr>
          <a:xfrm rot="0">
            <a:off x="2818765" y="3595370"/>
            <a:ext cx="1416050" cy="750570"/>
            <a:chOff x="8163" y="4584"/>
            <a:chExt cx="2870" cy="1632"/>
          </a:xfrm>
        </p:grpSpPr>
        <p:pic>
          <p:nvPicPr>
            <p:cNvPr id="10" name="图片 2" descr="图片1"/>
            <p:cNvPicPr>
              <a:picLocks noChangeAspect="1"/>
            </p:cNvPicPr>
            <p:nvPr/>
          </p:nvPicPr>
          <p:blipFill>
            <a:blip r:embed="rId6"/>
            <a:stretch>
              <a:fillRect/>
            </a:stretch>
          </p:blipFill>
          <p:spPr>
            <a:xfrm>
              <a:off x="8163" y="4584"/>
              <a:ext cx="2870" cy="1632"/>
            </a:xfrm>
            <a:prstGeom prst="rect">
              <a:avLst/>
            </a:prstGeom>
            <a:noFill/>
            <a:ln w="9525">
              <a:noFill/>
            </a:ln>
          </p:spPr>
        </p:pic>
        <p:sp>
          <p:nvSpPr>
            <p:cNvPr id="11" name="文本框 5"/>
            <p:cNvSpPr txBox="1"/>
            <p:nvPr/>
          </p:nvSpPr>
          <p:spPr>
            <a:xfrm>
              <a:off x="9864" y="4584"/>
              <a:ext cx="401" cy="1402"/>
            </a:xfrm>
            <a:prstGeom prst="rect">
              <a:avLst/>
            </a:prstGeom>
            <a:noFill/>
            <a:ln w="9525">
              <a:noFill/>
            </a:ln>
          </p:spPr>
          <p:txBody>
            <a:bodyPr anchor="t">
              <a:spAutoFit/>
            </a:bodyPr>
            <a:p>
              <a:r>
                <a:rPr lang="en-US" altLang="zh-CN" sz="3600" b="1">
                  <a:latin typeface="黑体" panose="02010609060101010101" pitchFamily="49" charset="-122"/>
                  <a:ea typeface="黑体" panose="02010609060101010101" pitchFamily="49" charset="-122"/>
                </a:rPr>
                <a:t>1</a:t>
              </a:r>
              <a:endParaRPr lang="en-US" altLang="zh-CN" sz="3600" b="1">
                <a:latin typeface="黑体" panose="02010609060101010101" pitchFamily="49" charset="-122"/>
                <a:ea typeface="黑体" panose="02010609060101010101" pitchFamily="49" charset="-122"/>
              </a:endParaRPr>
            </a:p>
          </p:txBody>
        </p:sp>
      </p:grpSp>
      <p:grpSp>
        <p:nvGrpSpPr>
          <p:cNvPr id="12" name="组合 12"/>
          <p:cNvGrpSpPr/>
          <p:nvPr/>
        </p:nvGrpSpPr>
        <p:grpSpPr>
          <a:xfrm rot="0">
            <a:off x="2818765" y="4579620"/>
            <a:ext cx="1416050" cy="751840"/>
            <a:chOff x="8163" y="4584"/>
            <a:chExt cx="2870" cy="1632"/>
          </a:xfrm>
        </p:grpSpPr>
        <p:pic>
          <p:nvPicPr>
            <p:cNvPr id="13" name="图片 13" descr="图片1"/>
            <p:cNvPicPr>
              <a:picLocks noChangeAspect="1"/>
            </p:cNvPicPr>
            <p:nvPr/>
          </p:nvPicPr>
          <p:blipFill>
            <a:blip r:embed="rId6"/>
            <a:stretch>
              <a:fillRect/>
            </a:stretch>
          </p:blipFill>
          <p:spPr>
            <a:xfrm>
              <a:off x="8163" y="4584"/>
              <a:ext cx="2870" cy="1632"/>
            </a:xfrm>
            <a:prstGeom prst="rect">
              <a:avLst/>
            </a:prstGeom>
            <a:noFill/>
            <a:ln w="9525">
              <a:noFill/>
            </a:ln>
          </p:spPr>
        </p:pic>
        <p:sp>
          <p:nvSpPr>
            <p:cNvPr id="14" name="文本框 14"/>
            <p:cNvSpPr txBox="1"/>
            <p:nvPr/>
          </p:nvSpPr>
          <p:spPr>
            <a:xfrm>
              <a:off x="9864" y="4584"/>
              <a:ext cx="401" cy="1402"/>
            </a:xfrm>
            <a:prstGeom prst="rect">
              <a:avLst/>
            </a:prstGeom>
            <a:noFill/>
            <a:ln w="9525">
              <a:noFill/>
            </a:ln>
          </p:spPr>
          <p:txBody>
            <a:bodyPr anchor="t">
              <a:spAutoFit/>
            </a:bodyPr>
            <a:p>
              <a:r>
                <a:rPr lang="en-US" altLang="zh-CN" sz="3600" b="1">
                  <a:latin typeface="黑体" panose="02010609060101010101" pitchFamily="49" charset="-122"/>
                  <a:ea typeface="黑体" panose="02010609060101010101" pitchFamily="49" charset="-122"/>
                </a:rPr>
                <a:t>2</a:t>
              </a:r>
              <a:endParaRPr lang="en-US" altLang="zh-CN" sz="3600" b="1">
                <a:latin typeface="黑体" panose="02010609060101010101" pitchFamily="49" charset="-122"/>
                <a:ea typeface="黑体" panose="02010609060101010101" pitchFamily="49" charset="-122"/>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 name="表格 3"/>
          <p:cNvGraphicFramePr/>
          <p:nvPr>
            <p:custDataLst>
              <p:tags r:id="rId1"/>
            </p:custDataLst>
          </p:nvPr>
        </p:nvGraphicFramePr>
        <p:xfrm>
          <a:off x="731838" y="1141603"/>
          <a:ext cx="11062970" cy="4575175"/>
        </p:xfrm>
        <a:graphic>
          <a:graphicData uri="http://schemas.openxmlformats.org/drawingml/2006/table">
            <a:tbl>
              <a:tblPr firstRow="1" bandRow="1">
                <a:tableStyleId>{5940675A-B579-460E-94D1-54222C63F5DA}</a:tableStyleId>
              </a:tblPr>
              <a:tblGrid>
                <a:gridCol w="1283335"/>
                <a:gridCol w="6427470"/>
                <a:gridCol w="3352165"/>
              </a:tblGrid>
              <a:tr h="612140">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离子</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方法</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现象</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121983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SO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4</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(硫酸盐)</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noFill/>
                  </a:tcP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取少量试剂滴加少量______________和稀HNO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3</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有__________生成</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3</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sym typeface="+mn-ea"/>
                        </a:rPr>
                        <a:t>2－</a:t>
                      </a:r>
                      <a:endPar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(碳酸盐)</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取少量试剂滴加________________，并将产生的气体通入澄清石灰水中</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有气泡产生，澄清石灰水变浑浊</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NH</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4</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(铵盐)</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取少量试剂加入可溶性碱，加热，将湿润的红色石蕊试纸放在试管口</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产生有刺激性气味的气体，红色石蕊试纸变______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4947285" y="1898650"/>
            <a:ext cx="200914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Ba(NO</a:t>
            </a:r>
            <a:r>
              <a:rPr lang="en-US" altLang="zh-CN" sz="2400" b="1" baseline="-25000">
                <a:solidFill>
                  <a:srgbClr val="FF0000"/>
                </a:solidFill>
                <a:uFillTx/>
                <a:latin typeface="Times New Roman" panose="02020603050405020304" pitchFamily="18" charset="0"/>
              </a:rPr>
              <a:t>3</a:t>
            </a:r>
            <a:r>
              <a:rPr lang="en-US" altLang="zh-CN" sz="2400" b="1">
                <a:solidFill>
                  <a:srgbClr val="FF0000"/>
                </a:solidFill>
                <a:uFillTx/>
                <a:latin typeface="Times New Roman" panose="02020603050405020304" pitchFamily="18" charset="0"/>
              </a:rPr>
              <a:t>)</a:t>
            </a:r>
            <a:r>
              <a:rPr lang="en-US" altLang="zh-CN" sz="2400" b="1" baseline="-25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溶液</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9250680" y="2134870"/>
            <a:ext cx="14071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白色沉淀</a:t>
            </a:r>
            <a:endParaRPr lang="en-US" altLang="zh-CN" sz="2400" b="1">
              <a:solidFill>
                <a:srgbClr val="FF0000"/>
              </a:solidFill>
              <a:uFillTx/>
              <a:latin typeface="Times New Roman" panose="02020603050405020304" pitchFamily="18" charset="0"/>
            </a:endParaRPr>
          </a:p>
        </p:txBody>
      </p:sp>
      <p:sp>
        <p:nvSpPr>
          <p:cNvPr id="11" name="文本框 10"/>
          <p:cNvSpPr txBox="1"/>
          <p:nvPr/>
        </p:nvSpPr>
        <p:spPr>
          <a:xfrm>
            <a:off x="4298315" y="3025775"/>
            <a:ext cx="252857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稀盐酸(合理即可)</a:t>
            </a:r>
            <a:endParaRPr lang="en-US" altLang="zh-CN" sz="2400" b="1">
              <a:solidFill>
                <a:srgbClr val="FF0000"/>
              </a:solidFill>
              <a:uFillTx/>
              <a:latin typeface="Times New Roman" panose="02020603050405020304" pitchFamily="18" charset="0"/>
            </a:endParaRPr>
          </a:p>
        </p:txBody>
      </p:sp>
      <p:sp>
        <p:nvSpPr>
          <p:cNvPr id="12" name="文本框 11"/>
          <p:cNvSpPr txBox="1"/>
          <p:nvPr/>
        </p:nvSpPr>
        <p:spPr>
          <a:xfrm>
            <a:off x="8761730" y="5256530"/>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蓝</a:t>
            </a:r>
            <a:endParaRPr lang="zh-CN" altLang="en-US"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641350" y="982345"/>
            <a:ext cx="10582910" cy="5077460"/>
          </a:xfrm>
          <a:prstGeom prst="rect">
            <a:avLst/>
          </a:prstGeom>
          <a:noFill/>
          <a:ln w="9525">
            <a:noFill/>
          </a:ln>
        </p:spPr>
        <p:txBody>
          <a:bodyPr wrap="square">
            <a:spAutoFit/>
          </a:bodyPr>
          <a:p>
            <a:pPr>
              <a:lnSpc>
                <a:spcPct val="150000"/>
              </a:lnSpc>
            </a:pPr>
            <a:r>
              <a:rPr sz="2400" b="1">
                <a:solidFill>
                  <a:schemeClr val="tx1"/>
                </a:solidFill>
                <a:uFillTx/>
                <a:latin typeface="Times New Roman" panose="02020603050405020304" pitchFamily="18" charset="0"/>
                <a:ea typeface="黑体" panose="02010609060101010101" pitchFamily="49" charset="-122"/>
              </a:rPr>
              <a:t>二、物质的鉴别</a:t>
            </a:r>
            <a:endParaRPr sz="2400" b="1">
              <a:solidFill>
                <a:schemeClr val="tx1"/>
              </a:solidFill>
              <a:uFillTx/>
              <a:latin typeface="Times New Roman" panose="02020603050405020304" pitchFamily="18" charset="0"/>
              <a:ea typeface="黑体" panose="02010609060101010101" pitchFamily="49" charset="-122"/>
            </a:endParaRPr>
          </a:p>
          <a:p>
            <a:pPr>
              <a:lnSpc>
                <a:spcPct val="150000"/>
              </a:lnSpc>
            </a:pPr>
            <a:r>
              <a:rPr sz="2400" b="1">
                <a:solidFill>
                  <a:schemeClr val="tx1"/>
                </a:solidFill>
                <a:uFillTx/>
                <a:latin typeface="Times New Roman" panose="02020603050405020304" pitchFamily="18" charset="0"/>
                <a:ea typeface="黑体" panose="02010609060101010101" pitchFamily="49" charset="-122"/>
              </a:rPr>
              <a:t>1. 鉴别方法</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(1)物理方法：根据物质的物理性质不同进行鉴别</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①颜色：如CuSO</a:t>
            </a:r>
            <a:r>
              <a:rPr sz="2400" b="1" baseline="-25000">
                <a:solidFill>
                  <a:schemeClr val="tx1"/>
                </a:solidFill>
                <a:uFillTx/>
                <a:latin typeface="Times New Roman" panose="02020603050405020304" pitchFamily="18" charset="0"/>
              </a:rPr>
              <a:t>4</a:t>
            </a:r>
            <a:r>
              <a:rPr sz="2400" b="1">
                <a:solidFill>
                  <a:schemeClr val="tx1"/>
                </a:solidFill>
                <a:uFillTx/>
                <a:latin typeface="Times New Roman" panose="02020603050405020304" pitchFamily="18" charset="0"/>
              </a:rPr>
              <a:t>溶液呈____</a:t>
            </a:r>
            <a:r>
              <a:rPr lang="en-US" sz="2400" b="1">
                <a:solidFill>
                  <a:schemeClr val="tx1"/>
                </a:solidFill>
                <a:uFillTx/>
                <a:latin typeface="Times New Roman" panose="02020603050405020304" pitchFamily="18" charset="0"/>
              </a:rPr>
              <a:t>_</a:t>
            </a:r>
            <a:r>
              <a:rPr sz="2400" b="1">
                <a:solidFill>
                  <a:schemeClr val="tx1"/>
                </a:solidFill>
                <a:uFillTx/>
                <a:latin typeface="Times New Roman" panose="02020603050405020304" pitchFamily="18" charset="0"/>
              </a:rPr>
              <a:t>色、FeCl</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溶液呈____</a:t>
            </a:r>
            <a:r>
              <a:rPr lang="en-US" sz="2400" b="1">
                <a:solidFill>
                  <a:schemeClr val="tx1"/>
                </a:solidFill>
                <a:uFillTx/>
                <a:latin typeface="Times New Roman" panose="02020603050405020304" pitchFamily="18" charset="0"/>
              </a:rPr>
              <a:t>_</a:t>
            </a:r>
            <a:r>
              <a:rPr sz="2400" b="1">
                <a:solidFill>
                  <a:schemeClr val="tx1"/>
                </a:solidFill>
                <a:uFillTx/>
                <a:latin typeface="Times New Roman" panose="02020603050405020304" pitchFamily="18" charset="0"/>
              </a:rPr>
              <a:t>色、FeCl</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溶液呈______色；Cu为紫红色，Fe</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为红棕色，CuO、炭粉、MnO</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、铁粉为____色。</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②气味：如SO</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、NH</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均有刺激性气味。</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③溶解性：如CaCO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不溶于水，NaCl易溶于水，故可用水鉴别CaCO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和NaCl。</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④溶解时的吸放热现象：如NaOH固体溶于水，溶液温度______；NH</a:t>
            </a:r>
            <a:r>
              <a:rPr sz="2400" b="1" baseline="-25000">
                <a:solidFill>
                  <a:schemeClr val="tx1"/>
                </a:solidFill>
                <a:uFillTx/>
                <a:latin typeface="Times New Roman" panose="02020603050405020304" pitchFamily="18" charset="0"/>
              </a:rPr>
              <a:t>4</a:t>
            </a:r>
            <a:r>
              <a:rPr sz="2400" b="1">
                <a:solidFill>
                  <a:schemeClr val="tx1"/>
                </a:solidFill>
                <a:uFillTx/>
                <a:latin typeface="Times New Roman" panose="02020603050405020304" pitchFamily="18" charset="0"/>
              </a:rPr>
              <a:t>NO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固体溶于水，溶液温度______，故可用水鉴别NaOH和</a:t>
            </a:r>
            <a:r>
              <a:rPr sz="2400" b="1">
                <a:uFillTx/>
                <a:latin typeface="Times New Roman" panose="02020603050405020304" pitchFamily="18" charset="0"/>
                <a:sym typeface="+mn-ea"/>
              </a:rPr>
              <a:t>NH</a:t>
            </a:r>
            <a:r>
              <a:rPr sz="2400" b="1" baseline="-25000">
                <a:uFillTx/>
                <a:latin typeface="Times New Roman" panose="02020603050405020304" pitchFamily="18" charset="0"/>
                <a:sym typeface="+mn-ea"/>
              </a:rPr>
              <a:t>4</a:t>
            </a:r>
            <a:r>
              <a:rPr sz="2400" b="1">
                <a:uFillTx/>
                <a:latin typeface="Times New Roman" panose="02020603050405020304" pitchFamily="18" charset="0"/>
                <a:sym typeface="+mn-ea"/>
              </a:rPr>
              <a:t>NO</a:t>
            </a:r>
            <a:r>
              <a:rPr sz="2400" b="1" baseline="-25000">
                <a:uFillTx/>
                <a:latin typeface="Times New Roman" panose="02020603050405020304" pitchFamily="18" charset="0"/>
                <a:sym typeface="+mn-ea"/>
              </a:rPr>
              <a:t>3</a:t>
            </a:r>
            <a:r>
              <a:rPr sz="2400" b="1">
                <a:solidFill>
                  <a:schemeClr val="tx1"/>
                </a:solidFill>
                <a:uFillTx/>
                <a:latin typeface="Times New Roman" panose="02020603050405020304" pitchFamily="18" charset="0"/>
              </a:rPr>
              <a:t>固体。</a:t>
            </a:r>
            <a:endParaRPr sz="2400" b="1">
              <a:solidFill>
                <a:schemeClr val="tx1"/>
              </a:solidFill>
              <a:uFillTx/>
              <a:latin typeface="Times New Roman" panose="02020603050405020304" pitchFamily="18" charset="0"/>
            </a:endParaRPr>
          </a:p>
        </p:txBody>
      </p:sp>
      <p:sp>
        <p:nvSpPr>
          <p:cNvPr id="9" name="文本框 8"/>
          <p:cNvSpPr txBox="1"/>
          <p:nvPr/>
        </p:nvSpPr>
        <p:spPr>
          <a:xfrm>
            <a:off x="7182485" y="2684145"/>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黄</a:t>
            </a:r>
            <a:endParaRPr lang="zh-CN" altLang="en-US" sz="2400" b="1">
              <a:solidFill>
                <a:srgbClr val="FF0000"/>
              </a:solidFill>
              <a:uFillTx/>
              <a:latin typeface="Times New Roman" panose="02020603050405020304" pitchFamily="18" charset="0"/>
            </a:endParaRPr>
          </a:p>
        </p:txBody>
      </p:sp>
      <p:sp>
        <p:nvSpPr>
          <p:cNvPr id="10" name="文本框 9"/>
          <p:cNvSpPr txBox="1"/>
          <p:nvPr/>
        </p:nvSpPr>
        <p:spPr>
          <a:xfrm>
            <a:off x="4237355" y="2684145"/>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蓝</a:t>
            </a:r>
            <a:endParaRPr lang="zh-CN" altLang="en-US" sz="2400" b="1">
              <a:solidFill>
                <a:srgbClr val="FF0000"/>
              </a:solidFill>
              <a:uFillTx/>
              <a:latin typeface="Times New Roman" panose="02020603050405020304" pitchFamily="18" charset="0"/>
            </a:endParaRPr>
          </a:p>
        </p:txBody>
      </p:sp>
      <p:sp>
        <p:nvSpPr>
          <p:cNvPr id="11" name="文本框 10"/>
          <p:cNvSpPr txBox="1"/>
          <p:nvPr/>
        </p:nvSpPr>
        <p:spPr>
          <a:xfrm>
            <a:off x="10126980" y="2763520"/>
            <a:ext cx="79502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浅绿</a:t>
            </a:r>
            <a:endParaRPr lang="zh-CN" altLang="en-US" sz="2400" b="1">
              <a:solidFill>
                <a:srgbClr val="FF0000"/>
              </a:solidFill>
              <a:uFillTx/>
              <a:latin typeface="Times New Roman" panose="02020603050405020304" pitchFamily="18" charset="0"/>
            </a:endParaRPr>
          </a:p>
        </p:txBody>
      </p:sp>
      <p:sp>
        <p:nvSpPr>
          <p:cNvPr id="12" name="文本框 11"/>
          <p:cNvSpPr txBox="1"/>
          <p:nvPr/>
        </p:nvSpPr>
        <p:spPr>
          <a:xfrm>
            <a:off x="9470390" y="3291205"/>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黑</a:t>
            </a:r>
            <a:endParaRPr lang="zh-CN" altLang="en-US" sz="2400" b="1">
              <a:solidFill>
                <a:srgbClr val="FF0000"/>
              </a:solidFill>
              <a:uFillTx/>
              <a:latin typeface="Times New Roman" panose="02020603050405020304" pitchFamily="18" charset="0"/>
            </a:endParaRPr>
          </a:p>
        </p:txBody>
      </p:sp>
      <p:sp>
        <p:nvSpPr>
          <p:cNvPr id="13" name="文本框 12"/>
          <p:cNvSpPr txBox="1"/>
          <p:nvPr/>
        </p:nvSpPr>
        <p:spPr>
          <a:xfrm>
            <a:off x="8382000" y="4940935"/>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升高</a:t>
            </a:r>
            <a:endParaRPr lang="en-US" altLang="zh-CN" sz="2400" b="1">
              <a:solidFill>
                <a:srgbClr val="FF0000"/>
              </a:solidFill>
              <a:uFillTx/>
              <a:latin typeface="Times New Roman" panose="02020603050405020304" pitchFamily="18" charset="0"/>
            </a:endParaRPr>
          </a:p>
        </p:txBody>
      </p:sp>
      <p:sp>
        <p:nvSpPr>
          <p:cNvPr id="2" name="文本框 1"/>
          <p:cNvSpPr txBox="1"/>
          <p:nvPr/>
        </p:nvSpPr>
        <p:spPr>
          <a:xfrm>
            <a:off x="3556000" y="5477510"/>
            <a:ext cx="795020" cy="460375"/>
          </a:xfrm>
          <a:prstGeom prst="rect">
            <a:avLst/>
          </a:prstGeom>
          <a:noFill/>
        </p:spPr>
        <p:txBody>
          <a:bodyPr wrap="none" rtlCol="0">
            <a:spAutoFit/>
          </a:bodyPr>
          <a:p>
            <a:pPr algn="l"/>
            <a:r>
              <a:rPr lang="zh-CN" altLang="en-US" sz="2400" b="1">
                <a:solidFill>
                  <a:srgbClr val="FF0000"/>
                </a:solidFill>
                <a:uFillTx/>
                <a:latin typeface="Times New Roman" panose="02020603050405020304" pitchFamily="18" charset="0"/>
              </a:rPr>
              <a:t>降低</a:t>
            </a:r>
            <a:endParaRPr lang="zh-CN" altLang="en-US"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637540" y="1902460"/>
            <a:ext cx="11037570" cy="2861310"/>
          </a:xfrm>
          <a:prstGeom prst="rect">
            <a:avLst/>
          </a:prstGeom>
          <a:noFill/>
          <a:ln w="9525">
            <a:noFill/>
          </a:ln>
        </p:spPr>
        <p:txBody>
          <a:bodyPr wrap="square">
            <a:spAutoFit/>
          </a:bodyPr>
          <a:p>
            <a:pPr>
              <a:lnSpc>
                <a:spcPct val="150000"/>
              </a:lnSpc>
            </a:pPr>
            <a:r>
              <a:rPr sz="2400" b="1">
                <a:solidFill>
                  <a:schemeClr val="tx1"/>
                </a:solidFill>
                <a:uFillTx/>
                <a:latin typeface="Times New Roman" panose="02020603050405020304" pitchFamily="18" charset="0"/>
              </a:rPr>
              <a:t>(2)化学方法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①利用酸碱性不同，用指示剂或pH试纸鉴别，如用无色酚酞溶液来鉴别NaCl溶液和Na</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CO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溶液，用pH试纸鉴别NaOH溶液和稀盐酸。</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②根据反应时的现象进行鉴别，如用稀硫酸鉴别氢氧化钠溶液和氢氧化钡溶液时，有白色沉淀生成的是氢氧化钡溶液。</a:t>
            </a:r>
            <a:endParaRPr sz="2400" b="1">
              <a:solidFill>
                <a:schemeClr val="tx1"/>
              </a:solidFill>
              <a:uFillTx/>
              <a:latin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640080" y="1059180"/>
            <a:ext cx="10582910" cy="645160"/>
          </a:xfrm>
          <a:prstGeom prst="rect">
            <a:avLst/>
          </a:prstGeom>
          <a:noFill/>
          <a:ln w="9525">
            <a:noFill/>
          </a:ln>
        </p:spPr>
        <p:txBody>
          <a:bodyPr wrap="square">
            <a:spAutoFit/>
          </a:bodyPr>
          <a:p>
            <a:pPr>
              <a:lnSpc>
                <a:spcPct val="150000"/>
              </a:lnSpc>
            </a:pPr>
            <a:r>
              <a:rPr sz="2400" b="1">
                <a:latin typeface="Times New Roman" panose="02020603050405020304" pitchFamily="18" charset="0"/>
                <a:ea typeface="黑体" panose="02010609060101010101" pitchFamily="49" charset="-122"/>
              </a:rPr>
              <a:t>2. 常见物质的鉴别</a:t>
            </a:r>
            <a:endParaRPr sz="2400" b="1">
              <a:latin typeface="Times New Roman" panose="02020603050405020304" pitchFamily="18" charset="0"/>
              <a:ea typeface="黑体" panose="02010609060101010101" pitchFamily="49" charset="-122"/>
            </a:endParaRPr>
          </a:p>
        </p:txBody>
      </p:sp>
      <p:graphicFrame>
        <p:nvGraphicFramePr>
          <p:cNvPr id="4" name="表格 3"/>
          <p:cNvGraphicFramePr/>
          <p:nvPr>
            <p:custDataLst>
              <p:tags r:id="rId1"/>
            </p:custDataLst>
          </p:nvPr>
        </p:nvGraphicFramePr>
        <p:xfrm>
          <a:off x="1144588" y="1847088"/>
          <a:ext cx="10561320" cy="3511550"/>
        </p:xfrm>
        <a:graphic>
          <a:graphicData uri="http://schemas.openxmlformats.org/drawingml/2006/table">
            <a:tbl>
              <a:tblPr firstRow="1" bandRow="1">
                <a:tableStyleId>{5940675A-B579-460E-94D1-54222C63F5DA}</a:tableStyleId>
              </a:tblPr>
              <a:tblGrid>
                <a:gridCol w="2328545"/>
                <a:gridCol w="8232775"/>
              </a:tblGrid>
              <a:tr h="612140">
                <a:tc>
                  <a:txBody>
                    <a:bodyPr/>
                    <a:p>
                      <a:pPr algn="ctr">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物质</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鉴别方法</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1219835">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黄金和假黄金(铜锌合金)</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noFill/>
                  </a:tcPr>
                </a:tc>
                <a:tc>
                  <a:txBody>
                    <a:bodyPr/>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 加入盐酸：有气泡冒出的是________，反之为______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灼烧：有黑色物质生成的是________，反之为______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纯金属及其合金</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相互刻划：有明显划痕的为________，反之为______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软水和硬水</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加肥皂水，振荡：产生泡沫多、浮渣少的是____水，反之为____水</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7396480" y="2579370"/>
            <a:ext cx="11010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假黄金</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9770110" y="2579370"/>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黄金</a:t>
            </a:r>
            <a:endParaRPr lang="en-US" altLang="zh-CN" sz="2400" b="1">
              <a:solidFill>
                <a:srgbClr val="FF0000"/>
              </a:solidFill>
              <a:uFillTx/>
              <a:latin typeface="Times New Roman" panose="02020603050405020304" pitchFamily="18" charset="0"/>
            </a:endParaRPr>
          </a:p>
        </p:txBody>
      </p:sp>
      <p:sp>
        <p:nvSpPr>
          <p:cNvPr id="11" name="文本框 10"/>
          <p:cNvSpPr txBox="1"/>
          <p:nvPr/>
        </p:nvSpPr>
        <p:spPr>
          <a:xfrm>
            <a:off x="7329805" y="3150870"/>
            <a:ext cx="11010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假黄金</a:t>
            </a:r>
            <a:endParaRPr lang="en-US" altLang="zh-CN" sz="2400" b="1">
              <a:solidFill>
                <a:srgbClr val="FF0000"/>
              </a:solidFill>
              <a:uFillTx/>
              <a:latin typeface="Times New Roman" panose="02020603050405020304" pitchFamily="18" charset="0"/>
            </a:endParaRPr>
          </a:p>
        </p:txBody>
      </p:sp>
      <p:sp>
        <p:nvSpPr>
          <p:cNvPr id="12" name="文本框 11"/>
          <p:cNvSpPr txBox="1"/>
          <p:nvPr/>
        </p:nvSpPr>
        <p:spPr>
          <a:xfrm>
            <a:off x="9751060" y="3150870"/>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黄金</a:t>
            </a:r>
            <a:endParaRPr lang="en-US" altLang="zh-CN" sz="2400" b="1">
              <a:solidFill>
                <a:srgbClr val="FF0000"/>
              </a:solidFill>
              <a:uFillTx/>
              <a:latin typeface="Times New Roman" panose="02020603050405020304" pitchFamily="18" charset="0"/>
            </a:endParaRPr>
          </a:p>
        </p:txBody>
      </p:sp>
      <p:sp>
        <p:nvSpPr>
          <p:cNvPr id="13" name="文本框 12"/>
          <p:cNvSpPr txBox="1"/>
          <p:nvPr/>
        </p:nvSpPr>
        <p:spPr>
          <a:xfrm>
            <a:off x="7240270" y="3779520"/>
            <a:ext cx="11010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纯金属</a:t>
            </a:r>
            <a:endParaRPr lang="en-US" altLang="zh-CN" sz="2400" b="1">
              <a:solidFill>
                <a:srgbClr val="FF0000"/>
              </a:solidFill>
              <a:uFillTx/>
              <a:latin typeface="Times New Roman" panose="02020603050405020304" pitchFamily="18" charset="0"/>
            </a:endParaRPr>
          </a:p>
        </p:txBody>
      </p:sp>
      <p:sp>
        <p:nvSpPr>
          <p:cNvPr id="3" name="文本框 2"/>
          <p:cNvSpPr txBox="1"/>
          <p:nvPr/>
        </p:nvSpPr>
        <p:spPr>
          <a:xfrm>
            <a:off x="9751060" y="3779520"/>
            <a:ext cx="79502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合金</a:t>
            </a:r>
            <a:endParaRPr lang="zh-CN" altLang="en-US" sz="2400" b="1">
              <a:solidFill>
                <a:srgbClr val="FF0000"/>
              </a:solidFill>
              <a:uFillTx/>
              <a:latin typeface="Times New Roman" panose="02020603050405020304" pitchFamily="18" charset="0"/>
            </a:endParaRPr>
          </a:p>
        </p:txBody>
      </p:sp>
      <p:sp>
        <p:nvSpPr>
          <p:cNvPr id="6" name="文本框 5"/>
          <p:cNvSpPr txBox="1"/>
          <p:nvPr/>
        </p:nvSpPr>
        <p:spPr>
          <a:xfrm>
            <a:off x="9400540" y="4311650"/>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软</a:t>
            </a:r>
            <a:endParaRPr lang="zh-CN" altLang="en-US" sz="2400" b="1">
              <a:solidFill>
                <a:srgbClr val="FF0000"/>
              </a:solidFill>
              <a:uFillTx/>
              <a:latin typeface="Times New Roman" panose="02020603050405020304" pitchFamily="18" charset="0"/>
            </a:endParaRPr>
          </a:p>
        </p:txBody>
      </p:sp>
      <p:sp>
        <p:nvSpPr>
          <p:cNvPr id="7" name="文本框 6"/>
          <p:cNvSpPr txBox="1"/>
          <p:nvPr/>
        </p:nvSpPr>
        <p:spPr>
          <a:xfrm>
            <a:off x="3599815" y="4848225"/>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硬</a:t>
            </a:r>
            <a:endParaRPr lang="zh-CN" altLang="en-US"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3"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 name="表格 3"/>
          <p:cNvGraphicFramePr/>
          <p:nvPr>
            <p:custDataLst>
              <p:tags r:id="rId1"/>
            </p:custDataLst>
          </p:nvPr>
        </p:nvGraphicFramePr>
        <p:xfrm>
          <a:off x="1002348" y="1433068"/>
          <a:ext cx="10623550" cy="7318375"/>
        </p:xfrm>
        <a:graphic>
          <a:graphicData uri="http://schemas.openxmlformats.org/drawingml/2006/table">
            <a:tbl>
              <a:tblPr firstRow="1" bandRow="1">
                <a:tableStyleId>{5940675A-B579-460E-94D1-54222C63F5DA}</a:tableStyleId>
              </a:tblPr>
              <a:tblGrid>
                <a:gridCol w="2187575"/>
                <a:gridCol w="8435975"/>
              </a:tblGrid>
              <a:tr h="612140">
                <a:tc>
                  <a:txBody>
                    <a:bodyPr/>
                    <a:p>
                      <a:pPr algn="ctr">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物质</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鉴别方法</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582295">
                <a:tc>
                  <a:txBody>
                    <a:bodyPr/>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天然纤维和合成纤维</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点燃闻气味：有烧焦羽毛的气味，且燃烧后的灰烬为黑褐色小球，易碎的是丝或毛；有烧纸气味，灰烬为灰色，细而软的是棉或麻；有特殊气味，灰烬为黑色或褐色硬块，且捏不碎的是合成纤维</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化肥</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观察颜色，灰白色的是______；加熟石灰研磨，有刺激性气味的气体放出的是__________。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6375400" y="4281805"/>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磷肥</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5416550" y="4848225"/>
            <a:ext cx="14071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铵态氮肥</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2533" name="组合 5"/>
          <p:cNvGrpSpPr/>
          <p:nvPr/>
        </p:nvGrpSpPr>
        <p:grpSpPr>
          <a:xfrm>
            <a:off x="715328" y="1622756"/>
            <a:ext cx="1943100" cy="479081"/>
            <a:chOff x="2582" y="1619"/>
            <a:chExt cx="3060" cy="754"/>
          </a:xfrm>
        </p:grpSpPr>
        <p:pic>
          <p:nvPicPr>
            <p:cNvPr id="22534" name="图片 2" descr="三级标"/>
            <p:cNvPicPr>
              <a:picLocks noChangeAspect="1"/>
            </p:cNvPicPr>
            <p:nvPr/>
          </p:nvPicPr>
          <p:blipFill>
            <a:blip r:embed="rId1"/>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巩固练习</a:t>
              </a:r>
              <a:endParaRPr lang="zh-CN" altLang="en-US" sz="2400" b="1">
                <a:latin typeface="黑体" panose="02010609060101010101" pitchFamily="49" charset="-122"/>
                <a:ea typeface="黑体" panose="02010609060101010101" pitchFamily="49" charset="-122"/>
              </a:endParaRPr>
            </a:p>
          </p:txBody>
        </p:sp>
      </p:grpSp>
      <p:sp>
        <p:nvSpPr>
          <p:cNvPr id="5" name="文本框 4"/>
          <p:cNvSpPr txBox="1"/>
          <p:nvPr/>
        </p:nvSpPr>
        <p:spPr>
          <a:xfrm>
            <a:off x="648970" y="2101850"/>
            <a:ext cx="9951085" cy="2861310"/>
          </a:xfrm>
          <a:prstGeom prst="rect">
            <a:avLst/>
          </a:prstGeom>
          <a:noFill/>
          <a:ln w="9525">
            <a:noFill/>
          </a:ln>
        </p:spPr>
        <p:txBody>
          <a:bodyPr wrap="square">
            <a:spAutoFit/>
          </a:bodyPr>
          <a:p>
            <a:pPr>
              <a:lnSpc>
                <a:spcPct val="150000"/>
              </a:lnSpc>
            </a:pPr>
            <a:r>
              <a:rPr lang="en-US" sz="2400" b="1">
                <a:solidFill>
                  <a:schemeClr val="tx1"/>
                </a:solidFill>
                <a:uFillTx/>
                <a:latin typeface="Times New Roman" panose="02020603050405020304" pitchFamily="18" charset="0"/>
              </a:rPr>
              <a:t>1 </a:t>
            </a:r>
            <a:r>
              <a:rPr sz="2400" b="1">
                <a:solidFill>
                  <a:schemeClr val="tx1"/>
                </a:solidFill>
                <a:uFillTx/>
                <a:latin typeface="Times New Roman" panose="02020603050405020304" pitchFamily="18" charset="0"/>
              </a:rPr>
              <a:t>(2018河南改编)下列区分物质的方法或试剂不正确的是(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A. 用闻气味的方法区分白酒和白开水</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B. 用熟石灰区分氯化铵和氯化钾</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C. 灼烧后闻气味区分羊毛线和腈纶线</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D. 用酚酞溶液区分硫酸和硫酸钠溶液</a:t>
            </a:r>
            <a:endParaRPr sz="2400" b="1">
              <a:solidFill>
                <a:schemeClr val="tx1"/>
              </a:solidFill>
              <a:uFillTx/>
              <a:latin typeface="Times New Roman" panose="02020603050405020304" pitchFamily="18" charset="0"/>
            </a:endParaRPr>
          </a:p>
        </p:txBody>
      </p:sp>
      <p:sp>
        <p:nvSpPr>
          <p:cNvPr id="2" name="文本框 1"/>
          <p:cNvSpPr txBox="1"/>
          <p:nvPr/>
        </p:nvSpPr>
        <p:spPr>
          <a:xfrm>
            <a:off x="8406765" y="2262505"/>
            <a:ext cx="523875" cy="460375"/>
          </a:xfrm>
          <a:prstGeom prst="rect">
            <a:avLst/>
          </a:prstGeom>
          <a:noFill/>
        </p:spPr>
        <p:txBody>
          <a:bodyPr wrap="square" rtlCol="0">
            <a:spAutoFit/>
          </a:bodyPr>
          <a:p>
            <a:r>
              <a:rPr lang="en-US" altLang="zh-CN" sz="2400" b="1">
                <a:solidFill>
                  <a:srgbClr val="FF0000"/>
                </a:solidFill>
                <a:uFillTx/>
                <a:latin typeface="Times New Roman" panose="02020603050405020304" pitchFamily="18" charset="0"/>
              </a:rPr>
              <a:t>D</a:t>
            </a:r>
            <a:endParaRPr lang="en-US" altLang="zh-CN" sz="2400" b="1">
              <a:solidFill>
                <a:srgbClr val="FF0000"/>
              </a:solidFill>
              <a:uFillTx/>
              <a:latin typeface="Times New Roman" panose="02020603050405020304" pitchFamily="18" charset="0"/>
            </a:endParaRPr>
          </a:p>
        </p:txBody>
      </p:sp>
      <p:pic>
        <p:nvPicPr>
          <p:cNvPr id="4" name="图片 3"/>
          <p:cNvPicPr/>
          <p:nvPr/>
        </p:nvPicPr>
        <p:blipFill>
          <a:blip r:embed="rId2">
            <a:clrChange>
              <a:clrFrom>
                <a:srgbClr val="FFFFFF">
                  <a:alpha val="100000"/>
                </a:srgbClr>
              </a:clrFrom>
              <a:clrTo>
                <a:srgbClr val="FFFFFF">
                  <a:alpha val="100000"/>
                  <a:alpha val="0"/>
                </a:srgbClr>
              </a:clrTo>
            </a:clrChange>
          </a:blip>
          <a:stretch>
            <a:fillRect/>
          </a:stretch>
        </p:blipFill>
        <p:spPr>
          <a:xfrm>
            <a:off x="648970" y="2354580"/>
            <a:ext cx="325120" cy="27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647065" y="1027430"/>
            <a:ext cx="10996295" cy="64516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sym typeface="+mn-ea"/>
              </a:rPr>
              <a:t>2 </a:t>
            </a:r>
            <a:r>
              <a:rPr sz="2400" b="1">
                <a:latin typeface="Times New Roman" panose="02020603050405020304" pitchFamily="18" charset="0"/>
                <a:sym typeface="+mn-ea"/>
              </a:rPr>
              <a:t>(2018成都改编)下列各组物质的鉴别方法与结论均正确的是(　　)</a:t>
            </a:r>
            <a:endParaRPr sz="2400" b="1">
              <a:latin typeface="Times New Roman" panose="02020603050405020304" pitchFamily="18" charset="0"/>
              <a:sym typeface="+mn-ea"/>
            </a:endParaRPr>
          </a:p>
        </p:txBody>
      </p:sp>
      <p:sp>
        <p:nvSpPr>
          <p:cNvPr id="2" name="文本框 1"/>
          <p:cNvSpPr txBox="1"/>
          <p:nvPr/>
        </p:nvSpPr>
        <p:spPr>
          <a:xfrm>
            <a:off x="9002395" y="1212215"/>
            <a:ext cx="386080" cy="460375"/>
          </a:xfrm>
          <a:prstGeom prst="rect">
            <a:avLst/>
          </a:prstGeom>
          <a:noFill/>
        </p:spPr>
        <p:txBody>
          <a:bodyPr wrap="none" rtlCol="0">
            <a:spAutoFit/>
          </a:bodyPr>
          <a:p>
            <a:r>
              <a:rPr lang="en-US" altLang="zh-CN" sz="2400" b="1">
                <a:solidFill>
                  <a:srgbClr val="FF0000"/>
                </a:solidFill>
                <a:latin typeface="Times New Roman" panose="02020603050405020304" pitchFamily="18" charset="0"/>
              </a:rPr>
              <a:t>B</a:t>
            </a:r>
            <a:endParaRPr lang="en-US" altLang="zh-CN" sz="2400" b="1">
              <a:solidFill>
                <a:srgbClr val="FF0000"/>
              </a:solidFill>
              <a:latin typeface="Times New Roman" panose="02020603050405020304" pitchFamily="18" charset="0"/>
            </a:endParaRPr>
          </a:p>
        </p:txBody>
      </p:sp>
      <p:graphicFrame>
        <p:nvGraphicFramePr>
          <p:cNvPr id="6" name="表格 5"/>
          <p:cNvGraphicFramePr/>
          <p:nvPr>
            <p:custDataLst>
              <p:tags r:id="rId1"/>
            </p:custDataLst>
          </p:nvPr>
        </p:nvGraphicFramePr>
        <p:xfrm>
          <a:off x="952818" y="1985518"/>
          <a:ext cx="10240773" cy="3434715"/>
        </p:xfrm>
        <a:graphic>
          <a:graphicData uri="http://schemas.openxmlformats.org/drawingml/2006/table">
            <a:tbl>
              <a:tblPr firstRow="1" bandRow="1">
                <a:tableStyleId>{5940675A-B579-460E-94D1-54222C63F5DA}</a:tableStyleId>
              </a:tblPr>
              <a:tblGrid>
                <a:gridCol w="1219328"/>
                <a:gridCol w="3230245"/>
                <a:gridCol w="5791200"/>
              </a:tblGrid>
              <a:tr h="612140">
                <a:tc>
                  <a:txBody>
                    <a:bodyPr/>
                    <a:p>
                      <a:pPr algn="ctr" fontAlgn="auto">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物质</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方法与结论</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56070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noFill/>
                  </a:tcP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黄铜与铜</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相互刻划，留下痕迹的是黄铜</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高锰酸钾与二氧化锰</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取样加热，伸入带火星的木条，能使木条复燃的是高锰酸钾</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氯化钠与硝酸铵</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取样溶解，试管外壁有水雾的是氯化钠</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稀盐酸与稀硫酸</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取样测pH，pH大的是稀盐酸</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pic>
        <p:nvPicPr>
          <p:cNvPr id="4" name="图片 3"/>
          <p:cNvPicPr/>
          <p:nvPr/>
        </p:nvPicPr>
        <p:blipFill>
          <a:blip r:embed="rId2">
            <a:clrChange>
              <a:clrFrom>
                <a:srgbClr val="FFFFFF">
                  <a:alpha val="100000"/>
                </a:srgbClr>
              </a:clrFrom>
              <a:clrTo>
                <a:srgbClr val="FFFFFF">
                  <a:alpha val="100000"/>
                  <a:alpha val="0"/>
                </a:srgbClr>
              </a:clrTo>
            </a:clrChange>
          </a:blip>
          <a:stretch>
            <a:fillRect/>
          </a:stretch>
        </p:blipFill>
        <p:spPr>
          <a:xfrm>
            <a:off x="634365" y="1291590"/>
            <a:ext cx="325120" cy="27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647065" y="1461135"/>
            <a:ext cx="8818880" cy="2861310"/>
          </a:xfrm>
          <a:prstGeom prst="rect">
            <a:avLst/>
          </a:prstGeom>
          <a:noFill/>
          <a:ln w="9525">
            <a:noFill/>
          </a:ln>
        </p:spPr>
        <p:txBody>
          <a:bodyPr wrap="square">
            <a:spAutoFit/>
          </a:bodyPr>
          <a:p>
            <a:pPr>
              <a:lnSpc>
                <a:spcPct val="150000"/>
              </a:lnSpc>
            </a:pPr>
            <a:r>
              <a:rPr lang="en-US" sz="2400" b="1">
                <a:uFillTx/>
                <a:latin typeface="Times New Roman" panose="02020603050405020304" pitchFamily="18" charset="0"/>
                <a:sym typeface="+mn-ea"/>
              </a:rPr>
              <a:t>3 </a:t>
            </a:r>
            <a:r>
              <a:rPr sz="2400" b="1">
                <a:uFillTx/>
                <a:latin typeface="Times New Roman" panose="02020603050405020304" pitchFamily="18" charset="0"/>
                <a:sym typeface="+mn-ea"/>
              </a:rPr>
              <a:t> (2018邵阳改编)用括号内的物质不能区分的一组是(　　)</a:t>
            </a:r>
            <a:endParaRPr sz="2400" b="1">
              <a:uFillTx/>
              <a:latin typeface="Times New Roman" panose="02020603050405020304" pitchFamily="18" charset="0"/>
              <a:sym typeface="+mn-ea"/>
            </a:endParaRPr>
          </a:p>
          <a:p>
            <a:pPr>
              <a:lnSpc>
                <a:spcPct val="150000"/>
              </a:lnSpc>
            </a:pPr>
            <a:r>
              <a:rPr sz="2400" b="1">
                <a:uFillTx/>
                <a:latin typeface="Times New Roman" panose="02020603050405020304" pitchFamily="18" charset="0"/>
                <a:sym typeface="+mn-ea"/>
              </a:rPr>
              <a:t>A. CuSO</a:t>
            </a:r>
            <a:r>
              <a:rPr sz="2400" b="1" baseline="-25000">
                <a:uFillTx/>
                <a:latin typeface="Times New Roman" panose="02020603050405020304" pitchFamily="18" charset="0"/>
                <a:sym typeface="+mn-ea"/>
              </a:rPr>
              <a:t>4</a:t>
            </a:r>
            <a:r>
              <a:rPr sz="2400" b="1">
                <a:uFillTx/>
                <a:latin typeface="Times New Roman" panose="02020603050405020304" pitchFamily="18" charset="0"/>
                <a:sym typeface="+mn-ea"/>
              </a:rPr>
              <a:t>、BaSO</a:t>
            </a:r>
            <a:r>
              <a:rPr sz="2400" b="1" baseline="-25000">
                <a:uFillTx/>
                <a:latin typeface="Times New Roman" panose="02020603050405020304" pitchFamily="18" charset="0"/>
                <a:sym typeface="+mn-ea"/>
              </a:rPr>
              <a:t>4</a:t>
            </a:r>
            <a:r>
              <a:rPr sz="2400" b="1">
                <a:uFillTx/>
                <a:latin typeface="Times New Roman" panose="02020603050405020304" pitchFamily="18" charset="0"/>
                <a:sym typeface="+mn-ea"/>
              </a:rPr>
              <a:t>、Na</a:t>
            </a:r>
            <a:r>
              <a:rPr sz="2400" b="1" baseline="-25000">
                <a:uFillTx/>
                <a:latin typeface="Times New Roman" panose="02020603050405020304" pitchFamily="18" charset="0"/>
                <a:sym typeface="+mn-ea"/>
              </a:rPr>
              <a:t>2</a:t>
            </a:r>
            <a:r>
              <a:rPr sz="2400" b="1">
                <a:uFillTx/>
                <a:latin typeface="Times New Roman" panose="02020603050405020304" pitchFamily="18" charset="0"/>
                <a:sym typeface="+mn-ea"/>
              </a:rPr>
              <a:t>SO</a:t>
            </a:r>
            <a:r>
              <a:rPr sz="2400" b="1" baseline="-25000">
                <a:uFillTx/>
                <a:latin typeface="Times New Roman" panose="02020603050405020304" pitchFamily="18" charset="0"/>
                <a:sym typeface="+mn-ea"/>
              </a:rPr>
              <a:t>4</a:t>
            </a:r>
            <a:r>
              <a:rPr sz="2400" b="1">
                <a:uFillTx/>
                <a:latin typeface="Times New Roman" panose="02020603050405020304" pitchFamily="18" charset="0"/>
                <a:sym typeface="+mn-ea"/>
              </a:rPr>
              <a:t>三种固体　　(水)</a:t>
            </a:r>
            <a:endParaRPr sz="2400" b="1">
              <a:uFillTx/>
              <a:latin typeface="Times New Roman" panose="02020603050405020304" pitchFamily="18" charset="0"/>
              <a:sym typeface="+mn-ea"/>
            </a:endParaRPr>
          </a:p>
          <a:p>
            <a:pPr>
              <a:lnSpc>
                <a:spcPct val="150000"/>
              </a:lnSpc>
            </a:pPr>
            <a:r>
              <a:rPr sz="2400" b="1">
                <a:uFillTx/>
                <a:latin typeface="Times New Roman" panose="02020603050405020304" pitchFamily="18" charset="0"/>
                <a:sym typeface="+mn-ea"/>
              </a:rPr>
              <a:t>B. K</a:t>
            </a:r>
            <a:r>
              <a:rPr sz="2400" b="1" baseline="-25000">
                <a:uFillTx/>
                <a:latin typeface="Times New Roman" panose="02020603050405020304" pitchFamily="18" charset="0"/>
                <a:sym typeface="+mn-ea"/>
              </a:rPr>
              <a:t>2</a:t>
            </a:r>
            <a:r>
              <a:rPr sz="2400" b="1">
                <a:uFillTx/>
                <a:latin typeface="Times New Roman" panose="02020603050405020304" pitchFamily="18" charset="0"/>
                <a:sym typeface="+mn-ea"/>
              </a:rPr>
              <a:t>CO</a:t>
            </a:r>
            <a:r>
              <a:rPr sz="2400" b="1" baseline="-25000">
                <a:uFillTx/>
                <a:latin typeface="Times New Roman" panose="02020603050405020304" pitchFamily="18" charset="0"/>
                <a:sym typeface="+mn-ea"/>
              </a:rPr>
              <a:t>3</a:t>
            </a:r>
            <a:r>
              <a:rPr sz="2400" b="1">
                <a:uFillTx/>
                <a:latin typeface="Times New Roman" panose="02020603050405020304" pitchFamily="18" charset="0"/>
                <a:sym typeface="+mn-ea"/>
              </a:rPr>
              <a:t>、Na</a:t>
            </a:r>
            <a:r>
              <a:rPr sz="2400" b="1" baseline="-25000">
                <a:uFillTx/>
                <a:latin typeface="Times New Roman" panose="02020603050405020304" pitchFamily="18" charset="0"/>
                <a:sym typeface="+mn-ea"/>
              </a:rPr>
              <a:t>2</a:t>
            </a:r>
            <a:r>
              <a:rPr sz="2400" b="1">
                <a:uFillTx/>
                <a:latin typeface="Times New Roman" panose="02020603050405020304" pitchFamily="18" charset="0"/>
                <a:sym typeface="+mn-ea"/>
              </a:rPr>
              <a:t>SO</a:t>
            </a:r>
            <a:r>
              <a:rPr sz="2400" b="1" baseline="-25000">
                <a:uFillTx/>
                <a:latin typeface="Times New Roman" panose="02020603050405020304" pitchFamily="18" charset="0"/>
                <a:sym typeface="+mn-ea"/>
              </a:rPr>
              <a:t>4</a:t>
            </a:r>
            <a:r>
              <a:rPr sz="2400" b="1">
                <a:uFillTx/>
                <a:latin typeface="Times New Roman" panose="02020603050405020304" pitchFamily="18" charset="0"/>
                <a:sym typeface="+mn-ea"/>
              </a:rPr>
              <a:t>、BaCl</a:t>
            </a:r>
            <a:r>
              <a:rPr sz="2400" b="1" baseline="-25000">
                <a:uFillTx/>
                <a:latin typeface="Times New Roman" panose="02020603050405020304" pitchFamily="18" charset="0"/>
                <a:sym typeface="+mn-ea"/>
              </a:rPr>
              <a:t>2</a:t>
            </a:r>
            <a:r>
              <a:rPr sz="2400" b="1">
                <a:uFillTx/>
                <a:latin typeface="Times New Roman" panose="02020603050405020304" pitchFamily="18" charset="0"/>
                <a:sym typeface="+mn-ea"/>
              </a:rPr>
              <a:t>三种溶液　　(稀硫酸)</a:t>
            </a:r>
            <a:endParaRPr sz="2400" b="1">
              <a:uFillTx/>
              <a:latin typeface="Times New Roman" panose="02020603050405020304" pitchFamily="18" charset="0"/>
              <a:sym typeface="+mn-ea"/>
            </a:endParaRPr>
          </a:p>
          <a:p>
            <a:pPr>
              <a:lnSpc>
                <a:spcPct val="150000"/>
              </a:lnSpc>
            </a:pPr>
            <a:r>
              <a:rPr sz="2400" b="1">
                <a:uFillTx/>
                <a:latin typeface="Times New Roman" panose="02020603050405020304" pitchFamily="18" charset="0"/>
                <a:sym typeface="+mn-ea"/>
              </a:rPr>
              <a:t>C. 铁粉、碳粉、氧化铜粉末　　(稀盐酸)  </a:t>
            </a:r>
            <a:endParaRPr sz="2400" b="1">
              <a:uFillTx/>
              <a:latin typeface="Times New Roman" panose="02020603050405020304" pitchFamily="18" charset="0"/>
              <a:sym typeface="+mn-ea"/>
            </a:endParaRPr>
          </a:p>
          <a:p>
            <a:pPr>
              <a:lnSpc>
                <a:spcPct val="150000"/>
              </a:lnSpc>
            </a:pPr>
            <a:r>
              <a:rPr sz="2400" b="1">
                <a:uFillTx/>
                <a:latin typeface="Times New Roman" panose="02020603050405020304" pitchFamily="18" charset="0"/>
                <a:sym typeface="+mn-ea"/>
              </a:rPr>
              <a:t>D. NaOH、NaCl、Na</a:t>
            </a:r>
            <a:r>
              <a:rPr sz="2400" b="1" baseline="-25000">
                <a:uFillTx/>
                <a:latin typeface="Times New Roman" panose="02020603050405020304" pitchFamily="18" charset="0"/>
                <a:sym typeface="+mn-ea"/>
              </a:rPr>
              <a:t>2</a:t>
            </a:r>
            <a:r>
              <a:rPr sz="2400" b="1">
                <a:uFillTx/>
                <a:latin typeface="Times New Roman" panose="02020603050405020304" pitchFamily="18" charset="0"/>
                <a:sym typeface="+mn-ea"/>
              </a:rPr>
              <a:t>SO</a:t>
            </a:r>
            <a:r>
              <a:rPr sz="2400" b="1" baseline="-25000">
                <a:uFillTx/>
                <a:latin typeface="Times New Roman" panose="02020603050405020304" pitchFamily="18" charset="0"/>
                <a:sym typeface="+mn-ea"/>
              </a:rPr>
              <a:t>4</a:t>
            </a:r>
            <a:r>
              <a:rPr sz="2400" b="1">
                <a:uFillTx/>
                <a:latin typeface="Times New Roman" panose="02020603050405020304" pitchFamily="18" charset="0"/>
                <a:sym typeface="+mn-ea"/>
              </a:rPr>
              <a:t>三种溶液  (紫色石蕊溶液)</a:t>
            </a:r>
            <a:endParaRPr sz="2400" b="1">
              <a:uFillTx/>
              <a:latin typeface="Times New Roman" panose="02020603050405020304" pitchFamily="18" charset="0"/>
              <a:sym typeface="+mn-ea"/>
            </a:endParaRPr>
          </a:p>
        </p:txBody>
      </p:sp>
      <p:sp>
        <p:nvSpPr>
          <p:cNvPr id="2" name="文本框 1"/>
          <p:cNvSpPr txBox="1"/>
          <p:nvPr/>
        </p:nvSpPr>
        <p:spPr>
          <a:xfrm>
            <a:off x="7837805" y="1597660"/>
            <a:ext cx="523875" cy="460375"/>
          </a:xfrm>
          <a:prstGeom prst="rect">
            <a:avLst/>
          </a:prstGeom>
          <a:noFill/>
        </p:spPr>
        <p:txBody>
          <a:bodyPr wrap="square" rtlCol="0">
            <a:spAutoFit/>
          </a:bodyPr>
          <a:p>
            <a:r>
              <a:rPr lang="en-US" altLang="zh-CN" sz="2400" b="1">
                <a:solidFill>
                  <a:srgbClr val="FF0000"/>
                </a:solidFill>
                <a:uFillTx/>
                <a:latin typeface="Times New Roman" panose="02020603050405020304" pitchFamily="18" charset="0"/>
              </a:rPr>
              <a:t>D</a:t>
            </a:r>
            <a:endParaRPr lang="en-US" altLang="zh-CN" sz="2400" b="1">
              <a:solidFill>
                <a:srgbClr val="FF0000"/>
              </a:solidFill>
              <a:uFillTx/>
              <a:latin typeface="Times New Roman" panose="02020603050405020304" pitchFamily="18" charset="0"/>
            </a:endParaRPr>
          </a:p>
        </p:txBody>
      </p:sp>
      <p:pic>
        <p:nvPicPr>
          <p:cNvPr id="4" name="图片 3"/>
          <p:cNvPicPr/>
          <p:nvPr/>
        </p:nvPicPr>
        <p:blipFill>
          <a:blip r:embed="rId1">
            <a:clrChange>
              <a:clrFrom>
                <a:srgbClr val="FFFFFF">
                  <a:alpha val="100000"/>
                </a:srgbClr>
              </a:clrFrom>
              <a:clrTo>
                <a:srgbClr val="FFFFFF">
                  <a:alpha val="100000"/>
                  <a:alpha val="0"/>
                </a:srgbClr>
              </a:clrTo>
            </a:clrChange>
          </a:blip>
          <a:stretch>
            <a:fillRect/>
          </a:stretch>
        </p:blipFill>
        <p:spPr>
          <a:xfrm>
            <a:off x="655320" y="1708785"/>
            <a:ext cx="325120" cy="27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645795" y="654685"/>
            <a:ext cx="11251565"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sym typeface="+mn-ea"/>
              </a:rPr>
              <a:t>4 </a:t>
            </a:r>
            <a:r>
              <a:rPr sz="2400" b="1">
                <a:latin typeface="Times New Roman" panose="02020603050405020304" pitchFamily="18" charset="0"/>
                <a:sym typeface="+mn-ea"/>
              </a:rPr>
              <a:t> (2019绵阳节选)半水煤气是工业合成氨的原料气，其主要成分是H</a:t>
            </a:r>
            <a:r>
              <a:rPr sz="2400" b="1" baseline="-25000">
                <a:latin typeface="Times New Roman" panose="02020603050405020304" pitchFamily="18" charset="0"/>
                <a:sym typeface="+mn-ea"/>
              </a:rPr>
              <a:t>2</a:t>
            </a:r>
            <a:r>
              <a:rPr sz="2400" b="1">
                <a:latin typeface="Times New Roman" panose="02020603050405020304" pitchFamily="18" charset="0"/>
                <a:sym typeface="+mn-ea"/>
              </a:rPr>
              <a:t>、CO、CO</a:t>
            </a:r>
            <a:r>
              <a:rPr sz="2400" b="1" baseline="-25000">
                <a:latin typeface="Times New Roman" panose="02020603050405020304" pitchFamily="18" charset="0"/>
                <a:sym typeface="+mn-ea"/>
              </a:rPr>
              <a:t>2</a:t>
            </a:r>
            <a:r>
              <a:rPr sz="2400" b="1">
                <a:latin typeface="Times New Roman" panose="02020603050405020304" pitchFamily="18" charset="0"/>
                <a:sym typeface="+mn-ea"/>
              </a:rPr>
              <a:t>、N</a:t>
            </a:r>
            <a:r>
              <a:rPr sz="2400" b="1" baseline="-25000">
                <a:latin typeface="Times New Roman" panose="02020603050405020304" pitchFamily="18" charset="0"/>
                <a:sym typeface="+mn-ea"/>
              </a:rPr>
              <a:t>2</a:t>
            </a:r>
            <a:r>
              <a:rPr sz="2400" b="1">
                <a:latin typeface="Times New Roman" panose="02020603050405020304" pitchFamily="18" charset="0"/>
                <a:sym typeface="+mn-ea"/>
              </a:rPr>
              <a:t>和水蒸气。某化学兴趣小组为检验半水煤气的某些成分，设计的实验方案如图所示。</a:t>
            </a:r>
            <a:endParaRPr sz="2400" b="1">
              <a:latin typeface="Times New Roman" panose="02020603050405020304" pitchFamily="18" charset="0"/>
              <a:sym typeface="+mn-ea"/>
            </a:endParaRPr>
          </a:p>
        </p:txBody>
      </p:sp>
      <p:pic>
        <p:nvPicPr>
          <p:cNvPr id="2" name="图片 -214748185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22295" y="2331085"/>
            <a:ext cx="5946775" cy="2195830"/>
          </a:xfrm>
          <a:prstGeom prst="rect">
            <a:avLst/>
          </a:prstGeom>
          <a:noFill/>
          <a:ln w="9525">
            <a:noFill/>
          </a:ln>
        </p:spPr>
      </p:pic>
      <p:pic>
        <p:nvPicPr>
          <p:cNvPr id="4" name="图片 3"/>
          <p:cNvPicPr/>
          <p:nvPr/>
        </p:nvPicPr>
        <p:blipFill>
          <a:blip r:embed="rId2">
            <a:clrChange>
              <a:clrFrom>
                <a:srgbClr val="FFFFFF">
                  <a:alpha val="100000"/>
                </a:srgbClr>
              </a:clrFrom>
              <a:clrTo>
                <a:srgbClr val="FFFFFF">
                  <a:alpha val="100000"/>
                  <a:alpha val="0"/>
                </a:srgbClr>
              </a:clrTo>
            </a:clrChange>
          </a:blip>
          <a:stretch>
            <a:fillRect/>
          </a:stretch>
        </p:blipFill>
        <p:spPr>
          <a:xfrm>
            <a:off x="671195" y="919480"/>
            <a:ext cx="325120" cy="276225"/>
          </a:xfrm>
          <a:prstGeom prst="rect">
            <a:avLst/>
          </a:prstGeom>
          <a:noFill/>
          <a:ln w="9525">
            <a:noFill/>
          </a:ln>
        </p:spPr>
      </p:pic>
      <p:sp>
        <p:nvSpPr>
          <p:cNvPr id="3" name="文本框 2"/>
          <p:cNvSpPr txBox="1"/>
          <p:nvPr/>
        </p:nvSpPr>
        <p:spPr>
          <a:xfrm>
            <a:off x="641985" y="4879975"/>
            <a:ext cx="10842625" cy="1753235"/>
          </a:xfrm>
          <a:prstGeom prst="rect">
            <a:avLst/>
          </a:prstGeom>
          <a:noFill/>
          <a:ln w="9525">
            <a:noFill/>
          </a:ln>
        </p:spPr>
        <p:txBody>
          <a:bodyPr wrap="square">
            <a:spAutoFit/>
          </a:bodyPr>
          <a:p>
            <a:pPr>
              <a:lnSpc>
                <a:spcPct val="150000"/>
              </a:lnSpc>
            </a:pPr>
            <a:r>
              <a:rPr sz="2400" b="1">
                <a:latin typeface="Times New Roman" panose="02020603050405020304" pitchFamily="18" charset="0"/>
                <a:sym typeface="+mn-ea"/>
              </a:rPr>
              <a:t>查阅资料可知碱石灰是CaO和NaOH的混合物。回答下列问题：</a:t>
            </a:r>
            <a:endParaRPr sz="2400" b="1">
              <a:latin typeface="Times New Roman" panose="02020603050405020304" pitchFamily="18" charset="0"/>
              <a:sym typeface="+mn-ea"/>
            </a:endParaRPr>
          </a:p>
          <a:p>
            <a:pPr>
              <a:lnSpc>
                <a:spcPct val="150000"/>
              </a:lnSpc>
            </a:pPr>
            <a:r>
              <a:rPr sz="2400" b="1">
                <a:latin typeface="Times New Roman" panose="02020603050405020304" pitchFamily="18" charset="0"/>
                <a:sym typeface="+mn-ea"/>
              </a:rPr>
              <a:t>(1)A瓶中产生白色沉淀，证明半水煤气中含有______，反应的化学方程式是_________________________________。</a:t>
            </a:r>
            <a:endParaRPr sz="2400" b="1">
              <a:latin typeface="Times New Roman" panose="02020603050405020304" pitchFamily="18" charset="0"/>
              <a:sym typeface="+mn-ea"/>
            </a:endParaRPr>
          </a:p>
        </p:txBody>
      </p:sp>
      <p:sp>
        <p:nvSpPr>
          <p:cNvPr id="9" name="文本框 8"/>
          <p:cNvSpPr txBox="1"/>
          <p:nvPr/>
        </p:nvSpPr>
        <p:spPr>
          <a:xfrm>
            <a:off x="6897370" y="5511165"/>
            <a:ext cx="73914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CO</a:t>
            </a:r>
            <a:r>
              <a:rPr lang="en-US" altLang="zh-CN" sz="2400" b="1" baseline="-25000">
                <a:solidFill>
                  <a:srgbClr val="FF0000"/>
                </a:solidFill>
                <a:uFillTx/>
                <a:latin typeface="Times New Roman" panose="02020603050405020304" pitchFamily="18" charset="0"/>
              </a:rPr>
              <a:t>2</a:t>
            </a:r>
            <a:endParaRPr lang="en-US" altLang="zh-CN" sz="2400" b="1" baseline="-25000">
              <a:solidFill>
                <a:srgbClr val="FF0000"/>
              </a:solidFill>
              <a:uFillTx/>
              <a:latin typeface="Times New Roman" panose="02020603050405020304" pitchFamily="18" charset="0"/>
            </a:endParaRPr>
          </a:p>
        </p:txBody>
      </p:sp>
      <p:sp>
        <p:nvSpPr>
          <p:cNvPr id="10" name="文本框 9"/>
          <p:cNvSpPr txBox="1"/>
          <p:nvPr/>
        </p:nvSpPr>
        <p:spPr>
          <a:xfrm>
            <a:off x="783590" y="6048375"/>
            <a:ext cx="482854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CO</a:t>
            </a:r>
            <a:r>
              <a:rPr lang="en-US" altLang="zh-CN" sz="2400" b="1" baseline="-25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＋Ca(OH)</a:t>
            </a:r>
            <a:r>
              <a:rPr lang="en-US" altLang="zh-CN" sz="2400" b="1" baseline="-25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  CaCO</a:t>
            </a:r>
            <a:r>
              <a:rPr lang="en-US" altLang="zh-CN" sz="2400" b="1" baseline="-25000">
                <a:solidFill>
                  <a:srgbClr val="FF0000"/>
                </a:solidFill>
                <a:uFillTx/>
                <a:latin typeface="Times New Roman" panose="02020603050405020304" pitchFamily="18" charset="0"/>
              </a:rPr>
              <a:t>3</a:t>
            </a:r>
            <a:r>
              <a:rPr lang="en-US" altLang="zh-CN" sz="2400" b="1">
                <a:solidFill>
                  <a:srgbClr val="FF0000"/>
                </a:solidFill>
                <a:uFillTx/>
                <a:latin typeface="Times New Roman" panose="02020603050405020304" pitchFamily="18" charset="0"/>
              </a:rPr>
              <a:t>↓＋H</a:t>
            </a:r>
            <a:r>
              <a:rPr lang="en-US" altLang="zh-CN" sz="2400" b="1" baseline="-25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O</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641985" y="1292225"/>
            <a:ext cx="10842625" cy="3415030"/>
          </a:xfrm>
          <a:prstGeom prst="rect">
            <a:avLst/>
          </a:prstGeom>
          <a:noFill/>
          <a:ln w="9525">
            <a:noFill/>
          </a:ln>
        </p:spPr>
        <p:txBody>
          <a:bodyPr wrap="square">
            <a:spAutoFit/>
          </a:bodyPr>
          <a:p>
            <a:pPr>
              <a:lnSpc>
                <a:spcPct val="150000"/>
              </a:lnSpc>
            </a:pPr>
            <a:r>
              <a:rPr sz="2400" b="1">
                <a:latin typeface="Times New Roman" panose="02020603050405020304" pitchFamily="18" charset="0"/>
                <a:sym typeface="+mn-ea"/>
              </a:rPr>
              <a:t>(2)B装置的作用是______________________。C装置的硬质玻璃管中发生置换反应的化学方程式是______________________________________。</a:t>
            </a:r>
            <a:endParaRPr sz="2400" b="1">
              <a:latin typeface="Times New Roman" panose="02020603050405020304" pitchFamily="18" charset="0"/>
              <a:sym typeface="+mn-ea"/>
            </a:endParaRPr>
          </a:p>
          <a:p>
            <a:pPr>
              <a:lnSpc>
                <a:spcPct val="150000"/>
              </a:lnSpc>
            </a:pPr>
            <a:r>
              <a:rPr sz="2400" b="1">
                <a:latin typeface="Times New Roman" panose="02020603050405020304" pitchFamily="18" charset="0"/>
                <a:sym typeface="+mn-ea"/>
              </a:rPr>
              <a:t>(3)证明半水煤气中含有H</a:t>
            </a:r>
            <a:r>
              <a:rPr sz="2400" b="1" baseline="-25000">
                <a:latin typeface="Times New Roman" panose="02020603050405020304" pitchFamily="18" charset="0"/>
                <a:sym typeface="+mn-ea"/>
              </a:rPr>
              <a:t>2</a:t>
            </a:r>
            <a:r>
              <a:rPr sz="2400" b="1">
                <a:latin typeface="Times New Roman" panose="02020603050405020304" pitchFamily="18" charset="0"/>
                <a:sym typeface="+mn-ea"/>
              </a:rPr>
              <a:t>的现象是</a:t>
            </a:r>
            <a:r>
              <a:rPr lang="en-US" sz="2400" b="1">
                <a:latin typeface="Times New Roman" panose="02020603050405020304" pitchFamily="18" charset="0"/>
                <a:sym typeface="+mn-ea"/>
              </a:rPr>
              <a:t>______________________________________</a:t>
            </a:r>
            <a:endParaRPr sz="2400" b="1">
              <a:latin typeface="Times New Roman" panose="02020603050405020304" pitchFamily="18" charset="0"/>
              <a:sym typeface="+mn-ea"/>
            </a:endParaRPr>
          </a:p>
          <a:p>
            <a:pPr>
              <a:lnSpc>
                <a:spcPct val="150000"/>
              </a:lnSpc>
            </a:pPr>
            <a:r>
              <a:rPr sz="2400" b="1">
                <a:latin typeface="Times New Roman" panose="02020603050405020304" pitchFamily="18" charset="0"/>
                <a:sym typeface="+mn-ea"/>
              </a:rPr>
              <a:t>____________________。</a:t>
            </a:r>
            <a:endParaRPr sz="2400" b="1">
              <a:latin typeface="Times New Roman" panose="02020603050405020304" pitchFamily="18" charset="0"/>
              <a:sym typeface="+mn-ea"/>
            </a:endParaRPr>
          </a:p>
          <a:p>
            <a:pPr>
              <a:lnSpc>
                <a:spcPct val="150000"/>
              </a:lnSpc>
            </a:pPr>
            <a:r>
              <a:rPr sz="2400" b="1">
                <a:latin typeface="Times New Roman" panose="02020603050405020304" pitchFamily="18" charset="0"/>
                <a:sym typeface="+mn-ea"/>
              </a:rPr>
              <a:t>(4)证明半水煤气中含有CO的现象是</a:t>
            </a:r>
            <a:r>
              <a:rPr lang="en-US" sz="2400" b="1">
                <a:latin typeface="Times New Roman" panose="02020603050405020304" pitchFamily="18" charset="0"/>
                <a:sym typeface="+mn-ea"/>
              </a:rPr>
              <a:t>______________________________________</a:t>
            </a:r>
            <a:endParaRPr sz="2400" b="1">
              <a:latin typeface="Times New Roman" panose="02020603050405020304" pitchFamily="18" charset="0"/>
              <a:sym typeface="+mn-ea"/>
            </a:endParaRPr>
          </a:p>
          <a:p>
            <a:pPr>
              <a:lnSpc>
                <a:spcPct val="150000"/>
              </a:lnSpc>
            </a:pPr>
            <a:r>
              <a:rPr sz="2400" b="1">
                <a:latin typeface="Times New Roman" panose="02020603050405020304" pitchFamily="18" charset="0"/>
                <a:sym typeface="+mn-ea"/>
              </a:rPr>
              <a:t>______________。</a:t>
            </a:r>
            <a:endParaRPr sz="2400" b="1">
              <a:latin typeface="Times New Roman" panose="02020603050405020304" pitchFamily="18" charset="0"/>
              <a:sym typeface="+mn-ea"/>
            </a:endParaRPr>
          </a:p>
        </p:txBody>
      </p:sp>
      <p:sp>
        <p:nvSpPr>
          <p:cNvPr id="11" name="文本框 10"/>
          <p:cNvSpPr txBox="1"/>
          <p:nvPr/>
        </p:nvSpPr>
        <p:spPr>
          <a:xfrm>
            <a:off x="3190875" y="1411605"/>
            <a:ext cx="324358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吸收水蒸气和二氧化碳</a:t>
            </a:r>
            <a:endParaRPr lang="en-US" altLang="zh-CN" sz="2400" b="1">
              <a:solidFill>
                <a:srgbClr val="FF0000"/>
              </a:solidFill>
              <a:uFillTx/>
              <a:latin typeface="Times New Roman" panose="02020603050405020304" pitchFamily="18" charset="0"/>
            </a:endParaRPr>
          </a:p>
        </p:txBody>
      </p:sp>
      <p:sp>
        <p:nvSpPr>
          <p:cNvPr id="13" name="文本框 12"/>
          <p:cNvSpPr txBox="1"/>
          <p:nvPr/>
        </p:nvSpPr>
        <p:spPr>
          <a:xfrm>
            <a:off x="5422265" y="2500630"/>
            <a:ext cx="58267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C装置中黑色粉末变为红色，D装置干燥的</a:t>
            </a:r>
            <a:endParaRPr lang="en-US" altLang="zh-CN" sz="2400" b="1">
              <a:solidFill>
                <a:srgbClr val="FF0000"/>
              </a:solidFill>
              <a:uFillTx/>
              <a:latin typeface="Times New Roman" panose="02020603050405020304" pitchFamily="18" charset="0"/>
            </a:endParaRPr>
          </a:p>
        </p:txBody>
      </p:sp>
      <p:sp>
        <p:nvSpPr>
          <p:cNvPr id="2" name="文本框 1"/>
          <p:cNvSpPr txBox="1"/>
          <p:nvPr/>
        </p:nvSpPr>
        <p:spPr>
          <a:xfrm>
            <a:off x="5514975" y="3604895"/>
            <a:ext cx="580961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C装置中黑色粉末变为红色，E装置中澄清</a:t>
            </a:r>
            <a:endParaRPr lang="en-US" altLang="zh-CN" sz="2400" b="1">
              <a:solidFill>
                <a:srgbClr val="FF0000"/>
              </a:solidFill>
              <a:uFillTx/>
              <a:latin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3358515" y="1689100"/>
            <a:ext cx="11457940" cy="868680"/>
          </a:xfrm>
          <a:prstGeom prst="rect">
            <a:avLst/>
          </a:prstGeom>
        </p:spPr>
      </p:pic>
      <p:sp>
        <p:nvSpPr>
          <p:cNvPr id="14" name="文本框 13"/>
          <p:cNvSpPr txBox="1"/>
          <p:nvPr/>
        </p:nvSpPr>
        <p:spPr>
          <a:xfrm>
            <a:off x="783590" y="3052445"/>
            <a:ext cx="293751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集气瓶中有液滴出现</a:t>
            </a:r>
            <a:endParaRPr lang="en-US" altLang="zh-CN" sz="2400" b="1">
              <a:solidFill>
                <a:srgbClr val="FF0000"/>
              </a:solidFill>
              <a:uFillTx/>
              <a:latin typeface="Times New Roman" panose="02020603050405020304" pitchFamily="18" charset="0"/>
            </a:endParaRPr>
          </a:p>
        </p:txBody>
      </p:sp>
      <p:sp>
        <p:nvSpPr>
          <p:cNvPr id="15" name="文本框 14"/>
          <p:cNvSpPr txBox="1"/>
          <p:nvPr/>
        </p:nvSpPr>
        <p:spPr>
          <a:xfrm>
            <a:off x="783590" y="4156710"/>
            <a:ext cx="201930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石灰水变浑浊</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639445" y="1899285"/>
            <a:ext cx="11169015" cy="2158365"/>
          </a:xfrm>
          <a:prstGeom prst="rect">
            <a:avLst/>
          </a:prstGeom>
          <a:noFill/>
          <a:ln w="9525">
            <a:noFill/>
          </a:ln>
        </p:spPr>
        <p:txBody>
          <a:bodyPr wrap="square">
            <a:spAutoFit/>
          </a:bodyPr>
          <a:p>
            <a:pPr>
              <a:lnSpc>
                <a:spcPct val="140000"/>
              </a:lnSpc>
            </a:pPr>
            <a:r>
              <a:rPr sz="2400" b="1">
                <a:solidFill>
                  <a:schemeClr val="tx1"/>
                </a:solidFill>
                <a:uFillTx/>
                <a:latin typeface="Times New Roman" panose="02020603050405020304" pitchFamily="18" charset="0"/>
                <a:ea typeface="黑体" panose="02010609060101010101" pitchFamily="49" charset="-122"/>
              </a:rPr>
              <a:t>1. 共存的条件</a:t>
            </a:r>
            <a:endParaRPr sz="2400" b="1">
              <a:solidFill>
                <a:schemeClr val="tx1"/>
              </a:solidFill>
              <a:uFillTx/>
              <a:latin typeface="Times New Roman" panose="02020603050405020304" pitchFamily="18" charset="0"/>
              <a:ea typeface="宋体" panose="02010600030101010101" pitchFamily="2" charset="-122"/>
            </a:endParaRPr>
          </a:p>
          <a:p>
            <a:pPr>
              <a:lnSpc>
                <a:spcPct val="140000"/>
              </a:lnSpc>
            </a:pPr>
            <a:r>
              <a:rPr sz="2400" b="1">
                <a:solidFill>
                  <a:schemeClr val="tx1"/>
                </a:solidFill>
                <a:uFillTx/>
                <a:latin typeface="Times New Roman" panose="02020603050405020304" pitchFamily="18" charset="0"/>
                <a:ea typeface="宋体" panose="02010600030101010101" pitchFamily="2" charset="-122"/>
              </a:rPr>
              <a:t>在同一溶液中，物质(即所含离子)之间不发生反应，即不会生成沉淀或气体或水。</a:t>
            </a:r>
            <a:endParaRPr sz="2400" b="1">
              <a:solidFill>
                <a:schemeClr val="tx1"/>
              </a:solidFill>
              <a:uFillTx/>
              <a:latin typeface="Times New Roman" panose="02020603050405020304" pitchFamily="18" charset="0"/>
              <a:ea typeface="宋体" panose="02010600030101010101" pitchFamily="2" charset="-122"/>
            </a:endParaRPr>
          </a:p>
          <a:p>
            <a:pPr>
              <a:lnSpc>
                <a:spcPct val="140000"/>
              </a:lnSpc>
            </a:pPr>
            <a:r>
              <a:rPr sz="2400" b="1">
                <a:solidFill>
                  <a:schemeClr val="tx1"/>
                </a:solidFill>
                <a:uFillTx/>
                <a:latin typeface="Times New Roman" panose="02020603050405020304" pitchFamily="18" charset="0"/>
                <a:ea typeface="黑体" panose="02010609060101010101" pitchFamily="49" charset="-122"/>
              </a:rPr>
              <a:t>2. 初中阶段常见的在溶液中不共存的离子对</a:t>
            </a:r>
            <a:endParaRPr sz="2400" b="1">
              <a:solidFill>
                <a:schemeClr val="tx1"/>
              </a:solidFill>
              <a:uFillTx/>
              <a:latin typeface="Times New Roman" panose="02020603050405020304" pitchFamily="18" charset="0"/>
              <a:ea typeface="宋体" panose="02010600030101010101" pitchFamily="2" charset="-122"/>
            </a:endParaRPr>
          </a:p>
          <a:p>
            <a:pPr>
              <a:lnSpc>
                <a:spcPct val="140000"/>
              </a:lnSpc>
            </a:pPr>
            <a:r>
              <a:rPr sz="2400" b="1">
                <a:solidFill>
                  <a:schemeClr val="tx1"/>
                </a:solidFill>
                <a:uFillTx/>
                <a:latin typeface="Times New Roman" panose="02020603050405020304" pitchFamily="18" charset="0"/>
                <a:ea typeface="宋体" panose="02010600030101010101" pitchFamily="2" charset="-122"/>
              </a:rPr>
              <a:t>Cl</a:t>
            </a:r>
            <a:r>
              <a:rPr sz="2400" b="1" baseline="30000">
                <a:solidFill>
                  <a:schemeClr val="tx1"/>
                </a:solidFill>
                <a:uFillTx/>
                <a:latin typeface="Times New Roman" panose="02020603050405020304" pitchFamily="18" charset="0"/>
                <a:ea typeface="宋体" panose="02010600030101010101" pitchFamily="2" charset="-122"/>
              </a:rPr>
              <a:t>－</a:t>
            </a:r>
            <a:r>
              <a:rPr sz="2400" b="1">
                <a:solidFill>
                  <a:schemeClr val="tx1"/>
                </a:solidFill>
                <a:uFillTx/>
                <a:latin typeface="Times New Roman" panose="02020603050405020304" pitchFamily="18" charset="0"/>
                <a:ea typeface="宋体" panose="02010600030101010101" pitchFamily="2" charset="-122"/>
              </a:rPr>
              <a:t>——Ag</a:t>
            </a:r>
            <a:r>
              <a:rPr sz="2400" b="1" baseline="30000">
                <a:solidFill>
                  <a:schemeClr val="tx1"/>
                </a:solidFill>
                <a:uFillTx/>
                <a:latin typeface="Times New Roman" panose="02020603050405020304" pitchFamily="18" charset="0"/>
                <a:ea typeface="宋体" panose="02010600030101010101" pitchFamily="2" charset="-122"/>
              </a:rPr>
              <a:t>＋</a:t>
            </a:r>
            <a:r>
              <a:rPr sz="2400" b="1">
                <a:solidFill>
                  <a:schemeClr val="tx1"/>
                </a:solidFill>
                <a:uFillTx/>
                <a:latin typeface="Times New Roman" panose="02020603050405020304" pitchFamily="18" charset="0"/>
                <a:ea typeface="宋体" panose="02010600030101010101" pitchFamily="2" charset="-122"/>
              </a:rPr>
              <a:t>(AgCl↓)　SO</a:t>
            </a:r>
            <a:r>
              <a:rPr lang="en-US" sz="2400" b="1" baseline="-25000">
                <a:solidFill>
                  <a:schemeClr val="tx1"/>
                </a:solidFill>
                <a:uFillTx/>
                <a:latin typeface="Times New Roman" panose="02020603050405020304" pitchFamily="18" charset="0"/>
                <a:ea typeface="宋体" panose="02010600030101010101" pitchFamily="2" charset="-122"/>
              </a:rPr>
              <a:t>4</a:t>
            </a:r>
            <a:r>
              <a:rPr lang="en-US" sz="2400" b="1" baseline="30000">
                <a:solidFill>
                  <a:schemeClr val="tx1"/>
                </a:solidFill>
                <a:uFillTx/>
                <a:latin typeface="Times New Roman" panose="02020603050405020304" pitchFamily="18" charset="0"/>
                <a:ea typeface="宋体" panose="02010600030101010101" pitchFamily="2" charset="-122"/>
              </a:rPr>
              <a:t>2</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ea typeface="宋体" panose="02010600030101010101" pitchFamily="2" charset="-122"/>
              </a:rPr>
              <a:t>——Ba</a:t>
            </a:r>
            <a:r>
              <a:rPr sz="2400" b="1" baseline="30000">
                <a:solidFill>
                  <a:schemeClr val="tx1"/>
                </a:solidFill>
                <a:uFillTx/>
                <a:latin typeface="Times New Roman" panose="02020603050405020304" pitchFamily="18" charset="0"/>
                <a:ea typeface="宋体" panose="02010600030101010101" pitchFamily="2" charset="-122"/>
              </a:rPr>
              <a:t>2＋</a:t>
            </a:r>
            <a:r>
              <a:rPr sz="2400" b="1">
                <a:solidFill>
                  <a:schemeClr val="tx1"/>
                </a:solidFill>
                <a:uFillTx/>
                <a:latin typeface="Times New Roman" panose="02020603050405020304" pitchFamily="18" charset="0"/>
                <a:ea typeface="宋体" panose="02010600030101010101" pitchFamily="2" charset="-122"/>
              </a:rPr>
              <a:t>(BaSO</a:t>
            </a:r>
            <a:r>
              <a:rPr sz="2400" b="1" baseline="-25000">
                <a:solidFill>
                  <a:schemeClr val="tx1"/>
                </a:solidFill>
                <a:uFillTx/>
                <a:latin typeface="Times New Roman" panose="02020603050405020304" pitchFamily="18" charset="0"/>
                <a:ea typeface="宋体" panose="02010600030101010101" pitchFamily="2" charset="-122"/>
              </a:rPr>
              <a:t>4</a:t>
            </a:r>
            <a:r>
              <a:rPr sz="2400" b="1">
                <a:solidFill>
                  <a:schemeClr val="tx1"/>
                </a:solidFill>
                <a:uFillTx/>
                <a:latin typeface="Times New Roman" panose="02020603050405020304" pitchFamily="18" charset="0"/>
                <a:ea typeface="宋体" panose="02010600030101010101" pitchFamily="2" charset="-122"/>
              </a:rPr>
              <a:t>↓)</a:t>
            </a:r>
            <a:endParaRPr sz="2400" b="1">
              <a:solidFill>
                <a:schemeClr val="tx1"/>
              </a:solidFill>
              <a:uFillTx/>
              <a:latin typeface="Times New Roman" panose="02020603050405020304" pitchFamily="18" charset="0"/>
              <a:ea typeface="宋体" panose="02010600030101010101" pitchFamily="2" charset="-122"/>
            </a:endParaRPr>
          </a:p>
        </p:txBody>
      </p:sp>
      <p:grpSp>
        <p:nvGrpSpPr>
          <p:cNvPr id="3" name="组合 2"/>
          <p:cNvGrpSpPr/>
          <p:nvPr/>
        </p:nvGrpSpPr>
        <p:grpSpPr>
          <a:xfrm>
            <a:off x="714375" y="1400175"/>
            <a:ext cx="10210800" cy="521970"/>
            <a:chOff x="779" y="1320"/>
            <a:chExt cx="16080" cy="822"/>
          </a:xfrm>
        </p:grpSpPr>
        <p:sp>
          <p:nvSpPr>
            <p:cNvPr id="20481" name="文本框 4"/>
            <p:cNvSpPr txBox="1"/>
            <p:nvPr/>
          </p:nvSpPr>
          <p:spPr>
            <a:xfrm>
              <a:off x="3779" y="1320"/>
              <a:ext cx="13080" cy="822"/>
            </a:xfrm>
            <a:prstGeom prst="rect">
              <a:avLst/>
            </a:prstGeom>
            <a:noFill/>
            <a:ln w="9525">
              <a:noFill/>
            </a:ln>
          </p:spPr>
          <p:txBody>
            <a:bodyPr wrap="square" anchor="t">
              <a:spAutoFit/>
            </a:bodyPr>
            <a:p>
              <a:r>
                <a:rPr lang="zh-CN" altLang="en-US" sz="2800" b="1" dirty="0">
                  <a:solidFill>
                    <a:schemeClr val="tx1"/>
                  </a:solidFill>
                  <a:uFillTx/>
                  <a:latin typeface="Times New Roman" panose="02020603050405020304" pitchFamily="18" charset="0"/>
                  <a:ea typeface="黑体" panose="02010609060101010101" pitchFamily="49" charset="-122"/>
                </a:rPr>
                <a:t>溶液中物质的共存</a:t>
              </a:r>
              <a:endParaRPr lang="zh-CN" altLang="en-US" sz="2800" b="1" dirty="0">
                <a:solidFill>
                  <a:schemeClr val="tx1"/>
                </a:solidFill>
                <a:uFillTx/>
                <a:latin typeface="Times New Roman" panose="02020603050405020304" pitchFamily="18" charset="0"/>
                <a:ea typeface="黑体" panose="02010609060101010101" pitchFamily="49" charset="-122"/>
              </a:endParaRPr>
            </a:p>
          </p:txBody>
        </p:sp>
        <p:grpSp>
          <p:nvGrpSpPr>
            <p:cNvPr id="20488" name="组合 13"/>
            <p:cNvGrpSpPr/>
            <p:nvPr/>
          </p:nvGrpSpPr>
          <p:grpSpPr>
            <a:xfrm>
              <a:off x="779" y="1320"/>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考点</a:t>
                </a:r>
                <a:endParaRPr lang="zh-CN" altLang="en-US" sz="2800" b="1" dirty="0">
                  <a:latin typeface="黑体" panose="02010609060101010101" pitchFamily="49" charset="-122"/>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2" name="组合 21"/>
          <p:cNvGrpSpPr/>
          <p:nvPr/>
        </p:nvGrpSpPr>
        <p:grpSpPr>
          <a:xfrm>
            <a:off x="723900" y="4028440"/>
            <a:ext cx="9759950" cy="1753235"/>
            <a:chOff x="1696" y="1532"/>
            <a:chExt cx="15370" cy="2761"/>
          </a:xfrm>
        </p:grpSpPr>
        <p:sp>
          <p:nvSpPr>
            <p:cNvPr id="15" name="文本框 10"/>
            <p:cNvSpPr txBox="1"/>
            <p:nvPr/>
          </p:nvSpPr>
          <p:spPr>
            <a:xfrm>
              <a:off x="1696" y="2360"/>
              <a:ext cx="1633" cy="1016"/>
            </a:xfrm>
            <a:prstGeom prst="rect">
              <a:avLst/>
            </a:prstGeom>
            <a:noFill/>
            <a:ln w="9525">
              <a:noFill/>
            </a:ln>
          </p:spPr>
          <p:txBody>
            <a:bodyPr wrap="square" anchor="t">
              <a:spAutoFit/>
            </a:bodyPr>
            <a:p>
              <a:pPr>
                <a:lnSpc>
                  <a:spcPct val="150000"/>
                </a:lnSpc>
              </a:pPr>
              <a:r>
                <a:rPr sz="2400" b="1">
                  <a:solidFill>
                    <a:schemeClr val="tx1"/>
                  </a:solidFill>
                  <a:uFillTx/>
                  <a:latin typeface="Times New Roman" panose="02020603050405020304" pitchFamily="18" charset="0"/>
                  <a:cs typeface="Times New Roman" panose="02020603050405020304" pitchFamily="18" charset="0"/>
                </a:rPr>
                <a:t>OH</a:t>
              </a:r>
              <a:r>
                <a:rPr sz="2400" b="1" baseline="30000">
                  <a:solidFill>
                    <a:schemeClr val="tx1"/>
                  </a:solidFill>
                  <a:uFillTx/>
                  <a:latin typeface="Times New Roman" panose="02020603050405020304" pitchFamily="18" charset="0"/>
                  <a:cs typeface="Times New Roman" panose="02020603050405020304" pitchFamily="18" charset="0"/>
                </a:rPr>
                <a:t>－</a:t>
              </a:r>
              <a:endParaRPr sz="2400" b="1" baseline="30000">
                <a:solidFill>
                  <a:schemeClr val="tx1"/>
                </a:solidFill>
                <a:uFillTx/>
                <a:latin typeface="Times New Roman" panose="02020603050405020304" pitchFamily="18" charset="0"/>
                <a:cs typeface="Times New Roman" panose="02020603050405020304" pitchFamily="18" charset="0"/>
              </a:endParaRPr>
            </a:p>
          </p:txBody>
        </p:sp>
        <p:sp>
          <p:nvSpPr>
            <p:cNvPr id="17" name="文本框 10"/>
            <p:cNvSpPr txBox="1"/>
            <p:nvPr/>
          </p:nvSpPr>
          <p:spPr>
            <a:xfrm>
              <a:off x="3402" y="1532"/>
              <a:ext cx="13664" cy="2761"/>
            </a:xfrm>
            <a:prstGeom prst="rect">
              <a:avLst/>
            </a:prstGeom>
            <a:noFill/>
            <a:ln w="9525">
              <a:noFill/>
            </a:ln>
          </p:spPr>
          <p:txBody>
            <a:bodyPr wrap="square" anchor="t">
              <a:spAutoFit/>
            </a:bodyPr>
            <a:p>
              <a:pPr>
                <a:lnSpc>
                  <a:spcPct val="150000"/>
                </a:lnSpc>
              </a:pPr>
              <a:r>
                <a:rPr lang="en-US" sz="2400" b="1">
                  <a:uFillTx/>
                  <a:latin typeface="Times New Roman" panose="02020603050405020304" pitchFamily="18" charset="0"/>
                  <a:cs typeface="Times New Roman" panose="02020603050405020304" pitchFamily="18" charset="0"/>
                </a:rPr>
                <a:t>H</a:t>
              </a:r>
              <a:r>
                <a:rPr sz="2400" b="1" baseline="30000">
                  <a:uFillTx/>
                  <a:latin typeface="Times New Roman" panose="02020603050405020304" pitchFamily="18" charset="0"/>
                  <a:cs typeface="Times New Roman" panose="02020603050405020304" pitchFamily="18" charset="0"/>
                </a:rPr>
                <a:t>＋</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H</a:t>
              </a:r>
              <a:r>
                <a:rPr lang="en-US" sz="2400" b="1" baseline="-25000">
                  <a:uFillTx/>
                  <a:latin typeface="Times New Roman" panose="02020603050405020304" pitchFamily="18" charset="0"/>
                  <a:cs typeface="Times New Roman" panose="02020603050405020304" pitchFamily="18" charset="0"/>
                </a:rPr>
                <a:t>2</a:t>
              </a:r>
              <a:r>
                <a:rPr lang="en-US" sz="2400" b="1">
                  <a:uFillTx/>
                  <a:latin typeface="Times New Roman" panose="02020603050405020304" pitchFamily="18" charset="0"/>
                  <a:cs typeface="Times New Roman" panose="02020603050405020304" pitchFamily="18" charset="0"/>
                </a:rPr>
                <a:t>O</a:t>
              </a:r>
              <a:r>
                <a:rPr sz="2400" b="1">
                  <a:uFillTx/>
                  <a:latin typeface="Times New Roman" panose="02020603050405020304" pitchFamily="18" charset="0"/>
                  <a:cs typeface="Times New Roman" panose="02020603050405020304" pitchFamily="18" charset="0"/>
                </a:rPr>
                <a:t>）</a:t>
              </a:r>
              <a:endParaRPr sz="2400" b="1">
                <a:uFillTx/>
                <a:latin typeface="Times New Roman" panose="02020603050405020304" pitchFamily="18" charset="0"/>
                <a:cs typeface="Times New Roman" panose="02020603050405020304" pitchFamily="18" charset="0"/>
              </a:endParaRPr>
            </a:p>
            <a:p>
              <a:pPr>
                <a:lnSpc>
                  <a:spcPct val="150000"/>
                </a:lnSpc>
              </a:pPr>
              <a:r>
                <a:rPr lang="en-US" sz="2400" b="1">
                  <a:uFillTx/>
                  <a:latin typeface="Times New Roman" panose="02020603050405020304" pitchFamily="18" charset="0"/>
                  <a:cs typeface="Times New Roman" panose="02020603050405020304" pitchFamily="18" charset="0"/>
                </a:rPr>
                <a:t>Cu</a:t>
              </a:r>
              <a:r>
                <a:rPr sz="2400" b="1" baseline="30000">
                  <a:uFillTx/>
                  <a:latin typeface="Times New Roman" panose="02020603050405020304" pitchFamily="18" charset="0"/>
                  <a:cs typeface="Times New Roman" panose="02020603050405020304" pitchFamily="18" charset="0"/>
                </a:rPr>
                <a:t>２＋</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Fe</a:t>
              </a:r>
              <a:r>
                <a:rPr sz="2400" b="1" baseline="30000">
                  <a:uFillTx/>
                  <a:latin typeface="Times New Roman" panose="02020603050405020304" pitchFamily="18" charset="0"/>
                  <a:cs typeface="Times New Roman" panose="02020603050405020304" pitchFamily="18" charset="0"/>
                </a:rPr>
                <a:t>３＋</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Mg</a:t>
              </a:r>
              <a:r>
                <a:rPr sz="2400" b="1" baseline="30000">
                  <a:uFillTx/>
                  <a:latin typeface="Times New Roman" panose="02020603050405020304" pitchFamily="18" charset="0"/>
                  <a:cs typeface="Times New Roman" panose="02020603050405020304" pitchFamily="18" charset="0"/>
                </a:rPr>
                <a:t>２＋</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Cu(OH)</a:t>
              </a:r>
              <a:r>
                <a:rPr lang="en-US" sz="2400" b="1" baseline="-25000">
                  <a:uFillTx/>
                  <a:latin typeface="Times New Roman" panose="02020603050405020304" pitchFamily="18" charset="0"/>
                  <a:cs typeface="Times New Roman" panose="02020603050405020304" pitchFamily="18" charset="0"/>
                </a:rPr>
                <a:t>2</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Fe(OH)</a:t>
              </a:r>
              <a:r>
                <a:rPr lang="en-US" sz="2400" b="1" baseline="-25000">
                  <a:uFillTx/>
                  <a:latin typeface="Times New Roman" panose="02020603050405020304" pitchFamily="18" charset="0"/>
                  <a:cs typeface="Times New Roman" panose="02020603050405020304" pitchFamily="18" charset="0"/>
                </a:rPr>
                <a:t>3</a:t>
              </a:r>
              <a:r>
                <a:rPr sz="2400" b="1">
                  <a:uFillTx/>
                  <a:latin typeface="Times New Roman" panose="02020603050405020304" pitchFamily="18" charset="0"/>
                  <a:cs typeface="Times New Roman" panose="02020603050405020304" pitchFamily="18" charset="0"/>
                </a:rPr>
                <a:t>↓、 </a:t>
              </a:r>
              <a:r>
                <a:rPr lang="en-US" sz="2400" b="1">
                  <a:uFillTx/>
                  <a:latin typeface="Times New Roman" panose="02020603050405020304" pitchFamily="18" charset="0"/>
                  <a:cs typeface="Times New Roman" panose="02020603050405020304" pitchFamily="18" charset="0"/>
                  <a:sym typeface="+mn-ea"/>
                </a:rPr>
                <a:t>Mg(OH)</a:t>
              </a:r>
              <a:r>
                <a:rPr lang="en-US" sz="2400" b="1" baseline="-25000">
                  <a:uFillTx/>
                  <a:latin typeface="Times New Roman" panose="02020603050405020304" pitchFamily="18" charset="0"/>
                  <a:cs typeface="Times New Roman" panose="02020603050405020304" pitchFamily="18" charset="0"/>
                  <a:sym typeface="+mn-ea"/>
                </a:rPr>
                <a:t>2</a:t>
              </a:r>
              <a:r>
                <a:rPr sz="2400" b="1">
                  <a:uFillTx/>
                  <a:latin typeface="Times New Roman" panose="02020603050405020304" pitchFamily="18" charset="0"/>
                  <a:cs typeface="Times New Roman" panose="02020603050405020304" pitchFamily="18" charset="0"/>
                </a:rPr>
                <a:t>↓］ </a:t>
              </a:r>
              <a:r>
                <a:rPr lang="en-US" sz="2400" b="1">
                  <a:uFillTx/>
                  <a:latin typeface="Times New Roman" panose="02020603050405020304" pitchFamily="18" charset="0"/>
                  <a:cs typeface="Times New Roman" panose="02020603050405020304" pitchFamily="18" charset="0"/>
                </a:rPr>
                <a:t>NH</a:t>
              </a:r>
              <a:r>
                <a:rPr lang="en-US" sz="2400" b="1" baseline="-25000">
                  <a:uFillTx/>
                  <a:latin typeface="Times New Roman" panose="02020603050405020304" pitchFamily="18" charset="0"/>
                  <a:cs typeface="Times New Roman" panose="02020603050405020304" pitchFamily="18" charset="0"/>
                </a:rPr>
                <a:t>4</a:t>
              </a:r>
              <a:r>
                <a:rPr sz="2400" b="1" baseline="30000">
                  <a:uFillTx/>
                  <a:latin typeface="Times New Roman" panose="02020603050405020304" pitchFamily="18" charset="0"/>
                  <a:cs typeface="Times New Roman" panose="02020603050405020304" pitchFamily="18" charset="0"/>
                </a:rPr>
                <a:t>＋</a:t>
              </a:r>
              <a:r>
                <a:rPr sz="2400" b="1">
                  <a:uFillTx/>
                  <a:latin typeface="Times New Roman" panose="02020603050405020304" pitchFamily="18" charset="0"/>
                  <a:cs typeface="Times New Roman" panose="02020603050405020304" pitchFamily="18" charset="0"/>
                </a:rPr>
                <a:t> （</a:t>
              </a:r>
              <a:r>
                <a:rPr lang="en-US" sz="2400" b="1">
                  <a:uFillTx/>
                  <a:latin typeface="Times New Roman" panose="02020603050405020304" pitchFamily="18" charset="0"/>
                  <a:cs typeface="Times New Roman" panose="02020603050405020304" pitchFamily="18" charset="0"/>
                </a:rPr>
                <a:t>NH</a:t>
              </a:r>
              <a:r>
                <a:rPr lang="en-US" sz="2400" b="1" baseline="-25000">
                  <a:uFillTx/>
                  <a:latin typeface="Times New Roman" panose="02020603050405020304" pitchFamily="18" charset="0"/>
                  <a:cs typeface="Times New Roman" panose="02020603050405020304" pitchFamily="18" charset="0"/>
                </a:rPr>
                <a:t>3</a:t>
              </a:r>
              <a:r>
                <a:rPr sz="2400" b="1">
                  <a:uFillTx/>
                  <a:latin typeface="Times New Roman" panose="02020603050405020304" pitchFamily="18" charset="0"/>
                  <a:cs typeface="Times New Roman" panose="02020603050405020304" pitchFamily="18" charset="0"/>
                </a:rPr>
                <a:t>↑ ＋</a:t>
              </a:r>
              <a:r>
                <a:rPr lang="en-US" sz="2400" b="1">
                  <a:uFillTx/>
                  <a:latin typeface="Times New Roman" panose="02020603050405020304" pitchFamily="18" charset="0"/>
                  <a:cs typeface="Times New Roman" panose="02020603050405020304" pitchFamily="18" charset="0"/>
                </a:rPr>
                <a:t>H</a:t>
              </a:r>
              <a:r>
                <a:rPr lang="en-US" sz="2400" b="1" baseline="-25000">
                  <a:uFillTx/>
                  <a:latin typeface="Times New Roman" panose="02020603050405020304" pitchFamily="18" charset="0"/>
                  <a:cs typeface="Times New Roman" panose="02020603050405020304" pitchFamily="18" charset="0"/>
                </a:rPr>
                <a:t>2</a:t>
              </a:r>
              <a:r>
                <a:rPr lang="en-US" sz="2400" b="1">
                  <a:uFillTx/>
                  <a:latin typeface="Times New Roman" panose="02020603050405020304" pitchFamily="18" charset="0"/>
                  <a:cs typeface="Times New Roman" panose="02020603050405020304" pitchFamily="18" charset="0"/>
                </a:rPr>
                <a:t>O</a:t>
              </a:r>
              <a:r>
                <a:rPr sz="2400" b="1">
                  <a:uFillTx/>
                  <a:latin typeface="Times New Roman" panose="02020603050405020304" pitchFamily="18" charset="0"/>
                  <a:cs typeface="Times New Roman" panose="02020603050405020304" pitchFamily="18" charset="0"/>
                </a:rPr>
                <a:t>）</a:t>
              </a:r>
              <a:endParaRPr sz="2400" b="1">
                <a:uFillTx/>
                <a:latin typeface="Times New Roman" panose="02020603050405020304" pitchFamily="18" charset="0"/>
                <a:cs typeface="Times New Roman" panose="02020603050405020304" pitchFamily="18" charset="0"/>
              </a:endParaRPr>
            </a:p>
          </p:txBody>
        </p:sp>
      </p:grpSp>
      <p:grpSp>
        <p:nvGrpSpPr>
          <p:cNvPr id="21" name="组合 20"/>
          <p:cNvGrpSpPr/>
          <p:nvPr/>
        </p:nvGrpSpPr>
        <p:grpSpPr>
          <a:xfrm>
            <a:off x="718185" y="5610225"/>
            <a:ext cx="9880600" cy="1198880"/>
            <a:chOff x="1434" y="5118"/>
            <a:chExt cx="15560" cy="1888"/>
          </a:xfrm>
        </p:grpSpPr>
        <p:sp>
          <p:nvSpPr>
            <p:cNvPr id="14" name="文本框 10"/>
            <p:cNvSpPr txBox="1"/>
            <p:nvPr/>
          </p:nvSpPr>
          <p:spPr>
            <a:xfrm>
              <a:off x="1434" y="5467"/>
              <a:ext cx="1765" cy="1016"/>
            </a:xfrm>
            <a:prstGeom prst="rect">
              <a:avLst/>
            </a:prstGeom>
            <a:noFill/>
            <a:ln w="9525">
              <a:noFill/>
            </a:ln>
          </p:spPr>
          <p:txBody>
            <a:bodyPr wrap="square" anchor="t">
              <a:spAutoFit/>
            </a:bodyPr>
            <a:p>
              <a:pPr>
                <a:lnSpc>
                  <a:spcPct val="150000"/>
                </a:lnSpc>
              </a:pPr>
              <a:r>
                <a:rPr lang="en-US" sz="2400" b="1">
                  <a:solidFill>
                    <a:schemeClr val="tx1"/>
                  </a:solidFill>
                  <a:uFillTx/>
                  <a:latin typeface="Times New Roman" panose="02020603050405020304" pitchFamily="18" charset="0"/>
                  <a:cs typeface="Times New Roman" panose="02020603050405020304" pitchFamily="18" charset="0"/>
                </a:rPr>
                <a:t>CO</a:t>
              </a:r>
              <a:r>
                <a:rPr lang="en-US" sz="2400" b="1" baseline="-25000">
                  <a:solidFill>
                    <a:schemeClr val="tx1"/>
                  </a:solidFill>
                  <a:uFillTx/>
                  <a:latin typeface="Times New Roman" panose="02020603050405020304" pitchFamily="18" charset="0"/>
                  <a:cs typeface="Times New Roman" panose="02020603050405020304" pitchFamily="18" charset="0"/>
                </a:rPr>
                <a:t>3</a:t>
              </a:r>
              <a:r>
                <a:rPr lang="en-US" sz="2400" b="1" baseline="30000">
                  <a:solidFill>
                    <a:schemeClr val="tx1"/>
                  </a:solidFill>
                  <a:uFillTx/>
                  <a:latin typeface="Times New Roman" panose="02020603050405020304" pitchFamily="18" charset="0"/>
                  <a:cs typeface="Times New Roman" panose="02020603050405020304" pitchFamily="18" charset="0"/>
                </a:rPr>
                <a:t>2</a:t>
              </a:r>
              <a:r>
                <a:rPr sz="2400" b="1" baseline="30000">
                  <a:solidFill>
                    <a:schemeClr val="tx1"/>
                  </a:solidFill>
                  <a:uFillTx/>
                  <a:latin typeface="Times New Roman" panose="02020603050405020304" pitchFamily="18" charset="0"/>
                  <a:cs typeface="Times New Roman" panose="02020603050405020304" pitchFamily="18" charset="0"/>
                </a:rPr>
                <a:t>－</a:t>
              </a:r>
              <a:endParaRPr sz="2400" b="1" baseline="30000">
                <a:solidFill>
                  <a:schemeClr val="tx1"/>
                </a:solidFill>
                <a:uFillTx/>
                <a:latin typeface="Times New Roman" panose="02020603050405020304" pitchFamily="18" charset="0"/>
                <a:cs typeface="Times New Roman" panose="02020603050405020304" pitchFamily="18" charset="0"/>
              </a:endParaRPr>
            </a:p>
          </p:txBody>
        </p:sp>
        <p:sp>
          <p:nvSpPr>
            <p:cNvPr id="20" name="文本框 10"/>
            <p:cNvSpPr txBox="1"/>
            <p:nvPr/>
          </p:nvSpPr>
          <p:spPr>
            <a:xfrm>
              <a:off x="3330" y="5118"/>
              <a:ext cx="13664" cy="1888"/>
            </a:xfrm>
            <a:prstGeom prst="rect">
              <a:avLst/>
            </a:prstGeom>
            <a:noFill/>
            <a:ln w="9525">
              <a:noFill/>
            </a:ln>
          </p:spPr>
          <p:txBody>
            <a:bodyPr wrap="square" anchor="t">
              <a:spAutoFit/>
            </a:bodyPr>
            <a:p>
              <a:pPr>
                <a:lnSpc>
                  <a:spcPct val="150000"/>
                </a:lnSpc>
              </a:pPr>
              <a:r>
                <a:rPr lang="en-US" sz="2400" b="1">
                  <a:uFillTx/>
                  <a:latin typeface="Times New Roman" panose="02020603050405020304" pitchFamily="18" charset="0"/>
                  <a:cs typeface="Times New Roman" panose="02020603050405020304" pitchFamily="18" charset="0"/>
                </a:rPr>
                <a:t>H</a:t>
              </a:r>
              <a:r>
                <a:rPr sz="2400" b="1" baseline="30000">
                  <a:uFillTx/>
                  <a:latin typeface="Times New Roman" panose="02020603050405020304" pitchFamily="18" charset="0"/>
                  <a:cs typeface="Times New Roman" panose="02020603050405020304" pitchFamily="18" charset="0"/>
                </a:rPr>
                <a:t>＋</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sym typeface="+mn-ea"/>
                </a:rPr>
                <a:t>H</a:t>
              </a:r>
              <a:r>
                <a:rPr lang="en-US" sz="2400" b="1" baseline="-25000">
                  <a:uFillTx/>
                  <a:latin typeface="Times New Roman" panose="02020603050405020304" pitchFamily="18" charset="0"/>
                  <a:cs typeface="Times New Roman" panose="02020603050405020304" pitchFamily="18" charset="0"/>
                  <a:sym typeface="+mn-ea"/>
                </a:rPr>
                <a:t>2</a:t>
              </a:r>
              <a:r>
                <a:rPr lang="en-US" sz="2400" b="1">
                  <a:uFillTx/>
                  <a:latin typeface="Times New Roman" panose="02020603050405020304" pitchFamily="18" charset="0"/>
                  <a:cs typeface="Times New Roman" panose="02020603050405020304" pitchFamily="18" charset="0"/>
                  <a:sym typeface="+mn-ea"/>
                </a:rPr>
                <a:t>O</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CO</a:t>
              </a:r>
              <a:r>
                <a:rPr lang="en-US" sz="2400" b="1" baseline="-25000">
                  <a:uFillTx/>
                  <a:latin typeface="Times New Roman" panose="02020603050405020304" pitchFamily="18" charset="0"/>
                  <a:cs typeface="Times New Roman" panose="02020603050405020304" pitchFamily="18" charset="0"/>
                </a:rPr>
                <a:t>2</a:t>
              </a:r>
              <a:r>
                <a:rPr sz="2400" b="1">
                  <a:uFillTx/>
                  <a:latin typeface="Times New Roman" panose="02020603050405020304" pitchFamily="18" charset="0"/>
                  <a:cs typeface="Times New Roman" panose="02020603050405020304" pitchFamily="18" charset="0"/>
                </a:rPr>
                <a:t>↑）</a:t>
              </a:r>
              <a:endParaRPr sz="2400" b="1">
                <a:uFillTx/>
                <a:latin typeface="Times New Roman" panose="02020603050405020304" pitchFamily="18" charset="0"/>
                <a:cs typeface="Times New Roman" panose="02020603050405020304" pitchFamily="18" charset="0"/>
              </a:endParaRPr>
            </a:p>
            <a:p>
              <a:pPr>
                <a:lnSpc>
                  <a:spcPct val="150000"/>
                </a:lnSpc>
              </a:pPr>
              <a:r>
                <a:rPr lang="en-US" sz="2400" b="1">
                  <a:uFillTx/>
                  <a:latin typeface="Times New Roman" panose="02020603050405020304" pitchFamily="18" charset="0"/>
                  <a:cs typeface="Times New Roman" panose="02020603050405020304" pitchFamily="18" charset="0"/>
                </a:rPr>
                <a:t>Ca</a:t>
              </a:r>
              <a:r>
                <a:rPr lang="en-US" sz="2400" b="1" baseline="30000">
                  <a:uFillTx/>
                  <a:latin typeface="Times New Roman" panose="02020603050405020304" pitchFamily="18" charset="0"/>
                  <a:cs typeface="Times New Roman" panose="02020603050405020304" pitchFamily="18" charset="0"/>
                </a:rPr>
                <a:t>2</a:t>
              </a:r>
              <a:r>
                <a:rPr sz="2400" b="1" baseline="30000">
                  <a:uFillTx/>
                  <a:latin typeface="Times New Roman" panose="02020603050405020304" pitchFamily="18" charset="0"/>
                  <a:cs typeface="Times New Roman" panose="02020603050405020304" pitchFamily="18" charset="0"/>
                </a:rPr>
                <a:t>＋</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Ba</a:t>
              </a:r>
              <a:r>
                <a:rPr lang="en-US" sz="2400" b="1" baseline="30000">
                  <a:uFillTx/>
                  <a:latin typeface="Times New Roman" panose="02020603050405020304" pitchFamily="18" charset="0"/>
                  <a:cs typeface="Times New Roman" panose="02020603050405020304" pitchFamily="18" charset="0"/>
                </a:rPr>
                <a:t>2</a:t>
              </a:r>
              <a:r>
                <a:rPr sz="2400" b="1" baseline="30000">
                  <a:uFillTx/>
                  <a:latin typeface="Times New Roman" panose="02020603050405020304" pitchFamily="18" charset="0"/>
                  <a:cs typeface="Times New Roman" panose="02020603050405020304" pitchFamily="18" charset="0"/>
                </a:rPr>
                <a:t>＋</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Mg</a:t>
              </a:r>
              <a:r>
                <a:rPr lang="en-US" sz="2400" b="1" baseline="30000">
                  <a:uFillTx/>
                  <a:latin typeface="Times New Roman" panose="02020603050405020304" pitchFamily="18" charset="0"/>
                  <a:cs typeface="Times New Roman" panose="02020603050405020304" pitchFamily="18" charset="0"/>
                </a:rPr>
                <a:t>2</a:t>
              </a:r>
              <a:r>
                <a:rPr sz="2400" b="1" baseline="30000">
                  <a:uFillTx/>
                  <a:latin typeface="Times New Roman" panose="02020603050405020304" pitchFamily="18" charset="0"/>
                  <a:cs typeface="Times New Roman" panose="02020603050405020304" pitchFamily="18" charset="0"/>
                </a:rPr>
                <a:t>＋</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CaCO</a:t>
              </a:r>
              <a:r>
                <a:rPr lang="en-US" sz="2400" b="1" baseline="-25000">
                  <a:uFillTx/>
                  <a:latin typeface="Times New Roman" panose="02020603050405020304" pitchFamily="18" charset="0"/>
                  <a:cs typeface="Times New Roman" panose="02020603050405020304" pitchFamily="18" charset="0"/>
                </a:rPr>
                <a:t>3</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BaCO</a:t>
              </a:r>
              <a:r>
                <a:rPr lang="en-US" sz="2400" b="1" baseline="-25000">
                  <a:uFillTx/>
                  <a:latin typeface="Times New Roman" panose="02020603050405020304" pitchFamily="18" charset="0"/>
                  <a:cs typeface="Times New Roman" panose="02020603050405020304" pitchFamily="18" charset="0"/>
                </a:rPr>
                <a:t>3</a:t>
              </a:r>
              <a:r>
                <a:rPr sz="2400" b="1">
                  <a:uFillTx/>
                  <a:latin typeface="Times New Roman" panose="02020603050405020304" pitchFamily="18" charset="0"/>
                  <a:cs typeface="Times New Roman" panose="02020603050405020304" pitchFamily="18" charset="0"/>
                </a:rPr>
                <a:t>↓、</a:t>
              </a:r>
              <a:r>
                <a:rPr lang="en-US" sz="2400" b="1">
                  <a:uFillTx/>
                  <a:latin typeface="Times New Roman" panose="02020603050405020304" pitchFamily="18" charset="0"/>
                  <a:cs typeface="Times New Roman" panose="02020603050405020304" pitchFamily="18" charset="0"/>
                </a:rPr>
                <a:t>MgCO</a:t>
              </a:r>
              <a:r>
                <a:rPr lang="en-US" sz="2400" b="1" baseline="-25000">
                  <a:uFillTx/>
                  <a:latin typeface="Times New Roman" panose="02020603050405020304" pitchFamily="18" charset="0"/>
                  <a:cs typeface="Times New Roman" panose="02020603050405020304" pitchFamily="18" charset="0"/>
                </a:rPr>
                <a:t>3</a:t>
              </a:r>
              <a:r>
                <a:rPr sz="2400" b="1">
                  <a:uFillTx/>
                  <a:latin typeface="Times New Roman" panose="02020603050405020304" pitchFamily="18" charset="0"/>
                  <a:cs typeface="Times New Roman" panose="02020603050405020304" pitchFamily="18" charset="0"/>
                </a:rPr>
                <a:t>↓）</a:t>
              </a:r>
              <a:endParaRPr sz="2400" b="1">
                <a:uFillTx/>
                <a:latin typeface="Times New Roman" panose="02020603050405020304" pitchFamily="18" charset="0"/>
                <a:cs typeface="Times New Roman" panose="02020603050405020304" pitchFamily="18" charset="0"/>
              </a:endParaRPr>
            </a:p>
          </p:txBody>
        </p:sp>
      </p:grpSp>
      <p:sp>
        <p:nvSpPr>
          <p:cNvPr id="2" name="左大括号 1"/>
          <p:cNvSpPr/>
          <p:nvPr/>
        </p:nvSpPr>
        <p:spPr>
          <a:xfrm>
            <a:off x="1595120" y="4359910"/>
            <a:ext cx="213360" cy="1231265"/>
          </a:xfrm>
          <a:prstGeom prst="leftBrace">
            <a:avLst>
              <a:gd name="adj1" fmla="val 8333"/>
              <a:gd name="adj2" fmla="val 48377"/>
            </a:avLst>
          </a:prstGeom>
          <a:noFill/>
          <a:ln w="22225" cap="flat" cmpd="sng" algn="ctr">
            <a:solidFill>
              <a:sysClr val="windowText" lastClr="000000"/>
            </a:solidFill>
            <a:prstDash val="solid"/>
            <a:tailEnd type="none" w="med" len="med"/>
          </a:ln>
          <a:effectLst/>
        </p:spPr>
        <p:txBody>
          <a:bodyPr/>
          <a:p>
            <a:pPr fontAlgn="base"/>
            <a:endParaRPr lang="zh-CN" altLang="en-US" strike="noStrike" noProof="1">
              <a:latin typeface="Times New Roman" panose="02020603050405020304" pitchFamily="18" charset="0"/>
              <a:cs typeface="Times New Roman" panose="02020603050405020304" pitchFamily="18" charset="0"/>
            </a:endParaRPr>
          </a:p>
        </p:txBody>
      </p:sp>
      <p:sp>
        <p:nvSpPr>
          <p:cNvPr id="6" name="左大括号 5"/>
          <p:cNvSpPr/>
          <p:nvPr/>
        </p:nvSpPr>
        <p:spPr>
          <a:xfrm>
            <a:off x="1708785" y="5996305"/>
            <a:ext cx="213360" cy="569595"/>
          </a:xfrm>
          <a:prstGeom prst="leftBrace">
            <a:avLst>
              <a:gd name="adj1" fmla="val 8333"/>
              <a:gd name="adj2" fmla="val 48377"/>
            </a:avLst>
          </a:prstGeom>
          <a:noFill/>
          <a:ln w="22225" cap="flat" cmpd="sng" algn="ctr">
            <a:solidFill>
              <a:sysClr val="windowText" lastClr="000000"/>
            </a:solidFill>
            <a:prstDash val="solid"/>
            <a:tailEnd type="none" w="med" len="med"/>
          </a:ln>
          <a:effectLst/>
        </p:spPr>
        <p:txBody>
          <a:bodyPr/>
          <a:p>
            <a:pPr fontAlgn="base"/>
            <a:endParaRPr lang="zh-CN" altLang="en-US" strike="noStrike" noProof="1">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7" name="组合 6"/>
          <p:cNvGrpSpPr/>
          <p:nvPr/>
        </p:nvGrpSpPr>
        <p:grpSpPr>
          <a:xfrm>
            <a:off x="724535" y="1294130"/>
            <a:ext cx="10210800" cy="521970"/>
            <a:chOff x="1118" y="1772"/>
            <a:chExt cx="16080" cy="822"/>
          </a:xfrm>
        </p:grpSpPr>
        <p:sp>
          <p:nvSpPr>
            <p:cNvPr id="20481" name="文本框 4"/>
            <p:cNvSpPr txBox="1"/>
            <p:nvPr/>
          </p:nvSpPr>
          <p:spPr>
            <a:xfrm>
              <a:off x="4118" y="1772"/>
              <a:ext cx="13080" cy="822"/>
            </a:xfrm>
            <a:prstGeom prst="rect">
              <a:avLst/>
            </a:prstGeom>
            <a:noFill/>
            <a:ln w="9525">
              <a:noFill/>
            </a:ln>
          </p:spPr>
          <p:txBody>
            <a:bodyPr wrap="square" anchor="t">
              <a:spAutoFit/>
            </a:bodyPr>
            <a:p>
              <a:r>
                <a:rPr lang="zh-CN" altLang="en-US" sz="2800" b="1" dirty="0">
                  <a:solidFill>
                    <a:schemeClr val="tx1"/>
                  </a:solidFill>
                  <a:uFillTx/>
                  <a:latin typeface="Times New Roman" panose="02020603050405020304" pitchFamily="18" charset="0"/>
                  <a:ea typeface="黑体" panose="02010609060101010101" pitchFamily="49" charset="-122"/>
                </a:rPr>
                <a:t>物质的除杂与分离</a:t>
              </a:r>
              <a:endParaRPr lang="zh-CN" altLang="en-US" sz="2800" b="1" dirty="0">
                <a:solidFill>
                  <a:schemeClr val="tx1"/>
                </a:solidFill>
                <a:uFillTx/>
                <a:latin typeface="Times New Roman" panose="02020603050405020304" pitchFamily="18" charset="0"/>
                <a:ea typeface="黑体" panose="02010609060101010101" pitchFamily="49" charset="-122"/>
              </a:endParaRPr>
            </a:p>
          </p:txBody>
        </p:sp>
        <p:grpSp>
          <p:nvGrpSpPr>
            <p:cNvPr id="20488" name="组合 13"/>
            <p:cNvGrpSpPr/>
            <p:nvPr/>
          </p:nvGrpSpPr>
          <p:grpSpPr>
            <a:xfrm>
              <a:off x="1118" y="1772"/>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考点</a:t>
                </a:r>
                <a:endParaRPr lang="zh-CN" altLang="en-US" sz="2800" b="1" dirty="0">
                  <a:latin typeface="黑体" panose="02010609060101010101" pitchFamily="49" charset="-122"/>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43890" y="1848485"/>
            <a:ext cx="9876790" cy="3415030"/>
          </a:xfrm>
          <a:prstGeom prst="rect">
            <a:avLst/>
          </a:prstGeom>
          <a:noFill/>
          <a:ln w="9525">
            <a:noFill/>
          </a:ln>
        </p:spPr>
        <p:txBody>
          <a:bodyPr wrap="square">
            <a:spAutoFit/>
          </a:bodyPr>
          <a:p>
            <a:pPr>
              <a:lnSpc>
                <a:spcPct val="150000"/>
              </a:lnSpc>
            </a:pPr>
            <a:r>
              <a:rPr sz="2400" b="1">
                <a:solidFill>
                  <a:schemeClr val="tx1"/>
                </a:solidFill>
                <a:uFillTx/>
                <a:latin typeface="Times New Roman" panose="02020603050405020304" pitchFamily="18" charset="0"/>
                <a:ea typeface="黑体" panose="02010609060101010101" pitchFamily="49" charset="-122"/>
              </a:rPr>
              <a:t>一、物质的除杂</a:t>
            </a:r>
            <a:endParaRPr sz="2400" b="1">
              <a:solidFill>
                <a:schemeClr val="tx1"/>
              </a:solidFill>
              <a:uFillTx/>
              <a:latin typeface="Times New Roman" panose="02020603050405020304" pitchFamily="18" charset="0"/>
              <a:ea typeface="黑体" panose="02010609060101010101" pitchFamily="49" charset="-122"/>
            </a:endParaRPr>
          </a:p>
          <a:p>
            <a:pPr>
              <a:lnSpc>
                <a:spcPct val="150000"/>
              </a:lnSpc>
            </a:pPr>
            <a:r>
              <a:rPr sz="2400" b="1">
                <a:solidFill>
                  <a:schemeClr val="tx1"/>
                </a:solidFill>
                <a:uFillTx/>
                <a:latin typeface="Times New Roman" panose="02020603050405020304" pitchFamily="18" charset="0"/>
                <a:ea typeface="黑体" panose="02010609060101010101" pitchFamily="49" charset="-122"/>
              </a:rPr>
              <a:t>1. 除杂的一般原则</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(1)主不减：被提纯的物质不能和加入的试剂反应。</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(2)杂不增：不能引入新的杂质。</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(3)易分离：主体物质和杂质转化后的物质容易分离(固体和液体的分离法为过滤)。</a:t>
            </a:r>
            <a:endParaRPr sz="2400" b="1">
              <a:solidFill>
                <a:schemeClr val="tx1"/>
              </a:solidFill>
              <a:uFillTx/>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3255" y="1351280"/>
            <a:ext cx="9573895" cy="3969385"/>
          </a:xfrm>
          <a:prstGeom prst="rect">
            <a:avLst/>
          </a:prstGeom>
          <a:noFill/>
          <a:ln w="9525">
            <a:noFill/>
          </a:ln>
        </p:spPr>
        <p:txBody>
          <a:bodyPr wrap="square">
            <a:spAutoFit/>
          </a:bodyPr>
          <a:p>
            <a:pPr>
              <a:lnSpc>
                <a:spcPct val="150000"/>
              </a:lnSpc>
            </a:pPr>
            <a:r>
              <a:rPr sz="2400" b="1">
                <a:uFillTx/>
                <a:latin typeface="Times New Roman" panose="02020603050405020304" pitchFamily="18" charset="0"/>
                <a:ea typeface="黑体" panose="02010609060101010101" pitchFamily="49" charset="-122"/>
              </a:rPr>
              <a:t>2. 除杂方法</a:t>
            </a:r>
            <a:endParaRPr sz="2400" b="1">
              <a:latin typeface="Times New Roman" panose="02020603050405020304" pitchFamily="18" charset="0"/>
            </a:endParaRPr>
          </a:p>
          <a:p>
            <a:pPr>
              <a:lnSpc>
                <a:spcPct val="150000"/>
              </a:lnSpc>
            </a:pPr>
            <a:r>
              <a:rPr sz="2400" b="1">
                <a:latin typeface="Times New Roman" panose="02020603050405020304" pitchFamily="18" charset="0"/>
              </a:rPr>
              <a:t>(1)气体除杂</a:t>
            </a:r>
            <a:endParaRPr sz="2400" b="1">
              <a:latin typeface="Times New Roman" panose="02020603050405020304" pitchFamily="18" charset="0"/>
            </a:endParaRPr>
          </a:p>
          <a:p>
            <a:pPr>
              <a:lnSpc>
                <a:spcPct val="150000"/>
              </a:lnSpc>
            </a:pPr>
            <a:r>
              <a:rPr sz="2400" b="1">
                <a:latin typeface="Times New Roman" panose="02020603050405020304" pitchFamily="18" charset="0"/>
              </a:rPr>
              <a:t>①方法</a:t>
            </a:r>
            <a:endParaRPr sz="2400" b="1">
              <a:latin typeface="Times New Roman" panose="02020603050405020304" pitchFamily="18" charset="0"/>
            </a:endParaRPr>
          </a:p>
          <a:p>
            <a:pPr>
              <a:lnSpc>
                <a:spcPct val="150000"/>
              </a:lnSpc>
            </a:pPr>
            <a:r>
              <a:rPr sz="2400" b="1">
                <a:latin typeface="Times New Roman" panose="02020603050405020304" pitchFamily="18" charset="0"/>
              </a:rPr>
              <a:t>a．将杂质气体通过物质吸收、反应除去，如氧气中的水蒸气可用浓硫酸吸收除去、一氧化碳中的二氧化碳可用________溶液吸收除去；</a:t>
            </a:r>
            <a:endParaRPr sz="2400" b="1">
              <a:latin typeface="Times New Roman" panose="02020603050405020304" pitchFamily="18" charset="0"/>
            </a:endParaRPr>
          </a:p>
          <a:p>
            <a:pPr>
              <a:lnSpc>
                <a:spcPct val="150000"/>
              </a:lnSpc>
            </a:pPr>
            <a:r>
              <a:rPr sz="2400" b="1">
                <a:latin typeface="Times New Roman" panose="02020603050405020304" pitchFamily="18" charset="0"/>
              </a:rPr>
              <a:t>b．将杂质气体转化为主气体，如除去二氧化碳中的一氧化碳可通过灼热的______，使一氧化碳转化成二氧化碳。</a:t>
            </a:r>
            <a:endParaRPr sz="2400" b="1">
              <a:latin typeface="Times New Roman" panose="02020603050405020304" pitchFamily="18" charset="0"/>
            </a:endParaRPr>
          </a:p>
        </p:txBody>
      </p:sp>
      <p:sp>
        <p:nvSpPr>
          <p:cNvPr id="9" name="文本框 8"/>
          <p:cNvSpPr txBox="1"/>
          <p:nvPr/>
        </p:nvSpPr>
        <p:spPr>
          <a:xfrm>
            <a:off x="6326505" y="3622040"/>
            <a:ext cx="102933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NaOH</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1393190" y="4753610"/>
            <a:ext cx="80962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CuO</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 name="表格 6"/>
          <p:cNvGraphicFramePr/>
          <p:nvPr>
            <p:custDataLst>
              <p:tags r:id="rId1"/>
            </p:custDataLst>
          </p:nvPr>
        </p:nvGraphicFramePr>
        <p:xfrm>
          <a:off x="1602423" y="2134743"/>
          <a:ext cx="8985250" cy="2594610"/>
        </p:xfrm>
        <a:graphic>
          <a:graphicData uri="http://schemas.openxmlformats.org/drawingml/2006/table">
            <a:tbl>
              <a:tblPr firstRow="1" bandRow="1">
                <a:tableStyleId>{5940675A-B579-460E-94D1-54222C63F5DA}</a:tableStyleId>
              </a:tblPr>
              <a:tblGrid>
                <a:gridCol w="2181860"/>
                <a:gridCol w="6803390"/>
              </a:tblGrid>
              <a:tr h="514985">
                <a:tc>
                  <a:txBody>
                    <a:bodyPr/>
                    <a:p>
                      <a:pPr algn="ctr">
                        <a:lnSpc>
                          <a:spcPct val="130000"/>
                        </a:lnSpc>
                        <a:buClrTx/>
                        <a:buSzTx/>
                        <a:buFontTx/>
                        <a:buNone/>
                      </a:pPr>
                      <a:r>
                        <a:rPr lang="en-US" sz="2400" b="1">
                          <a:uFillTx/>
                          <a:latin typeface="Times New Roman" panose="02020603050405020304" pitchFamily="18" charset="0"/>
                          <a:ea typeface="黑体" panose="02010609060101010101" pitchFamily="49" charset="-122"/>
                          <a:cs typeface="Times New Roman" panose="02020603050405020304" pitchFamily="18" charset="0"/>
                        </a:rPr>
                        <a:t>物质(杂质)</a:t>
                      </a:r>
                      <a:endParaRPr 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lnSpc>
                          <a:spcPct val="130000"/>
                        </a:lnSpc>
                        <a:buClrTx/>
                        <a:buSzTx/>
                        <a:buFontTx/>
                        <a:buNone/>
                      </a:pPr>
                      <a:r>
                        <a:rPr lang="en-US" sz="2400" b="1">
                          <a:uFillTx/>
                          <a:latin typeface="Times New Roman" panose="02020603050405020304" pitchFamily="18" charset="0"/>
                          <a:ea typeface="黑体" panose="02010609060101010101" pitchFamily="49" charset="-122"/>
                          <a:cs typeface="Times New Roman" panose="02020603050405020304" pitchFamily="18" charset="0"/>
                        </a:rPr>
                        <a:t>所选试剂</a:t>
                      </a:r>
                      <a:endParaRPr 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643255">
                <a:tc>
                  <a:txBody>
                    <a:bodyPr/>
                    <a:p>
                      <a:pPr algn="ctr">
                        <a:lnSpc>
                          <a:spcPct val="12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lnSpc>
                          <a:spcPct val="12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通过灼热的铜网</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19455">
                <a:tc>
                  <a:txBody>
                    <a:bodyPr/>
                    <a:p>
                      <a:pPr algn="ctr">
                        <a:lnSpc>
                          <a:spcPct val="12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(H</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lnSpc>
                          <a:spcPct val="12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先通过灼热的______，再通过________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16915">
                <a:tc>
                  <a:txBody>
                    <a:bodyPr/>
                    <a:p>
                      <a:pPr algn="ctr">
                        <a:lnSpc>
                          <a:spcPct val="12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(HCl)</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lnSpc>
                          <a:spcPct val="12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先通过_____________溶液，再通过________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100" name="文本框 99"/>
          <p:cNvSpPr txBox="1"/>
          <p:nvPr/>
        </p:nvSpPr>
        <p:spPr>
          <a:xfrm>
            <a:off x="640080" y="1402715"/>
            <a:ext cx="10095230"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②常见气体的除杂</a:t>
            </a:r>
            <a:endParaRPr sz="2400" b="1">
              <a:latin typeface="Times New Roman" panose="02020603050405020304" pitchFamily="18" charset="0"/>
            </a:endParaRPr>
          </a:p>
        </p:txBody>
      </p:sp>
      <p:sp>
        <p:nvSpPr>
          <p:cNvPr id="4" name="文本框 3"/>
          <p:cNvSpPr txBox="1"/>
          <p:nvPr/>
        </p:nvSpPr>
        <p:spPr>
          <a:xfrm>
            <a:off x="6499225" y="3451225"/>
            <a:ext cx="80962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CuO</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8535670" y="3451225"/>
            <a:ext cx="11010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浓硫酸</a:t>
            </a:r>
            <a:endParaRPr lang="en-US" altLang="zh-CN" sz="2400" b="1">
              <a:solidFill>
                <a:srgbClr val="FF0000"/>
              </a:solidFill>
              <a:uFillTx/>
              <a:latin typeface="Times New Roman" panose="02020603050405020304" pitchFamily="18" charset="0"/>
            </a:endParaRPr>
          </a:p>
        </p:txBody>
      </p:sp>
      <p:sp>
        <p:nvSpPr>
          <p:cNvPr id="8" name="文本框 7"/>
          <p:cNvSpPr txBox="1"/>
          <p:nvPr/>
        </p:nvSpPr>
        <p:spPr>
          <a:xfrm>
            <a:off x="5085715" y="4152265"/>
            <a:ext cx="201930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饱和碳酸氢钠</a:t>
            </a:r>
            <a:endParaRPr lang="en-US" altLang="zh-CN" sz="2400" b="1">
              <a:solidFill>
                <a:srgbClr val="FF0000"/>
              </a:solidFill>
              <a:uFillTx/>
              <a:latin typeface="Times New Roman" panose="02020603050405020304" pitchFamily="18" charset="0"/>
            </a:endParaRPr>
          </a:p>
        </p:txBody>
      </p:sp>
      <p:sp>
        <p:nvSpPr>
          <p:cNvPr id="12" name="文本框 11"/>
          <p:cNvSpPr txBox="1"/>
          <p:nvPr/>
        </p:nvSpPr>
        <p:spPr>
          <a:xfrm>
            <a:off x="9057640" y="4152265"/>
            <a:ext cx="11010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浓硫酸</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8"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3255" y="1473835"/>
            <a:ext cx="9573895" cy="3415030"/>
          </a:xfrm>
          <a:prstGeom prst="rect">
            <a:avLst/>
          </a:prstGeom>
          <a:noFill/>
          <a:ln w="9525">
            <a:noFill/>
          </a:ln>
        </p:spPr>
        <p:txBody>
          <a:bodyPr wrap="square">
            <a:spAutoFit/>
          </a:bodyPr>
          <a:p>
            <a:pPr>
              <a:lnSpc>
                <a:spcPct val="150000"/>
              </a:lnSpc>
            </a:pPr>
            <a:r>
              <a:rPr sz="2400" b="1">
                <a:latin typeface="Times New Roman" panose="02020603050405020304" pitchFamily="18" charset="0"/>
              </a:rPr>
              <a:t>(2)固体除杂</a:t>
            </a:r>
            <a:endParaRPr sz="2400" b="1">
              <a:latin typeface="Times New Roman" panose="02020603050405020304" pitchFamily="18" charset="0"/>
            </a:endParaRPr>
          </a:p>
          <a:p>
            <a:pPr>
              <a:lnSpc>
                <a:spcPct val="150000"/>
              </a:lnSpc>
            </a:pPr>
            <a:r>
              <a:rPr sz="2400" b="1">
                <a:latin typeface="Times New Roman" panose="02020603050405020304" pitchFamily="18" charset="0"/>
              </a:rPr>
              <a:t>①方法</a:t>
            </a:r>
            <a:endParaRPr sz="2400" b="1">
              <a:latin typeface="Times New Roman" panose="02020603050405020304" pitchFamily="18" charset="0"/>
            </a:endParaRPr>
          </a:p>
          <a:p>
            <a:pPr>
              <a:lnSpc>
                <a:spcPct val="150000"/>
              </a:lnSpc>
            </a:pPr>
            <a:r>
              <a:rPr sz="2400" b="1">
                <a:latin typeface="Times New Roman" panose="02020603050405020304" pitchFamily="18" charset="0"/>
              </a:rPr>
              <a:t>a．若所需物质和杂质一种能溶于水，另一种难溶于水，可加水溶解再过滤，即可除去杂质[如KCl(MnO</a:t>
            </a:r>
            <a:r>
              <a:rPr sz="2400" b="1" baseline="-25000">
                <a:latin typeface="Times New Roman" panose="02020603050405020304" pitchFamily="18" charset="0"/>
              </a:rPr>
              <a:t>2</a:t>
            </a:r>
            <a:r>
              <a:rPr sz="2400" b="1">
                <a:latin typeface="Times New Roman" panose="02020603050405020304" pitchFamily="18" charset="0"/>
              </a:rPr>
              <a:t>)]；</a:t>
            </a:r>
            <a:endParaRPr sz="2400" b="1">
              <a:latin typeface="Times New Roman" panose="02020603050405020304" pitchFamily="18" charset="0"/>
            </a:endParaRPr>
          </a:p>
          <a:p>
            <a:pPr>
              <a:lnSpc>
                <a:spcPct val="150000"/>
              </a:lnSpc>
            </a:pPr>
            <a:r>
              <a:rPr sz="2400" b="1">
                <a:latin typeface="Times New Roman" panose="02020603050405020304" pitchFamily="18" charset="0"/>
              </a:rPr>
              <a:t>b．若所需物质和杂质均难溶于水，一般是将杂质转化为气体或液体除去[如MnO</a:t>
            </a:r>
            <a:r>
              <a:rPr sz="2400" b="1" baseline="-25000">
                <a:latin typeface="Times New Roman" panose="02020603050405020304" pitchFamily="18" charset="0"/>
              </a:rPr>
              <a:t>2</a:t>
            </a:r>
            <a:r>
              <a:rPr sz="2400" b="1">
                <a:latin typeface="Times New Roman" panose="02020603050405020304" pitchFamily="18" charset="0"/>
              </a:rPr>
              <a:t>(C)]，也可选择固体或液体物质作为除杂试剂[如Cu(Fe)]。</a:t>
            </a:r>
            <a:endParaRPr sz="2400" b="1">
              <a:latin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970280" y="1059815"/>
            <a:ext cx="9573895"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②常见固体的除杂</a:t>
            </a:r>
            <a:endParaRPr sz="2400" b="1">
              <a:latin typeface="Times New Roman" panose="02020603050405020304" pitchFamily="18" charset="0"/>
            </a:endParaRPr>
          </a:p>
        </p:txBody>
      </p:sp>
      <p:graphicFrame>
        <p:nvGraphicFramePr>
          <p:cNvPr id="6" name="表格 5"/>
          <p:cNvGraphicFramePr/>
          <p:nvPr>
            <p:custDataLst>
              <p:tags r:id="rId1"/>
            </p:custDataLst>
          </p:nvPr>
        </p:nvGraphicFramePr>
        <p:xfrm>
          <a:off x="1134428" y="1903603"/>
          <a:ext cx="10138538" cy="3947160"/>
        </p:xfrm>
        <a:graphic>
          <a:graphicData uri="http://schemas.openxmlformats.org/drawingml/2006/table">
            <a:tbl>
              <a:tblPr firstRow="1" bandRow="1">
                <a:tableStyleId>{5940675A-B579-460E-94D1-54222C63F5DA}</a:tableStyleId>
              </a:tblPr>
              <a:tblGrid>
                <a:gridCol w="2200275"/>
                <a:gridCol w="7938263"/>
              </a:tblGrid>
              <a:tr h="612140">
                <a:tc>
                  <a:txBody>
                    <a:bodyPr/>
                    <a:p>
                      <a:pPr algn="ctr">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物质(杂质)</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试剂或方法</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637540">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Cu(Fe)</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noFill/>
                  </a:tcPr>
                </a:tc>
                <a:tc>
                  <a:txBody>
                    <a:bodyPr/>
                    <a:p>
                      <a:pPr algn="l">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加入足量_________________，过滤、洗涤、干燥；或用磁铁吸引</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89610">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Cu(CuO)</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通入足量_________________并加热</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59130">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CuO(Cu)</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通入足量______并加热</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59130">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3</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(CaO)</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加入足量的_____，过滤、洗涤、干燥</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89610">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CaO(CaCO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3</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__________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4664710" y="2557145"/>
            <a:ext cx="252857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稀盐酸(或稀硫酸)</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6200140" y="3751580"/>
            <a:ext cx="252857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一氧化碳(或氢气)</a:t>
            </a:r>
            <a:endParaRPr lang="en-US" altLang="zh-CN" sz="2400" b="1">
              <a:solidFill>
                <a:srgbClr val="FF0000"/>
              </a:solidFill>
              <a:uFillTx/>
              <a:latin typeface="Times New Roman" panose="02020603050405020304" pitchFamily="18" charset="0"/>
            </a:endParaRPr>
          </a:p>
        </p:txBody>
      </p:sp>
      <p:sp>
        <p:nvSpPr>
          <p:cNvPr id="11" name="文本框 10"/>
          <p:cNvSpPr txBox="1"/>
          <p:nvPr/>
        </p:nvSpPr>
        <p:spPr>
          <a:xfrm>
            <a:off x="7042150" y="4425315"/>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氧气</a:t>
            </a:r>
            <a:endParaRPr lang="en-US" altLang="zh-CN" sz="2400" b="1">
              <a:solidFill>
                <a:srgbClr val="FF0000"/>
              </a:solidFill>
              <a:uFillTx/>
              <a:latin typeface="Times New Roman" panose="02020603050405020304" pitchFamily="18" charset="0"/>
            </a:endParaRPr>
          </a:p>
        </p:txBody>
      </p:sp>
      <p:sp>
        <p:nvSpPr>
          <p:cNvPr id="12" name="文本框 11"/>
          <p:cNvSpPr txBox="1"/>
          <p:nvPr/>
        </p:nvSpPr>
        <p:spPr>
          <a:xfrm>
            <a:off x="6430645" y="5098415"/>
            <a:ext cx="48895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水</a:t>
            </a:r>
            <a:endParaRPr lang="en-US" altLang="zh-CN" sz="2400" b="1">
              <a:solidFill>
                <a:srgbClr val="FF0000"/>
              </a:solidFill>
              <a:uFillTx/>
              <a:latin typeface="Times New Roman" panose="02020603050405020304" pitchFamily="18" charset="0"/>
            </a:endParaRPr>
          </a:p>
        </p:txBody>
      </p:sp>
      <p:sp>
        <p:nvSpPr>
          <p:cNvPr id="13" name="文本框 12"/>
          <p:cNvSpPr txBox="1"/>
          <p:nvPr/>
        </p:nvSpPr>
        <p:spPr>
          <a:xfrm>
            <a:off x="6597650" y="5743575"/>
            <a:ext cx="14071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高温煅烧</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6" name="表格 5"/>
          <p:cNvGraphicFramePr/>
          <p:nvPr>
            <p:custDataLst>
              <p:tags r:id="rId1"/>
            </p:custDataLst>
          </p:nvPr>
        </p:nvGraphicFramePr>
        <p:xfrm>
          <a:off x="1267778" y="1643888"/>
          <a:ext cx="10138538" cy="3569970"/>
        </p:xfrm>
        <a:graphic>
          <a:graphicData uri="http://schemas.openxmlformats.org/drawingml/2006/table">
            <a:tbl>
              <a:tblPr firstRow="1" bandRow="1">
                <a:tableStyleId>{5940675A-B579-460E-94D1-54222C63F5DA}</a:tableStyleId>
              </a:tblPr>
              <a:tblGrid>
                <a:gridCol w="2200275"/>
                <a:gridCol w="7938263"/>
              </a:tblGrid>
              <a:tr h="612140">
                <a:tc>
                  <a:txBody>
                    <a:bodyPr/>
                    <a:p>
                      <a:pPr algn="ctr" fontAlgn="auto">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物质(杂质)</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试剂或方法</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766445">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Ca(OH)</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(CaO)</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加入足量_____，蒸发</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KCl(KClO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3</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加少量__________，加热，加水溶解、过滤、蒸发结晶</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73735">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MnO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(KCl)</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加足量的_____溶解、过滤、洗涤、干燥</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NaCl(泥沙)</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加入足量的_____溶解、过滤、蒸发结晶</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7352665" y="2441575"/>
            <a:ext cx="48895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水</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4722495" y="3198495"/>
            <a:ext cx="14071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二氧化锰</a:t>
            </a:r>
            <a:endParaRPr lang="en-US" altLang="zh-CN" sz="2400" b="1">
              <a:solidFill>
                <a:srgbClr val="FF0000"/>
              </a:solidFill>
              <a:uFillTx/>
              <a:latin typeface="Times New Roman" panose="02020603050405020304" pitchFamily="18" charset="0"/>
            </a:endParaRPr>
          </a:p>
        </p:txBody>
      </p:sp>
      <p:sp>
        <p:nvSpPr>
          <p:cNvPr id="11" name="文本框 10"/>
          <p:cNvSpPr txBox="1"/>
          <p:nvPr/>
        </p:nvSpPr>
        <p:spPr>
          <a:xfrm>
            <a:off x="6108700" y="3869055"/>
            <a:ext cx="48895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水</a:t>
            </a:r>
            <a:endParaRPr lang="en-US" altLang="zh-CN" sz="2400" b="1">
              <a:solidFill>
                <a:srgbClr val="FF0000"/>
              </a:solidFill>
              <a:uFillTx/>
              <a:latin typeface="Times New Roman" panose="02020603050405020304" pitchFamily="18" charset="0"/>
            </a:endParaRPr>
          </a:p>
        </p:txBody>
      </p:sp>
      <p:sp>
        <p:nvSpPr>
          <p:cNvPr id="12" name="文本框 11"/>
          <p:cNvSpPr txBox="1"/>
          <p:nvPr/>
        </p:nvSpPr>
        <p:spPr>
          <a:xfrm>
            <a:off x="6409055" y="4608195"/>
            <a:ext cx="48895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水</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5795" y="564515"/>
            <a:ext cx="10339705" cy="2489200"/>
          </a:xfrm>
          <a:prstGeom prst="rect">
            <a:avLst/>
          </a:prstGeom>
          <a:noFill/>
          <a:ln w="9525">
            <a:noFill/>
          </a:ln>
        </p:spPr>
        <p:txBody>
          <a:bodyPr wrap="square">
            <a:spAutoFit/>
          </a:bodyPr>
          <a:p>
            <a:pPr>
              <a:lnSpc>
                <a:spcPct val="130000"/>
              </a:lnSpc>
            </a:pPr>
            <a:r>
              <a:rPr sz="2400" b="1">
                <a:latin typeface="Times New Roman" panose="02020603050405020304" pitchFamily="18" charset="0"/>
              </a:rPr>
              <a:t>(3)溶液除杂</a:t>
            </a:r>
            <a:endParaRPr sz="2400" b="1">
              <a:latin typeface="Times New Roman" panose="02020603050405020304" pitchFamily="18" charset="0"/>
            </a:endParaRPr>
          </a:p>
          <a:p>
            <a:pPr>
              <a:lnSpc>
                <a:spcPct val="130000"/>
              </a:lnSpc>
            </a:pPr>
            <a:r>
              <a:rPr sz="2400" b="1">
                <a:latin typeface="Times New Roman" panose="02020603050405020304" pitchFamily="18" charset="0"/>
              </a:rPr>
              <a:t>①方法</a:t>
            </a:r>
            <a:endParaRPr sz="2400" b="1">
              <a:latin typeface="Times New Roman" panose="02020603050405020304" pitchFamily="18" charset="0"/>
            </a:endParaRPr>
          </a:p>
          <a:p>
            <a:pPr>
              <a:lnSpc>
                <a:spcPct val="130000"/>
              </a:lnSpc>
            </a:pPr>
            <a:r>
              <a:rPr sz="2400" b="1">
                <a:latin typeface="Times New Roman" panose="02020603050405020304" pitchFamily="18" charset="0"/>
              </a:rPr>
              <a:t>第一步：对比，找出杂质离子和非杂质离子；</a:t>
            </a:r>
            <a:endParaRPr sz="2400" b="1">
              <a:latin typeface="Times New Roman" panose="02020603050405020304" pitchFamily="18" charset="0"/>
            </a:endParaRPr>
          </a:p>
          <a:p>
            <a:pPr>
              <a:lnSpc>
                <a:spcPct val="130000"/>
              </a:lnSpc>
            </a:pPr>
            <a:r>
              <a:rPr sz="2400" b="1">
                <a:latin typeface="Times New Roman" panose="02020603050405020304" pitchFamily="18" charset="0"/>
              </a:rPr>
              <a:t>第二步：找出与杂质离子不共存且不引入新杂质的离子，确定除杂试剂。</a:t>
            </a:r>
            <a:endParaRPr sz="2400" b="1">
              <a:latin typeface="Times New Roman" panose="02020603050405020304" pitchFamily="18" charset="0"/>
            </a:endParaRPr>
          </a:p>
          <a:p>
            <a:pPr>
              <a:lnSpc>
                <a:spcPct val="130000"/>
              </a:lnSpc>
            </a:pPr>
            <a:r>
              <a:rPr sz="2400" b="1">
                <a:latin typeface="Times New Roman" panose="02020603050405020304" pitchFamily="18" charset="0"/>
              </a:rPr>
              <a:t>如：除去NaCl中的Na</a:t>
            </a:r>
            <a:r>
              <a:rPr sz="2400" b="1" baseline="-25000">
                <a:latin typeface="Times New Roman" panose="02020603050405020304" pitchFamily="18" charset="0"/>
              </a:rPr>
              <a:t>2</a:t>
            </a:r>
            <a:r>
              <a:rPr sz="2400" b="1">
                <a:latin typeface="Times New Roman" panose="02020603050405020304" pitchFamily="18" charset="0"/>
              </a:rPr>
              <a:t>CO</a:t>
            </a:r>
            <a:r>
              <a:rPr sz="2400" b="1" baseline="-25000">
                <a:latin typeface="Times New Roman" panose="02020603050405020304" pitchFamily="18" charset="0"/>
              </a:rPr>
              <a:t>3</a:t>
            </a:r>
            <a:r>
              <a:rPr sz="2400" b="1">
                <a:latin typeface="Times New Roman" panose="02020603050405020304" pitchFamily="18" charset="0"/>
              </a:rPr>
              <a:t>：</a:t>
            </a:r>
            <a:endParaRPr sz="2400" b="1">
              <a:latin typeface="Times New Roman" panose="02020603050405020304" pitchFamily="18" charset="0"/>
            </a:endParaRPr>
          </a:p>
        </p:txBody>
      </p:sp>
      <p:pic>
        <p:nvPicPr>
          <p:cNvPr id="2" name="图片 -2147481849"/>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994785" y="3213735"/>
            <a:ext cx="6294755" cy="3348990"/>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38175" y="655320"/>
            <a:ext cx="10339705"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②常见溶液的除杂</a:t>
            </a:r>
            <a:endParaRPr sz="2400" b="1">
              <a:latin typeface="Times New Roman" panose="02020603050405020304" pitchFamily="18" charset="0"/>
            </a:endParaRPr>
          </a:p>
        </p:txBody>
      </p:sp>
      <p:graphicFrame>
        <p:nvGraphicFramePr>
          <p:cNvPr id="6" name="表格 5"/>
          <p:cNvGraphicFramePr/>
          <p:nvPr>
            <p:custDataLst>
              <p:tags r:id="rId1"/>
            </p:custDataLst>
          </p:nvPr>
        </p:nvGraphicFramePr>
        <p:xfrm>
          <a:off x="978853" y="1398143"/>
          <a:ext cx="9770110" cy="5133340"/>
        </p:xfrm>
        <a:graphic>
          <a:graphicData uri="http://schemas.openxmlformats.org/drawingml/2006/table">
            <a:tbl>
              <a:tblPr firstRow="1" bandRow="1">
                <a:tableStyleId>{5940675A-B579-460E-94D1-54222C63F5DA}</a:tableStyleId>
              </a:tblPr>
              <a:tblGrid>
                <a:gridCol w="3503295"/>
                <a:gridCol w="2688590"/>
                <a:gridCol w="3578225"/>
              </a:tblGrid>
              <a:tr h="612140">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物质(杂质)</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杂质离子</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除杂试剂(写化学式)</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NaOH溶液(Na</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_____________________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NaCl溶液(Na</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SO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4</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7373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NaCl溶液(NaOH)</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NaOH溶液[Ca(OH)</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CaCl</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溶液(HCl)</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______________</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NaNO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溶液(CuSO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4</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______________</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______________</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________</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5377180" y="2103755"/>
            <a:ext cx="10375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CO</a:t>
            </a:r>
            <a:r>
              <a:rPr lang="en-US" altLang="zh-CN" sz="2400" b="1" baseline="-25000">
                <a:solidFill>
                  <a:srgbClr val="FF0000"/>
                </a:solidFill>
                <a:uFillTx/>
                <a:latin typeface="Times New Roman" panose="02020603050405020304" pitchFamily="18" charset="0"/>
              </a:rPr>
              <a:t>3</a:t>
            </a:r>
            <a:r>
              <a:rPr lang="en-US" altLang="zh-CN" sz="2400" b="1" baseline="30000">
                <a:solidFill>
                  <a:srgbClr val="FF0000"/>
                </a:solidFill>
                <a:uFillTx/>
                <a:latin typeface="Times New Roman" panose="02020603050405020304" pitchFamily="18" charset="0"/>
              </a:rPr>
              <a:t>2</a:t>
            </a:r>
            <a:r>
              <a:rPr lang="en-US" altLang="zh-CN" sz="2400" b="1" baseline="30000">
                <a:solidFill>
                  <a:srgbClr val="FF0000"/>
                </a:solidFill>
                <a:uFillTx/>
                <a:latin typeface="Times New Roman" panose="02020603050405020304" pitchFamily="18" charset="0"/>
                <a:sym typeface="+mn-ea"/>
              </a:rPr>
              <a:t>－</a:t>
            </a:r>
            <a:endParaRPr lang="en-US" altLang="zh-CN" sz="2400" b="1" baseline="30000">
              <a:solidFill>
                <a:srgbClr val="FF0000"/>
              </a:solidFill>
              <a:uFillTx/>
              <a:latin typeface="Times New Roman" panose="02020603050405020304" pitchFamily="18" charset="0"/>
            </a:endParaRPr>
          </a:p>
        </p:txBody>
      </p:sp>
      <p:sp>
        <p:nvSpPr>
          <p:cNvPr id="10" name="文本框 9"/>
          <p:cNvSpPr txBox="1"/>
          <p:nvPr/>
        </p:nvSpPr>
        <p:spPr>
          <a:xfrm>
            <a:off x="7450455" y="2103755"/>
            <a:ext cx="297243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Ca(OH)</a:t>
            </a:r>
            <a:r>
              <a:rPr lang="en-US" altLang="zh-CN" sz="2400" b="1" baseline="-25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[或Ba(OH)</a:t>
            </a:r>
            <a:r>
              <a:rPr lang="en-US" altLang="zh-CN" sz="2400" b="1" baseline="-25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a:t>
            </a:r>
            <a:endParaRPr lang="en-US" altLang="zh-CN" sz="2400" b="1">
              <a:solidFill>
                <a:srgbClr val="FF0000"/>
              </a:solidFill>
              <a:uFillTx/>
              <a:latin typeface="Times New Roman" panose="02020603050405020304" pitchFamily="18" charset="0"/>
            </a:endParaRPr>
          </a:p>
        </p:txBody>
      </p:sp>
      <p:sp>
        <p:nvSpPr>
          <p:cNvPr id="11" name="文本框 10"/>
          <p:cNvSpPr txBox="1"/>
          <p:nvPr/>
        </p:nvSpPr>
        <p:spPr>
          <a:xfrm>
            <a:off x="5377180" y="2842260"/>
            <a:ext cx="9867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SO</a:t>
            </a:r>
            <a:r>
              <a:rPr lang="en-US" altLang="zh-CN" sz="2400" b="1" baseline="-25000">
                <a:solidFill>
                  <a:srgbClr val="FF0000"/>
                </a:solidFill>
                <a:uFillTx/>
                <a:latin typeface="Times New Roman" panose="02020603050405020304" pitchFamily="18" charset="0"/>
              </a:rPr>
              <a:t>4</a:t>
            </a:r>
            <a:r>
              <a:rPr lang="en-US" altLang="zh-CN" sz="2400" b="1" baseline="30000">
                <a:solidFill>
                  <a:srgbClr val="FF0000"/>
                </a:solidFill>
                <a:uFillTx/>
                <a:latin typeface="Times New Roman" panose="02020603050405020304" pitchFamily="18" charset="0"/>
              </a:rPr>
              <a:t>2</a:t>
            </a:r>
            <a:r>
              <a:rPr lang="en-US" altLang="zh-CN" sz="2400" b="1" baseline="30000">
                <a:solidFill>
                  <a:srgbClr val="FF0000"/>
                </a:solidFill>
                <a:uFillTx/>
                <a:latin typeface="Times New Roman" panose="02020603050405020304" pitchFamily="18" charset="0"/>
                <a:sym typeface="+mn-ea"/>
              </a:rPr>
              <a:t>－</a:t>
            </a:r>
            <a:endParaRPr lang="en-US" altLang="zh-CN" sz="2400" b="1" baseline="30000">
              <a:solidFill>
                <a:srgbClr val="FF0000"/>
              </a:solidFill>
              <a:uFillTx/>
              <a:latin typeface="Times New Roman" panose="02020603050405020304" pitchFamily="18" charset="0"/>
            </a:endParaRPr>
          </a:p>
        </p:txBody>
      </p:sp>
      <p:sp>
        <p:nvSpPr>
          <p:cNvPr id="12" name="文本框 11"/>
          <p:cNvSpPr txBox="1"/>
          <p:nvPr/>
        </p:nvSpPr>
        <p:spPr>
          <a:xfrm>
            <a:off x="8483600" y="2842260"/>
            <a:ext cx="94234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BaCl</a:t>
            </a:r>
            <a:r>
              <a:rPr lang="en-US" altLang="zh-CN" sz="2400" b="1" baseline="-25000">
                <a:solidFill>
                  <a:srgbClr val="FF0000"/>
                </a:solidFill>
                <a:uFillTx/>
                <a:latin typeface="Times New Roman" panose="02020603050405020304" pitchFamily="18" charset="0"/>
              </a:rPr>
              <a:t>2</a:t>
            </a:r>
            <a:endParaRPr lang="en-US" altLang="zh-CN" sz="2400" b="1" baseline="-25000">
              <a:solidFill>
                <a:srgbClr val="FF0000"/>
              </a:solidFill>
              <a:uFillTx/>
              <a:latin typeface="Times New Roman" panose="02020603050405020304" pitchFamily="18" charset="0"/>
            </a:endParaRPr>
          </a:p>
        </p:txBody>
      </p:sp>
      <p:sp>
        <p:nvSpPr>
          <p:cNvPr id="13" name="文本框 12"/>
          <p:cNvSpPr txBox="1"/>
          <p:nvPr/>
        </p:nvSpPr>
        <p:spPr>
          <a:xfrm>
            <a:off x="5377180" y="3529965"/>
            <a:ext cx="85598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OH</a:t>
            </a:r>
            <a:r>
              <a:rPr lang="en-US" altLang="zh-CN" sz="2400" b="1" baseline="30000">
                <a:solidFill>
                  <a:srgbClr val="FF0000"/>
                </a:solidFill>
                <a:uFillTx/>
                <a:latin typeface="Times New Roman" panose="02020603050405020304" pitchFamily="18" charset="0"/>
              </a:rPr>
              <a:t>－</a:t>
            </a:r>
            <a:endParaRPr lang="en-US" altLang="zh-CN" sz="2400" b="1" baseline="30000">
              <a:solidFill>
                <a:srgbClr val="FF0000"/>
              </a:solidFill>
              <a:uFillTx/>
              <a:latin typeface="Times New Roman" panose="02020603050405020304" pitchFamily="18" charset="0"/>
            </a:endParaRPr>
          </a:p>
        </p:txBody>
      </p:sp>
      <p:sp>
        <p:nvSpPr>
          <p:cNvPr id="3" name="文本框 2"/>
          <p:cNvSpPr txBox="1"/>
          <p:nvPr/>
        </p:nvSpPr>
        <p:spPr>
          <a:xfrm>
            <a:off x="8514080" y="3529965"/>
            <a:ext cx="72453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HCl</a:t>
            </a:r>
            <a:endParaRPr lang="en-US" altLang="zh-CN" sz="2400" b="1">
              <a:solidFill>
                <a:srgbClr val="FF0000"/>
              </a:solidFill>
              <a:uFillTx/>
              <a:latin typeface="Times New Roman" panose="02020603050405020304" pitchFamily="18" charset="0"/>
            </a:endParaRPr>
          </a:p>
        </p:txBody>
      </p:sp>
      <p:sp>
        <p:nvSpPr>
          <p:cNvPr id="4" name="文本框 3"/>
          <p:cNvSpPr txBox="1"/>
          <p:nvPr/>
        </p:nvSpPr>
        <p:spPr>
          <a:xfrm>
            <a:off x="5377180" y="4266565"/>
            <a:ext cx="85407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Ca</a:t>
            </a:r>
            <a:r>
              <a:rPr lang="en-US" altLang="zh-CN" sz="2400" b="1" baseline="30000">
                <a:solidFill>
                  <a:srgbClr val="FF0000"/>
                </a:solidFill>
                <a:uFillTx/>
                <a:latin typeface="Times New Roman" panose="02020603050405020304" pitchFamily="18" charset="0"/>
              </a:rPr>
              <a:t>2＋</a:t>
            </a:r>
            <a:endParaRPr lang="en-US" altLang="zh-CN" sz="2400" b="1" baseline="30000">
              <a:solidFill>
                <a:srgbClr val="FF0000"/>
              </a:solidFill>
              <a:uFillTx/>
              <a:latin typeface="Times New Roman" panose="02020603050405020304" pitchFamily="18" charset="0"/>
            </a:endParaRPr>
          </a:p>
        </p:txBody>
      </p:sp>
      <p:sp>
        <p:nvSpPr>
          <p:cNvPr id="5" name="文本框 4"/>
          <p:cNvSpPr txBox="1"/>
          <p:nvPr/>
        </p:nvSpPr>
        <p:spPr>
          <a:xfrm>
            <a:off x="8392160" y="4281805"/>
            <a:ext cx="121094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Na</a:t>
            </a:r>
            <a:r>
              <a:rPr lang="en-US" altLang="zh-CN" sz="2400" b="1" baseline="-25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CO</a:t>
            </a:r>
            <a:r>
              <a:rPr lang="en-US" altLang="zh-CN" sz="2400" b="1" baseline="-25000">
                <a:solidFill>
                  <a:srgbClr val="FF0000"/>
                </a:solidFill>
                <a:uFillTx/>
                <a:latin typeface="Times New Roman" panose="02020603050405020304" pitchFamily="18" charset="0"/>
              </a:rPr>
              <a:t>3</a:t>
            </a:r>
            <a:endParaRPr lang="en-US" altLang="zh-CN" sz="2400" b="1" baseline="-25000">
              <a:solidFill>
                <a:srgbClr val="FF0000"/>
              </a:solidFill>
              <a:uFillTx/>
              <a:latin typeface="Times New Roman" panose="02020603050405020304" pitchFamily="18" charset="0"/>
            </a:endParaRPr>
          </a:p>
        </p:txBody>
      </p:sp>
      <p:sp>
        <p:nvSpPr>
          <p:cNvPr id="7" name="文本框 6"/>
          <p:cNvSpPr txBox="1"/>
          <p:nvPr/>
        </p:nvSpPr>
        <p:spPr>
          <a:xfrm>
            <a:off x="5499100" y="5098415"/>
            <a:ext cx="61912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H</a:t>
            </a:r>
            <a:r>
              <a:rPr lang="en-US" altLang="zh-CN" sz="2400" b="1" baseline="30000">
                <a:solidFill>
                  <a:srgbClr val="FF0000"/>
                </a:solidFill>
                <a:uFillTx/>
                <a:latin typeface="Times New Roman" panose="02020603050405020304" pitchFamily="18" charset="0"/>
              </a:rPr>
              <a:t>＋</a:t>
            </a:r>
            <a:endParaRPr lang="en-US" altLang="zh-CN" sz="2400" b="1" baseline="30000">
              <a:solidFill>
                <a:srgbClr val="FF0000"/>
              </a:solidFill>
              <a:uFillTx/>
              <a:latin typeface="Times New Roman" panose="02020603050405020304" pitchFamily="18" charset="0"/>
            </a:endParaRPr>
          </a:p>
        </p:txBody>
      </p:sp>
      <p:sp>
        <p:nvSpPr>
          <p:cNvPr id="8" name="文本框 7"/>
          <p:cNvSpPr txBox="1"/>
          <p:nvPr/>
        </p:nvSpPr>
        <p:spPr>
          <a:xfrm>
            <a:off x="8407400" y="5067935"/>
            <a:ext cx="111188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CaCO</a:t>
            </a:r>
            <a:r>
              <a:rPr lang="en-US" altLang="zh-CN" sz="2400" b="1" baseline="-25000">
                <a:solidFill>
                  <a:srgbClr val="FF0000"/>
                </a:solidFill>
                <a:uFillTx/>
                <a:latin typeface="Times New Roman" panose="02020603050405020304" pitchFamily="18" charset="0"/>
              </a:rPr>
              <a:t>3</a:t>
            </a:r>
            <a:endParaRPr lang="en-US" altLang="zh-CN" sz="2400" b="1" baseline="-25000">
              <a:solidFill>
                <a:srgbClr val="FF0000"/>
              </a:solidFill>
              <a:uFillTx/>
              <a:latin typeface="Times New Roman" panose="02020603050405020304" pitchFamily="18" charset="0"/>
            </a:endParaRPr>
          </a:p>
        </p:txBody>
      </p:sp>
      <p:sp>
        <p:nvSpPr>
          <p:cNvPr id="14" name="文本框 13"/>
          <p:cNvSpPr txBox="1"/>
          <p:nvPr/>
        </p:nvSpPr>
        <p:spPr>
          <a:xfrm>
            <a:off x="4874260" y="5861050"/>
            <a:ext cx="198120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Cu</a:t>
            </a:r>
            <a:r>
              <a:rPr lang="en-US" altLang="zh-CN" sz="2400" b="1" baseline="30000">
                <a:solidFill>
                  <a:srgbClr val="FF0000"/>
                </a:solidFill>
                <a:uFillTx/>
                <a:latin typeface="Times New Roman" panose="02020603050405020304" pitchFamily="18" charset="0"/>
              </a:rPr>
              <a:t>2＋</a:t>
            </a:r>
            <a:r>
              <a:rPr lang="en-US" altLang="zh-CN" sz="2400" b="1">
                <a:solidFill>
                  <a:srgbClr val="FF0000"/>
                </a:solidFill>
                <a:uFillTx/>
                <a:latin typeface="Times New Roman" panose="02020603050405020304" pitchFamily="18" charset="0"/>
              </a:rPr>
              <a:t>、</a:t>
            </a:r>
            <a:r>
              <a:rPr lang="en-US" altLang="zh-CN" sz="2400" b="1">
                <a:solidFill>
                  <a:srgbClr val="FF0000"/>
                </a:solidFill>
                <a:uFillTx/>
                <a:latin typeface="Times New Roman" panose="02020603050405020304" pitchFamily="18" charset="0"/>
                <a:sym typeface="+mn-ea"/>
              </a:rPr>
              <a:t>SO</a:t>
            </a:r>
            <a:r>
              <a:rPr lang="en-US" altLang="zh-CN" sz="2400" b="1" baseline="-25000">
                <a:solidFill>
                  <a:srgbClr val="FF0000"/>
                </a:solidFill>
                <a:uFillTx/>
                <a:latin typeface="Times New Roman" panose="02020603050405020304" pitchFamily="18" charset="0"/>
                <a:sym typeface="+mn-ea"/>
              </a:rPr>
              <a:t>4</a:t>
            </a:r>
            <a:r>
              <a:rPr lang="en-US" altLang="zh-CN" sz="2400" b="1" baseline="30000">
                <a:solidFill>
                  <a:srgbClr val="FF0000"/>
                </a:solidFill>
                <a:uFillTx/>
                <a:latin typeface="Times New Roman" panose="02020603050405020304" pitchFamily="18" charset="0"/>
                <a:sym typeface="+mn-ea"/>
              </a:rPr>
              <a:t>2－</a:t>
            </a:r>
            <a:endParaRPr lang="en-US" altLang="zh-CN" sz="2400" b="1">
              <a:solidFill>
                <a:srgbClr val="FF0000"/>
              </a:solidFill>
              <a:uFillTx/>
              <a:latin typeface="Times New Roman" panose="02020603050405020304" pitchFamily="18" charset="0"/>
            </a:endParaRPr>
          </a:p>
        </p:txBody>
      </p:sp>
      <p:sp>
        <p:nvSpPr>
          <p:cNvPr id="15" name="文本框 14"/>
          <p:cNvSpPr txBox="1"/>
          <p:nvPr/>
        </p:nvSpPr>
        <p:spPr>
          <a:xfrm>
            <a:off x="8331200" y="5861050"/>
            <a:ext cx="131445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Ba(OH)</a:t>
            </a:r>
            <a:r>
              <a:rPr lang="en-US" altLang="zh-CN" sz="2400" b="1" baseline="-25000">
                <a:solidFill>
                  <a:srgbClr val="FF0000"/>
                </a:solidFill>
                <a:uFillTx/>
                <a:latin typeface="Times New Roman" panose="02020603050405020304" pitchFamily="18" charset="0"/>
              </a:rPr>
              <a:t>2</a:t>
            </a:r>
            <a:endParaRPr lang="en-US" altLang="zh-CN" sz="2400" b="1" baseline="-25000">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3" grpId="0"/>
      <p:bldP spid="4" grpId="0"/>
      <p:bldP spid="5" grpId="0"/>
      <p:bldP spid="7" grpId="0"/>
      <p:bldP spid="8"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3890" y="612140"/>
            <a:ext cx="10677525" cy="3415030"/>
          </a:xfrm>
          <a:prstGeom prst="rect">
            <a:avLst/>
          </a:prstGeom>
          <a:noFill/>
          <a:ln w="9525">
            <a:noFill/>
          </a:ln>
        </p:spPr>
        <p:txBody>
          <a:bodyPr wrap="square">
            <a:spAutoFit/>
          </a:bodyPr>
          <a:p>
            <a:pPr>
              <a:lnSpc>
                <a:spcPct val="150000"/>
              </a:lnSpc>
            </a:pPr>
            <a:r>
              <a:rPr sz="2400" b="1">
                <a:latin typeface="Times New Roman" panose="02020603050405020304" pitchFamily="18" charset="0"/>
                <a:ea typeface="黑体" panose="02010609060101010101" pitchFamily="49" charset="-122"/>
              </a:rPr>
              <a:t>二、物质的分离</a:t>
            </a:r>
            <a:endParaRPr sz="2400" b="1">
              <a:latin typeface="Times New Roman" panose="02020603050405020304" pitchFamily="18" charset="0"/>
              <a:ea typeface="黑体" panose="02010609060101010101" pitchFamily="49" charset="-122"/>
            </a:endParaRPr>
          </a:p>
          <a:p>
            <a:pPr>
              <a:lnSpc>
                <a:spcPct val="150000"/>
              </a:lnSpc>
            </a:pPr>
            <a:r>
              <a:rPr sz="2400" b="1">
                <a:latin typeface="Times New Roman" panose="02020603050405020304" pitchFamily="18" charset="0"/>
                <a:ea typeface="黑体" panose="02010609060101010101" pitchFamily="49" charset="-122"/>
              </a:rPr>
              <a:t>1. 原理：</a:t>
            </a:r>
            <a:r>
              <a:rPr sz="2400" b="1">
                <a:latin typeface="Times New Roman" panose="02020603050405020304" pitchFamily="18" charset="0"/>
              </a:rPr>
              <a:t>运用物理或化学方法把混合物里的几种物质分开，并使其恢复原状态。</a:t>
            </a:r>
            <a:endParaRPr sz="2400" b="1">
              <a:latin typeface="Times New Roman" panose="02020603050405020304" pitchFamily="18" charset="0"/>
            </a:endParaRPr>
          </a:p>
          <a:p>
            <a:pPr>
              <a:lnSpc>
                <a:spcPct val="150000"/>
              </a:lnSpc>
            </a:pPr>
            <a:r>
              <a:rPr sz="2400" b="1">
                <a:latin typeface="Times New Roman" panose="02020603050405020304" pitchFamily="18" charset="0"/>
                <a:ea typeface="黑体" panose="02010609060101010101" pitchFamily="49" charset="-122"/>
              </a:rPr>
              <a:t>2. 分离方法</a:t>
            </a:r>
            <a:endParaRPr sz="2400" b="1">
              <a:latin typeface="Times New Roman" panose="02020603050405020304" pitchFamily="18" charset="0"/>
            </a:endParaRPr>
          </a:p>
          <a:p>
            <a:pPr>
              <a:lnSpc>
                <a:spcPct val="150000"/>
              </a:lnSpc>
            </a:pPr>
            <a:r>
              <a:rPr sz="2400" b="1">
                <a:latin typeface="Times New Roman" panose="02020603050405020304" pitchFamily="18" charset="0"/>
              </a:rPr>
              <a:t>(1)物理方法：</a:t>
            </a:r>
            <a:endParaRPr sz="2400" b="1">
              <a:latin typeface="Times New Roman" panose="02020603050405020304" pitchFamily="18" charset="0"/>
            </a:endParaRPr>
          </a:p>
          <a:p>
            <a:pPr>
              <a:lnSpc>
                <a:spcPct val="150000"/>
              </a:lnSpc>
            </a:pPr>
            <a:r>
              <a:rPr sz="2400" b="1">
                <a:latin typeface="Times New Roman" panose="02020603050405020304" pitchFamily="18" charset="0"/>
              </a:rPr>
              <a:t>①过滤法：分离不溶于水的固体和液体或可溶性固体与不溶性固体组成的混合物，如分离二氧化锰和氯酸钾的固体混合物，操作如下：</a:t>
            </a:r>
            <a:endParaRPr sz="2400" b="1">
              <a:latin typeface="Times New Roman" panose="02020603050405020304" pitchFamily="18" charset="0"/>
            </a:endParaRPr>
          </a:p>
        </p:txBody>
      </p:sp>
      <p:pic>
        <p:nvPicPr>
          <p:cNvPr id="2" name="图片 -214748184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69285" y="4170680"/>
            <a:ext cx="5668957" cy="1476000"/>
          </a:xfrm>
          <a:prstGeom prst="rect">
            <a:avLst/>
          </a:prstGeom>
          <a:noFill/>
          <a:ln w="9525">
            <a:noFill/>
          </a:ln>
        </p:spPr>
      </p:pic>
      <p:sp>
        <p:nvSpPr>
          <p:cNvPr id="3" name="文本框 2"/>
          <p:cNvSpPr txBox="1"/>
          <p:nvPr/>
        </p:nvSpPr>
        <p:spPr>
          <a:xfrm>
            <a:off x="644525" y="5600065"/>
            <a:ext cx="10586085" cy="1198880"/>
          </a:xfrm>
          <a:prstGeom prst="rect">
            <a:avLst/>
          </a:prstGeom>
          <a:noFill/>
          <a:ln w="9525">
            <a:noFill/>
          </a:ln>
        </p:spPr>
        <p:txBody>
          <a:bodyPr wrap="square">
            <a:spAutoFit/>
          </a:bodyPr>
          <a:p>
            <a:pPr>
              <a:lnSpc>
                <a:spcPct val="150000"/>
              </a:lnSpc>
            </a:pPr>
            <a:r>
              <a:rPr sz="2400" b="1">
                <a:latin typeface="Times New Roman" panose="02020603050405020304" pitchFamily="18" charset="0"/>
              </a:rPr>
              <a:t>②蒸馏法：分离沸点相差较大的液体混合物，如石油的分馏。</a:t>
            </a:r>
            <a:endParaRPr sz="2400" b="1">
              <a:latin typeface="Times New Roman" panose="02020603050405020304" pitchFamily="18" charset="0"/>
            </a:endParaRPr>
          </a:p>
          <a:p>
            <a:pPr>
              <a:lnSpc>
                <a:spcPct val="150000"/>
              </a:lnSpc>
            </a:pPr>
            <a:r>
              <a:rPr sz="2400" b="1">
                <a:latin typeface="Times New Roman" panose="02020603050405020304" pitchFamily="18" charset="0"/>
              </a:rPr>
              <a:t>③磁铁吸引法：分离具有铁磁性和不具有铁磁性的物质，如分离碳粉和铁粉。</a:t>
            </a:r>
            <a:endParaRPr sz="2400" b="1">
              <a:latin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0080" y="647700"/>
            <a:ext cx="10586085" cy="1753235"/>
          </a:xfrm>
          <a:prstGeom prst="rect">
            <a:avLst/>
          </a:prstGeom>
          <a:noFill/>
          <a:ln w="9525">
            <a:noFill/>
          </a:ln>
        </p:spPr>
        <p:txBody>
          <a:bodyPr wrap="square">
            <a:spAutoFit/>
          </a:bodyPr>
          <a:p>
            <a:pPr>
              <a:lnSpc>
                <a:spcPct val="150000"/>
              </a:lnSpc>
            </a:pPr>
            <a:r>
              <a:rPr sz="2400" b="1">
                <a:latin typeface="Times New Roman" panose="02020603050405020304" pitchFamily="18" charset="0"/>
              </a:rPr>
              <a:t>(2)化学方法：</a:t>
            </a:r>
            <a:endParaRPr sz="2400" b="1">
              <a:latin typeface="Times New Roman" panose="02020603050405020304" pitchFamily="18" charset="0"/>
            </a:endParaRPr>
          </a:p>
          <a:p>
            <a:pPr>
              <a:lnSpc>
                <a:spcPct val="150000"/>
              </a:lnSpc>
            </a:pPr>
            <a:r>
              <a:rPr sz="2400" b="1">
                <a:latin typeface="Times New Roman" panose="02020603050405020304" pitchFamily="18" charset="0"/>
              </a:rPr>
              <a:t>针对使用物理方法不能分离的物质，可利用化学反应进行分离。如分离CuCl</a:t>
            </a:r>
            <a:r>
              <a:rPr sz="2400" b="1" baseline="-25000">
                <a:latin typeface="Times New Roman" panose="02020603050405020304" pitchFamily="18" charset="0"/>
              </a:rPr>
              <a:t>2</a:t>
            </a:r>
            <a:r>
              <a:rPr sz="2400" b="1">
                <a:latin typeface="Times New Roman" panose="02020603050405020304" pitchFamily="18" charset="0"/>
              </a:rPr>
              <a:t>固体和NaCl固体，操作如下：</a:t>
            </a:r>
            <a:endParaRPr sz="2400" b="1">
              <a:latin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2900045" y="2400935"/>
            <a:ext cx="6727730" cy="3672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643890" y="1616710"/>
            <a:ext cx="10127615" cy="3415030"/>
          </a:xfrm>
          <a:prstGeom prst="rect">
            <a:avLst/>
          </a:prstGeom>
          <a:noFill/>
          <a:ln w="9525">
            <a:noFill/>
          </a:ln>
        </p:spPr>
        <p:txBody>
          <a:bodyPr wrap="square">
            <a:spAutoFit/>
          </a:bodyPr>
          <a:p>
            <a:pPr>
              <a:lnSpc>
                <a:spcPct val="150000"/>
              </a:lnSpc>
            </a:pPr>
            <a:r>
              <a:rPr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3. 物质共存中的隐含条件</a:t>
            </a:r>
            <a:endPar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(1)</a:t>
            </a:r>
            <a:r>
              <a:rPr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溶液为中性(不显电性)</a:t>
            </a: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：即在同一组物质的离子中，既含阳离子又含阴离子。</a:t>
            </a:r>
            <a:endPar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“酸碱性”或“pH”条件型</a:t>
            </a: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：酸性或pH＜7，说明溶液中存在______；碱性或pH＞7，说明溶液中存在______。</a:t>
            </a:r>
            <a:endPar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sz="2400" b="1">
                <a:solidFill>
                  <a:schemeClr val="tx1"/>
                </a:solidFill>
                <a:uFillTx/>
                <a:latin typeface="黑体" panose="02010609060101010101" pitchFamily="49" charset="-122"/>
                <a:ea typeface="黑体" panose="02010609060101010101" pitchFamily="49" charset="-122"/>
                <a:cs typeface="黑体" panose="02010609060101010101" pitchFamily="49" charset="-122"/>
              </a:rPr>
              <a:t>“无色”条件型：</a:t>
            </a: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溶液中没有Cu</a:t>
            </a:r>
            <a:r>
              <a:rPr sz="2400" b="1" baseline="30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(蓝色)、Fe</a:t>
            </a:r>
            <a:r>
              <a:rPr sz="2400" b="1" baseline="30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(浅绿色)、Fe</a:t>
            </a:r>
            <a:r>
              <a:rPr sz="2400" b="1" baseline="30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(黄色)等。</a:t>
            </a:r>
            <a:endParaRPr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8934450" y="3330575"/>
            <a:ext cx="61912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H</a:t>
            </a:r>
            <a:r>
              <a:rPr lang="en-US" altLang="zh-CN" sz="2400" b="1" baseline="30000">
                <a:solidFill>
                  <a:srgbClr val="FF0000"/>
                </a:solidFill>
                <a:uFillTx/>
                <a:latin typeface="Times New Roman" panose="02020603050405020304" pitchFamily="18" charset="0"/>
              </a:rPr>
              <a:t>＋</a:t>
            </a:r>
            <a:endParaRPr lang="en-US" altLang="zh-CN" sz="2400" b="1" baseline="30000">
              <a:solidFill>
                <a:srgbClr val="FF0000"/>
              </a:solidFill>
              <a:uFillTx/>
              <a:latin typeface="Times New Roman" panose="02020603050405020304" pitchFamily="18" charset="0"/>
            </a:endParaRPr>
          </a:p>
        </p:txBody>
      </p:sp>
      <p:sp>
        <p:nvSpPr>
          <p:cNvPr id="10" name="文本框 9"/>
          <p:cNvSpPr txBox="1"/>
          <p:nvPr/>
        </p:nvSpPr>
        <p:spPr>
          <a:xfrm>
            <a:off x="4417695" y="3898265"/>
            <a:ext cx="85598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OH</a:t>
            </a:r>
            <a:r>
              <a:rPr lang="en-US" altLang="zh-CN" sz="2400" b="1" baseline="30000">
                <a:solidFill>
                  <a:srgbClr val="FF0000"/>
                </a:solidFill>
                <a:uFillTx/>
                <a:latin typeface="Times New Roman" panose="02020603050405020304" pitchFamily="18" charset="0"/>
              </a:rPr>
              <a:t>－</a:t>
            </a:r>
            <a:endParaRPr lang="en-US" altLang="zh-CN" sz="2400" b="1" baseline="30000">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2533" name="组合 5"/>
          <p:cNvGrpSpPr/>
          <p:nvPr/>
        </p:nvGrpSpPr>
        <p:grpSpPr>
          <a:xfrm>
            <a:off x="723583" y="738836"/>
            <a:ext cx="1943100" cy="479081"/>
            <a:chOff x="2582" y="1619"/>
            <a:chExt cx="3060" cy="754"/>
          </a:xfrm>
        </p:grpSpPr>
        <p:pic>
          <p:nvPicPr>
            <p:cNvPr id="22534" name="图片 2" descr="三级标"/>
            <p:cNvPicPr>
              <a:picLocks noChangeAspect="1"/>
            </p:cNvPicPr>
            <p:nvPr/>
          </p:nvPicPr>
          <p:blipFill>
            <a:blip r:embed="rId1"/>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巩固练习</a:t>
              </a:r>
              <a:endParaRPr lang="zh-CN" altLang="en-US" sz="2400" b="1">
                <a:latin typeface="黑体" panose="02010609060101010101" pitchFamily="49" charset="-122"/>
                <a:ea typeface="黑体" panose="02010609060101010101" pitchFamily="49" charset="-122"/>
              </a:endParaRPr>
            </a:p>
          </p:txBody>
        </p:sp>
      </p:grpSp>
      <p:sp>
        <p:nvSpPr>
          <p:cNvPr id="5" name="文本框 4"/>
          <p:cNvSpPr txBox="1"/>
          <p:nvPr/>
        </p:nvSpPr>
        <p:spPr>
          <a:xfrm>
            <a:off x="638175" y="1075690"/>
            <a:ext cx="9422130" cy="2306955"/>
          </a:xfrm>
          <a:prstGeom prst="rect">
            <a:avLst/>
          </a:prstGeom>
          <a:noFill/>
          <a:ln w="9525">
            <a:noFill/>
          </a:ln>
        </p:spPr>
        <p:txBody>
          <a:bodyPr wrap="square">
            <a:spAutoFit/>
          </a:bodyPr>
          <a:p>
            <a:pPr>
              <a:lnSpc>
                <a:spcPct val="150000"/>
              </a:lnSpc>
            </a:pPr>
            <a:r>
              <a:rPr lang="en-US" sz="2400" b="1">
                <a:solidFill>
                  <a:schemeClr val="tx1"/>
                </a:solidFill>
                <a:uFillTx/>
                <a:latin typeface="Times New Roman" panose="02020603050405020304" pitchFamily="18" charset="0"/>
              </a:rPr>
              <a:t>1 </a:t>
            </a:r>
            <a:r>
              <a:rPr sz="2400" b="1">
                <a:solidFill>
                  <a:schemeClr val="tx1"/>
                </a:solidFill>
                <a:uFillTx/>
                <a:latin typeface="Times New Roman" panose="02020603050405020304" pitchFamily="18" charset="0"/>
              </a:rPr>
              <a:t>要将KCl、MgCl</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和BaSO</a:t>
            </a:r>
            <a:r>
              <a:rPr sz="2400" b="1" baseline="-25000">
                <a:solidFill>
                  <a:schemeClr val="tx1"/>
                </a:solidFill>
                <a:uFillTx/>
                <a:latin typeface="Times New Roman" panose="02020603050405020304" pitchFamily="18" charset="0"/>
              </a:rPr>
              <a:t>4</a:t>
            </a:r>
            <a:r>
              <a:rPr sz="2400" b="1">
                <a:solidFill>
                  <a:schemeClr val="tx1"/>
                </a:solidFill>
                <a:uFillTx/>
                <a:latin typeface="Times New Roman" panose="02020603050405020304" pitchFamily="18" charset="0"/>
              </a:rPr>
              <a:t>的固体混合物逐一分离开来，加入的试剂及顺序正确的是(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A. 水、AgNO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溶液、稀硝酸          B. 水、NaOH溶液、稀盐酸</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C. 水、KOH溶液、稀盐酸             D. 水、KOH溶液、稀硫酸</a:t>
            </a:r>
            <a:endParaRPr sz="2400" b="1">
              <a:solidFill>
                <a:schemeClr val="tx1"/>
              </a:solidFill>
              <a:uFillTx/>
              <a:latin typeface="Times New Roman" panose="02020603050405020304" pitchFamily="18" charset="0"/>
            </a:endParaRPr>
          </a:p>
        </p:txBody>
      </p:sp>
      <p:sp>
        <p:nvSpPr>
          <p:cNvPr id="7" name="文本框 6"/>
          <p:cNvSpPr txBox="1"/>
          <p:nvPr/>
        </p:nvSpPr>
        <p:spPr>
          <a:xfrm>
            <a:off x="3040380" y="1818005"/>
            <a:ext cx="403225" cy="460375"/>
          </a:xfrm>
          <a:prstGeom prst="rect">
            <a:avLst/>
          </a:prstGeom>
          <a:noFill/>
        </p:spPr>
        <p:txBody>
          <a:bodyPr wrap="none" rtlCol="0">
            <a:spAutoFit/>
          </a:bodyPr>
          <a:p>
            <a:r>
              <a:rPr lang="en-US" altLang="zh-CN" sz="2400" b="1">
                <a:solidFill>
                  <a:srgbClr val="FF0000"/>
                </a:solidFill>
                <a:uFillTx/>
                <a:latin typeface="Times New Roman" panose="02020603050405020304" pitchFamily="18" charset="0"/>
              </a:rPr>
              <a:t>C</a:t>
            </a:r>
            <a:endParaRPr lang="en-US" altLang="zh-CN" sz="2400" b="1">
              <a:solidFill>
                <a:srgbClr val="FF0000"/>
              </a:solidFill>
              <a:uFillTx/>
              <a:latin typeface="Times New Roman" panose="02020603050405020304" pitchFamily="18" charset="0"/>
            </a:endParaRPr>
          </a:p>
        </p:txBody>
      </p:sp>
      <p:pic>
        <p:nvPicPr>
          <p:cNvPr id="4" name="图片 3"/>
          <p:cNvPicPr/>
          <p:nvPr/>
        </p:nvPicPr>
        <p:blipFill>
          <a:blip r:embed="rId2">
            <a:clrChange>
              <a:clrFrom>
                <a:srgbClr val="FFFFFF">
                  <a:alpha val="100000"/>
                </a:srgbClr>
              </a:clrFrom>
              <a:clrTo>
                <a:srgbClr val="FFFFFF">
                  <a:alpha val="100000"/>
                  <a:alpha val="0"/>
                </a:srgbClr>
              </a:clrTo>
            </a:clrChange>
          </a:blip>
          <a:stretch>
            <a:fillRect/>
          </a:stretch>
        </p:blipFill>
        <p:spPr>
          <a:xfrm>
            <a:off x="638175" y="1339215"/>
            <a:ext cx="325120" cy="276225"/>
          </a:xfrm>
          <a:prstGeom prst="rect">
            <a:avLst/>
          </a:prstGeom>
          <a:noFill/>
          <a:ln w="9525">
            <a:noFill/>
          </a:ln>
        </p:spPr>
      </p:pic>
      <p:sp>
        <p:nvSpPr>
          <p:cNvPr id="3" name="文本框 2"/>
          <p:cNvSpPr txBox="1"/>
          <p:nvPr/>
        </p:nvSpPr>
        <p:spPr>
          <a:xfrm>
            <a:off x="643255" y="3216275"/>
            <a:ext cx="10560685" cy="3415030"/>
          </a:xfrm>
          <a:prstGeom prst="rect">
            <a:avLst/>
          </a:prstGeom>
          <a:noFill/>
          <a:ln w="9525">
            <a:noFill/>
          </a:ln>
        </p:spPr>
        <p:txBody>
          <a:bodyPr wrap="square">
            <a:spAutoFit/>
          </a:bodyPr>
          <a:p>
            <a:pPr>
              <a:lnSpc>
                <a:spcPct val="150000"/>
              </a:lnSpc>
            </a:pPr>
            <a:r>
              <a:rPr lang="en-US" sz="2400" b="1">
                <a:solidFill>
                  <a:schemeClr val="tx1"/>
                </a:solidFill>
                <a:uFillTx/>
                <a:latin typeface="Times New Roman" panose="02020603050405020304" pitchFamily="18" charset="0"/>
              </a:rPr>
              <a:t>2 </a:t>
            </a:r>
            <a:r>
              <a:rPr sz="2400" b="1">
                <a:solidFill>
                  <a:schemeClr val="tx1"/>
                </a:solidFill>
                <a:uFillTx/>
                <a:latin typeface="Times New Roman" panose="02020603050405020304" pitchFamily="18" charset="0"/>
              </a:rPr>
              <a:t> (2019广州)除去下列物质中混有的少量杂质(括号内为杂质)，所用方法正确的是(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A. Zn粉(Fe)：用ZnCl</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溶液浸泡，过滤</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B. 碳粉(MnO</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)：滴入H</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O</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溶液，过滤</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C. NaCl溶液(Na</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SO</a:t>
            </a:r>
            <a:r>
              <a:rPr sz="2400" b="1" baseline="-25000">
                <a:solidFill>
                  <a:schemeClr val="tx1"/>
                </a:solidFill>
                <a:uFillTx/>
                <a:latin typeface="Times New Roman" panose="02020603050405020304" pitchFamily="18" charset="0"/>
              </a:rPr>
              <a:t>4</a:t>
            </a:r>
            <a:r>
              <a:rPr sz="2400" b="1">
                <a:solidFill>
                  <a:schemeClr val="tx1"/>
                </a:solidFill>
                <a:uFillTx/>
                <a:latin typeface="Times New Roman" panose="02020603050405020304" pitchFamily="18" charset="0"/>
              </a:rPr>
              <a:t>)：加入适量MgCl</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溶液，过滤</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D.  CO</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 (H</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O)：通过盛有浓硫酸的洗气瓶</a:t>
            </a:r>
            <a:endParaRPr sz="2400" b="1">
              <a:solidFill>
                <a:schemeClr val="tx1"/>
              </a:solidFill>
              <a:uFillTx/>
              <a:latin typeface="Times New Roman" panose="02020603050405020304" pitchFamily="18" charset="0"/>
            </a:endParaRPr>
          </a:p>
        </p:txBody>
      </p:sp>
      <p:sp>
        <p:nvSpPr>
          <p:cNvPr id="2" name="文本框 1"/>
          <p:cNvSpPr txBox="1"/>
          <p:nvPr/>
        </p:nvSpPr>
        <p:spPr>
          <a:xfrm>
            <a:off x="1563370" y="3938270"/>
            <a:ext cx="586740" cy="460375"/>
          </a:xfrm>
          <a:prstGeom prst="rect">
            <a:avLst/>
          </a:prstGeom>
          <a:noFill/>
        </p:spPr>
        <p:txBody>
          <a:bodyPr wrap="square" rtlCol="0">
            <a:spAutoFit/>
          </a:bodyPr>
          <a:p>
            <a:r>
              <a:rPr lang="en-US" altLang="zh-CN" sz="2400" b="1">
                <a:solidFill>
                  <a:srgbClr val="FF0000"/>
                </a:solidFill>
                <a:uFillTx/>
                <a:latin typeface="Times New Roman" panose="02020603050405020304" pitchFamily="18" charset="0"/>
              </a:rPr>
              <a:t>D</a:t>
            </a:r>
            <a:endParaRPr lang="en-US" altLang="zh-CN" sz="2400" b="1">
              <a:solidFill>
                <a:srgbClr val="FF0000"/>
              </a:solidFill>
              <a:uFillTx/>
              <a:latin typeface="Times New Roman" panose="02020603050405020304" pitchFamily="18" charset="0"/>
            </a:endParaRPr>
          </a:p>
        </p:txBody>
      </p:sp>
      <p:pic>
        <p:nvPicPr>
          <p:cNvPr id="6" name="图片 5"/>
          <p:cNvPicPr/>
          <p:nvPr/>
        </p:nvPicPr>
        <p:blipFill>
          <a:blip r:embed="rId2">
            <a:clrChange>
              <a:clrFrom>
                <a:srgbClr val="FFFFFF">
                  <a:alpha val="100000"/>
                </a:srgbClr>
              </a:clrFrom>
              <a:clrTo>
                <a:srgbClr val="FFFFFF">
                  <a:alpha val="100000"/>
                  <a:alpha val="0"/>
                </a:srgbClr>
              </a:clrTo>
            </a:clrChange>
          </a:blip>
          <a:stretch>
            <a:fillRect/>
          </a:stretch>
        </p:blipFill>
        <p:spPr>
          <a:xfrm>
            <a:off x="643255" y="3463290"/>
            <a:ext cx="325120" cy="27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 name="文本框 6"/>
          <p:cNvSpPr txBox="1"/>
          <p:nvPr/>
        </p:nvSpPr>
        <p:spPr>
          <a:xfrm>
            <a:off x="638810" y="864235"/>
            <a:ext cx="11258550"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rPr>
              <a:t>3 </a:t>
            </a:r>
            <a:r>
              <a:rPr sz="2400" b="1">
                <a:latin typeface="Times New Roman" panose="02020603050405020304" pitchFamily="18" charset="0"/>
              </a:rPr>
              <a:t> (2018哈尔滨改编)除去下列物质中的少量杂质，所选用的试剂和操作方法均正确的是(　　)</a:t>
            </a:r>
            <a:endParaRPr sz="2400" b="1">
              <a:latin typeface="Times New Roman" panose="02020603050405020304" pitchFamily="18" charset="0"/>
            </a:endParaRPr>
          </a:p>
        </p:txBody>
      </p:sp>
      <p:graphicFrame>
        <p:nvGraphicFramePr>
          <p:cNvPr id="6" name="表格 5"/>
          <p:cNvGraphicFramePr/>
          <p:nvPr>
            <p:custDataLst>
              <p:tags r:id="rId1"/>
            </p:custDataLst>
          </p:nvPr>
        </p:nvGraphicFramePr>
        <p:xfrm>
          <a:off x="1025843" y="2292223"/>
          <a:ext cx="10138538" cy="3569970"/>
        </p:xfrm>
        <a:graphic>
          <a:graphicData uri="http://schemas.openxmlformats.org/drawingml/2006/table">
            <a:tbl>
              <a:tblPr firstRow="1" bandRow="1">
                <a:tableStyleId>{5940675A-B579-460E-94D1-54222C63F5DA}</a:tableStyleId>
              </a:tblPr>
              <a:tblGrid>
                <a:gridCol w="857487"/>
                <a:gridCol w="2173605"/>
                <a:gridCol w="2848610"/>
                <a:gridCol w="4258836"/>
              </a:tblGrid>
              <a:tr h="612140">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物质</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杂质(少量)</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试剂和操作方法</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木炭粉</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氧化铜</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加适量稀盐酸</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氯化钠</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氯化钡</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加过量的硫酸钠溶液，过滤</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7373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氯化钾</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碳酸钾</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加适量稀盐酸，蒸发结晶</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铁</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铜</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加足量的稀硫酸，过滤</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5" name="文本框 4"/>
          <p:cNvSpPr txBox="1"/>
          <p:nvPr/>
        </p:nvSpPr>
        <p:spPr>
          <a:xfrm>
            <a:off x="1570990" y="1602740"/>
            <a:ext cx="586740" cy="460375"/>
          </a:xfrm>
          <a:prstGeom prst="rect">
            <a:avLst/>
          </a:prstGeom>
          <a:noFill/>
        </p:spPr>
        <p:txBody>
          <a:bodyPr wrap="square" rtlCol="0">
            <a:spAutoFit/>
          </a:bodyPr>
          <a:p>
            <a:r>
              <a:rPr lang="en-US" altLang="zh-CN" sz="2400" b="1">
                <a:solidFill>
                  <a:srgbClr val="FF0000"/>
                </a:solidFill>
                <a:uFillTx/>
                <a:latin typeface="Times New Roman" panose="02020603050405020304" pitchFamily="18" charset="0"/>
              </a:rPr>
              <a:t>C</a:t>
            </a:r>
            <a:endParaRPr lang="en-US" altLang="zh-CN" sz="2400" b="1">
              <a:solidFill>
                <a:srgbClr val="FF0000"/>
              </a:solidFill>
              <a:uFillTx/>
              <a:latin typeface="Times New Roman" panose="02020603050405020304" pitchFamily="18" charset="0"/>
            </a:endParaRPr>
          </a:p>
        </p:txBody>
      </p:sp>
      <p:pic>
        <p:nvPicPr>
          <p:cNvPr id="4" name="图片 3"/>
          <p:cNvPicPr/>
          <p:nvPr/>
        </p:nvPicPr>
        <p:blipFill>
          <a:blip r:embed="rId2">
            <a:clrChange>
              <a:clrFrom>
                <a:srgbClr val="FFFFFF">
                  <a:alpha val="100000"/>
                </a:srgbClr>
              </a:clrFrom>
              <a:clrTo>
                <a:srgbClr val="FFFFFF">
                  <a:alpha val="100000"/>
                  <a:alpha val="0"/>
                </a:srgbClr>
              </a:clrTo>
            </a:clrChange>
          </a:blip>
          <a:stretch>
            <a:fillRect/>
          </a:stretch>
        </p:blipFill>
        <p:spPr>
          <a:xfrm>
            <a:off x="638810" y="1117600"/>
            <a:ext cx="325120" cy="27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641985" y="955675"/>
            <a:ext cx="11257280" cy="119888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rPr>
              <a:t>4 </a:t>
            </a:r>
            <a:r>
              <a:rPr sz="2400" b="1">
                <a:latin typeface="Times New Roman" panose="02020603050405020304" pitchFamily="18" charset="0"/>
              </a:rPr>
              <a:t> (2018青岛改编)分离与提纯是获得物质的重要方法。下列实验设计能达到实验目的的是(　　)</a:t>
            </a:r>
            <a:endParaRPr sz="2400" b="1">
              <a:latin typeface="Times New Roman" panose="02020603050405020304" pitchFamily="18" charset="0"/>
            </a:endParaRPr>
          </a:p>
        </p:txBody>
      </p:sp>
      <p:graphicFrame>
        <p:nvGraphicFramePr>
          <p:cNvPr id="9" name="表格 8"/>
          <p:cNvGraphicFramePr/>
          <p:nvPr>
            <p:custDataLst>
              <p:tags r:id="rId1"/>
            </p:custDataLst>
          </p:nvPr>
        </p:nvGraphicFramePr>
        <p:xfrm>
          <a:off x="809308" y="2292223"/>
          <a:ext cx="10664427" cy="3569970"/>
        </p:xfrm>
        <a:graphic>
          <a:graphicData uri="http://schemas.openxmlformats.org/drawingml/2006/table">
            <a:tbl>
              <a:tblPr firstRow="1" bandRow="1">
                <a:tableStyleId>{5940675A-B579-460E-94D1-54222C63F5DA}</a:tableStyleId>
              </a:tblPr>
              <a:tblGrid>
                <a:gridCol w="857487"/>
                <a:gridCol w="5041265"/>
                <a:gridCol w="4765675"/>
              </a:tblGrid>
              <a:tr h="612140">
                <a:tc>
                  <a:txBody>
                    <a:bodyPr/>
                    <a:p>
                      <a:pPr algn="ctr">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 </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实验目的</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实验设计</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除去碳酸钠固体中的少量碳酸氢钠</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加热至固体质量不再发生变化</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分离出硫酸钠和氯化钾的固体混合物</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加水充分溶解后过滤，蒸发结晶</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7373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除去硝酸钾溶液中的少量硫酸钾</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加入过量的硝酸钡溶液，过滤</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分离硫酸亚铁和氯化铜的混合溶液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加入过量的铁粉，过滤</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10" name="文本框 9"/>
          <p:cNvSpPr txBox="1"/>
          <p:nvPr/>
        </p:nvSpPr>
        <p:spPr>
          <a:xfrm>
            <a:off x="1827530" y="1684655"/>
            <a:ext cx="586740" cy="460375"/>
          </a:xfrm>
          <a:prstGeom prst="rect">
            <a:avLst/>
          </a:prstGeom>
          <a:noFill/>
        </p:spPr>
        <p:txBody>
          <a:bodyPr wrap="square" rtlCol="0">
            <a:spAutoFit/>
          </a:bodyPr>
          <a:p>
            <a:r>
              <a:rPr lang="en-US" altLang="zh-CN" sz="2400" b="1">
                <a:solidFill>
                  <a:srgbClr val="FF0000"/>
                </a:solidFill>
                <a:latin typeface="Times New Roman" panose="02020603050405020304" pitchFamily="18" charset="0"/>
              </a:rPr>
              <a:t>A</a:t>
            </a:r>
            <a:endParaRPr lang="en-US" altLang="zh-CN" sz="2400" b="1">
              <a:solidFill>
                <a:srgbClr val="FF0000"/>
              </a:solidFill>
              <a:latin typeface="Times New Roman" panose="02020603050405020304" pitchFamily="18" charset="0"/>
            </a:endParaRPr>
          </a:p>
        </p:txBody>
      </p:sp>
      <p:pic>
        <p:nvPicPr>
          <p:cNvPr id="4" name="图片 3"/>
          <p:cNvPicPr/>
          <p:nvPr/>
        </p:nvPicPr>
        <p:blipFill>
          <a:blip r:embed="rId2">
            <a:clrChange>
              <a:clrFrom>
                <a:srgbClr val="FFFFFF">
                  <a:alpha val="100000"/>
                </a:srgbClr>
              </a:clrFrom>
              <a:clrTo>
                <a:srgbClr val="FFFFFF">
                  <a:alpha val="100000"/>
                  <a:alpha val="0"/>
                </a:srgbClr>
              </a:clrTo>
            </a:clrChange>
          </a:blip>
          <a:stretch>
            <a:fillRect/>
          </a:stretch>
        </p:blipFill>
        <p:spPr>
          <a:xfrm>
            <a:off x="641985" y="1202690"/>
            <a:ext cx="325120" cy="27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7" name="组合 6"/>
          <p:cNvGrpSpPr/>
          <p:nvPr/>
        </p:nvGrpSpPr>
        <p:grpSpPr>
          <a:xfrm>
            <a:off x="717868" y="1659255"/>
            <a:ext cx="10472737" cy="537842"/>
            <a:chOff x="559" y="3088"/>
            <a:chExt cx="16492" cy="847"/>
          </a:xfrm>
        </p:grpSpPr>
        <p:sp>
          <p:nvSpPr>
            <p:cNvPr id="12" name="文本框 4"/>
            <p:cNvSpPr txBox="1"/>
            <p:nvPr/>
          </p:nvSpPr>
          <p:spPr>
            <a:xfrm>
              <a:off x="3971" y="3112"/>
              <a:ext cx="13080" cy="822"/>
            </a:xfrm>
            <a:prstGeom prst="rect">
              <a:avLst/>
            </a:prstGeom>
            <a:noFill/>
            <a:ln w="9525">
              <a:noFill/>
            </a:ln>
          </p:spPr>
          <p:txBody>
            <a:bodyPr wrap="square" anchor="t">
              <a:spAutoFit/>
            </a:bodyPr>
            <a:p>
              <a:r>
                <a:rPr lang="zh-CN" sz="2800" b="1" dirty="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物质的检验与鉴别</a:t>
              </a:r>
              <a:endParaRPr lang="zh-CN" sz="2800" b="1" dirty="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3" name="组合 12"/>
            <p:cNvGrpSpPr/>
            <p:nvPr/>
          </p:nvGrpSpPr>
          <p:grpSpPr>
            <a:xfrm>
              <a:off x="559" y="3088"/>
              <a:ext cx="3130" cy="847"/>
              <a:chOff x="2008" y="5475"/>
              <a:chExt cx="3132" cy="849"/>
            </a:xfrm>
          </p:grpSpPr>
          <p:pic>
            <p:nvPicPr>
              <p:cNvPr id="14" name="图片 4" descr="考点3字"/>
              <p:cNvPicPr>
                <a:picLocks noChangeAspect="1"/>
              </p:cNvPicPr>
              <p:nvPr/>
            </p:nvPicPr>
            <p:blipFill>
              <a:blip r:embed="rId1"/>
              <a:stretch>
                <a:fillRect/>
              </a:stretch>
            </p:blipFill>
            <p:spPr>
              <a:xfrm>
                <a:off x="2153" y="5500"/>
                <a:ext cx="2987" cy="772"/>
              </a:xfrm>
              <a:prstGeom prst="rect">
                <a:avLst/>
              </a:prstGeom>
              <a:noFill/>
              <a:ln w="9525">
                <a:noFill/>
              </a:ln>
            </p:spPr>
          </p:pic>
          <p:sp>
            <p:nvSpPr>
              <p:cNvPr id="15" name="文本框 7"/>
              <p:cNvSpPr txBox="1"/>
              <p:nvPr/>
            </p:nvSpPr>
            <p:spPr>
              <a:xfrm>
                <a:off x="2008" y="5475"/>
                <a:ext cx="2206" cy="824"/>
              </a:xfrm>
              <a:prstGeom prst="rect">
                <a:avLst/>
              </a:prstGeom>
              <a:noFill/>
              <a:ln w="9525">
                <a:noFill/>
              </a:ln>
            </p:spPr>
            <p:txBody>
              <a:bodyPr anchor="t">
                <a:spAutoFit/>
              </a:bodyPr>
              <a:p>
                <a:pPr algn="ctr"/>
                <a:r>
                  <a:rPr lang="zh-CN" altLang="en-US" sz="2800" b="1">
                    <a:latin typeface="黑体" panose="02010609060101010101" pitchFamily="49" charset="-122"/>
                    <a:ea typeface="黑体" panose="02010609060101010101" pitchFamily="49" charset="-122"/>
                  </a:rPr>
                  <a:t>命题点</a:t>
                </a:r>
                <a:endParaRPr lang="zh-CN" altLang="en-US" sz="2800" b="1">
                  <a:latin typeface="黑体" panose="02010609060101010101" pitchFamily="49" charset="-122"/>
                  <a:ea typeface="黑体" panose="02010609060101010101" pitchFamily="49" charset="-122"/>
                </a:endParaRPr>
              </a:p>
            </p:txBody>
          </p:sp>
          <p:sp>
            <p:nvSpPr>
              <p:cNvPr id="16" name="文本框 8"/>
              <p:cNvSpPr txBox="1"/>
              <p:nvPr/>
            </p:nvSpPr>
            <p:spPr>
              <a:xfrm rot="-10800000" flipV="1">
                <a:off x="4399" y="5500"/>
                <a:ext cx="627" cy="824"/>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41985" y="2315845"/>
            <a:ext cx="10420985" cy="2861310"/>
          </a:xfrm>
          <a:prstGeom prst="rect">
            <a:avLst/>
          </a:prstGeom>
          <a:noFill/>
          <a:ln w="9525">
            <a:noFill/>
          </a:ln>
        </p:spPr>
        <p:txBody>
          <a:bodyPr wrap="square">
            <a:spAutoFit/>
          </a:bodyPr>
          <a:p>
            <a:pPr>
              <a:lnSpc>
                <a:spcPct val="150000"/>
              </a:lnSpc>
            </a:pPr>
            <a:r>
              <a:rPr sz="2400" b="1">
                <a:latin typeface="Times New Roman" panose="02020603050405020304" pitchFamily="18" charset="0"/>
              </a:rPr>
              <a:t>1. (2015 陕西13题2分)下列各组物质用稀硫酸不能完全区分开的是(　　)</a:t>
            </a:r>
            <a:endParaRPr sz="2400" b="1">
              <a:latin typeface="Times New Roman" panose="02020603050405020304" pitchFamily="18" charset="0"/>
            </a:endParaRPr>
          </a:p>
          <a:p>
            <a:pPr>
              <a:lnSpc>
                <a:spcPct val="150000"/>
              </a:lnSpc>
            </a:pPr>
            <a:r>
              <a:rPr sz="2400" b="1">
                <a:latin typeface="Times New Roman" panose="02020603050405020304" pitchFamily="18" charset="0"/>
              </a:rPr>
              <a:t>A. 镁粉、氧化铜粉、木炭粉</a:t>
            </a:r>
            <a:endParaRPr sz="2400" b="1">
              <a:latin typeface="Times New Roman" panose="02020603050405020304" pitchFamily="18" charset="0"/>
            </a:endParaRPr>
          </a:p>
          <a:p>
            <a:pPr>
              <a:lnSpc>
                <a:spcPct val="150000"/>
              </a:lnSpc>
            </a:pPr>
            <a:r>
              <a:rPr sz="2400" b="1">
                <a:latin typeface="Times New Roman" panose="02020603050405020304" pitchFamily="18" charset="0"/>
              </a:rPr>
              <a:t>B. NaOH溶液、Ba(OH)</a:t>
            </a:r>
            <a:r>
              <a:rPr sz="2400" b="1" baseline="-25000">
                <a:latin typeface="Times New Roman" panose="02020603050405020304" pitchFamily="18" charset="0"/>
              </a:rPr>
              <a:t>2</a:t>
            </a:r>
            <a:r>
              <a:rPr sz="2400" b="1">
                <a:latin typeface="Times New Roman" panose="02020603050405020304" pitchFamily="18" charset="0"/>
              </a:rPr>
              <a:t>溶液、KOH溶液</a:t>
            </a:r>
            <a:endParaRPr sz="2400" b="1">
              <a:latin typeface="Times New Roman" panose="02020603050405020304" pitchFamily="18" charset="0"/>
            </a:endParaRPr>
          </a:p>
          <a:p>
            <a:pPr>
              <a:lnSpc>
                <a:spcPct val="150000"/>
              </a:lnSpc>
            </a:pPr>
            <a:r>
              <a:rPr sz="2400" b="1">
                <a:latin typeface="Times New Roman" panose="02020603050405020304" pitchFamily="18" charset="0"/>
              </a:rPr>
              <a:t>C. Na</a:t>
            </a:r>
            <a:r>
              <a:rPr sz="2400" b="1" baseline="-25000">
                <a:latin typeface="Times New Roman" panose="02020603050405020304" pitchFamily="18" charset="0"/>
              </a:rPr>
              <a:t>2</a:t>
            </a:r>
            <a:r>
              <a:rPr sz="2400" b="1">
                <a:latin typeface="Times New Roman" panose="02020603050405020304" pitchFamily="18" charset="0"/>
              </a:rPr>
              <a:t>CO</a:t>
            </a:r>
            <a:r>
              <a:rPr sz="2400" b="1" baseline="-25000">
                <a:latin typeface="Times New Roman" panose="02020603050405020304" pitchFamily="18" charset="0"/>
              </a:rPr>
              <a:t>3</a:t>
            </a:r>
            <a:r>
              <a:rPr sz="2400" b="1">
                <a:latin typeface="Times New Roman" panose="02020603050405020304" pitchFamily="18" charset="0"/>
              </a:rPr>
              <a:t>溶液、NaCl溶液、BaCl</a:t>
            </a:r>
            <a:r>
              <a:rPr sz="2400" b="1" baseline="-25000">
                <a:latin typeface="Times New Roman" panose="02020603050405020304" pitchFamily="18" charset="0"/>
              </a:rPr>
              <a:t>2</a:t>
            </a:r>
            <a:r>
              <a:rPr sz="2400" b="1">
                <a:latin typeface="Times New Roman" panose="02020603050405020304" pitchFamily="18" charset="0"/>
              </a:rPr>
              <a:t>溶液</a:t>
            </a:r>
            <a:endParaRPr sz="2400" b="1">
              <a:latin typeface="Times New Roman" panose="02020603050405020304" pitchFamily="18" charset="0"/>
            </a:endParaRPr>
          </a:p>
          <a:p>
            <a:pPr>
              <a:lnSpc>
                <a:spcPct val="150000"/>
              </a:lnSpc>
            </a:pPr>
            <a:r>
              <a:rPr sz="2400" b="1">
                <a:latin typeface="Times New Roman" panose="02020603050405020304" pitchFamily="18" charset="0"/>
              </a:rPr>
              <a:t>D. 铝片、铁片、银片</a:t>
            </a:r>
            <a:endParaRPr sz="2400" b="1">
              <a:latin typeface="Times New Roman" panose="02020603050405020304" pitchFamily="18" charset="0"/>
            </a:endParaRPr>
          </a:p>
        </p:txBody>
      </p:sp>
      <p:sp>
        <p:nvSpPr>
          <p:cNvPr id="10" name="文本框 9"/>
          <p:cNvSpPr txBox="1"/>
          <p:nvPr/>
        </p:nvSpPr>
        <p:spPr>
          <a:xfrm>
            <a:off x="9651365" y="2495550"/>
            <a:ext cx="586740" cy="460375"/>
          </a:xfrm>
          <a:prstGeom prst="rect">
            <a:avLst/>
          </a:prstGeom>
          <a:noFill/>
        </p:spPr>
        <p:txBody>
          <a:bodyPr wrap="square" rtlCol="0">
            <a:spAutoFit/>
          </a:bodyPr>
          <a:p>
            <a:r>
              <a:rPr lang="en-US" altLang="zh-CN" sz="2400" b="1">
                <a:solidFill>
                  <a:srgbClr val="FF0000"/>
                </a:solidFill>
                <a:latin typeface="Times New Roman" panose="02020603050405020304" pitchFamily="18" charset="0"/>
              </a:rPr>
              <a:t>B</a:t>
            </a:r>
            <a:endParaRPr lang="en-US" altLang="zh-CN" sz="24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3255" y="865505"/>
            <a:ext cx="10730865"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2. (2016陕西副题14题2分)区分下列同类物质的两种方案均正确的是(　　)</a:t>
            </a:r>
            <a:endParaRPr sz="2400" b="1">
              <a:latin typeface="Times New Roman" panose="02020603050405020304" pitchFamily="18" charset="0"/>
            </a:endParaRPr>
          </a:p>
        </p:txBody>
      </p:sp>
      <p:sp>
        <p:nvSpPr>
          <p:cNvPr id="10" name="文本框 9"/>
          <p:cNvSpPr txBox="1"/>
          <p:nvPr/>
        </p:nvSpPr>
        <p:spPr>
          <a:xfrm>
            <a:off x="9846945" y="1035050"/>
            <a:ext cx="586740" cy="460375"/>
          </a:xfrm>
          <a:prstGeom prst="rect">
            <a:avLst/>
          </a:prstGeom>
          <a:noFill/>
        </p:spPr>
        <p:txBody>
          <a:bodyPr wrap="square" rtlCol="0">
            <a:spAutoFit/>
          </a:bodyPr>
          <a:p>
            <a:r>
              <a:rPr lang="en-US" altLang="zh-CN" sz="2400" b="1">
                <a:solidFill>
                  <a:srgbClr val="FF0000"/>
                </a:solidFill>
                <a:latin typeface="Times New Roman" panose="02020603050405020304" pitchFamily="18" charset="0"/>
              </a:rPr>
              <a:t>C</a:t>
            </a:r>
            <a:endParaRPr lang="en-US" altLang="zh-CN" sz="2400" b="1">
              <a:solidFill>
                <a:srgbClr val="FF0000"/>
              </a:solidFill>
              <a:latin typeface="Times New Roman" panose="02020603050405020304" pitchFamily="18" charset="0"/>
            </a:endParaRPr>
          </a:p>
        </p:txBody>
      </p:sp>
      <p:graphicFrame>
        <p:nvGraphicFramePr>
          <p:cNvPr id="9" name="表格 8"/>
          <p:cNvGraphicFramePr/>
          <p:nvPr>
            <p:custDataLst>
              <p:tags r:id="rId1"/>
            </p:custDataLst>
          </p:nvPr>
        </p:nvGraphicFramePr>
        <p:xfrm>
          <a:off x="762953" y="1739773"/>
          <a:ext cx="10664427" cy="3677920"/>
        </p:xfrm>
        <a:graphic>
          <a:graphicData uri="http://schemas.openxmlformats.org/drawingml/2006/table">
            <a:tbl>
              <a:tblPr firstRow="1" bandRow="1">
                <a:tableStyleId>{5940675A-B579-460E-94D1-54222C63F5DA}</a:tableStyleId>
              </a:tblPr>
              <a:tblGrid>
                <a:gridCol w="908685"/>
                <a:gridCol w="3168015"/>
                <a:gridCol w="3293958"/>
                <a:gridCol w="3293769"/>
              </a:tblGrid>
              <a:tr h="612140">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样品物质</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方案一</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方案二</a:t>
                      </a:r>
                      <a:endPar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铝片和锌片</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加稀盐酸</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观察颜色</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稀盐酸和稀硫酸</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加酚酞溶液</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加BaCl</a:t>
                      </a:r>
                      <a:r>
                        <a:rPr 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溶液</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NaCl与</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NH</a:t>
                      </a:r>
                      <a:r>
                        <a:rPr 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4</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NO</a:t>
                      </a:r>
                      <a:r>
                        <a:rPr 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3</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加水溶</a:t>
                      </a:r>
                      <a:r>
                        <a:rPr lang="en-US" sz="2400" b="1">
                          <a:uFillTx/>
                          <a:latin typeface="Times New Roman" panose="02020603050405020304" pitchFamily="18" charset="0"/>
                          <a:ea typeface="宋体" panose="02010600030101010101" pitchFamily="2" charset="-122"/>
                          <a:cs typeface="宋体" panose="02010600030101010101" pitchFamily="2" charset="-122"/>
                          <a:sym typeface="+mn-ea"/>
                        </a:rPr>
                        <a:t>解后</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测溶液温度</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加熟石灰混合研磨</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Ca(OH)</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溶</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液与Ba(OH)</a:t>
                      </a:r>
                      <a:r>
                        <a:rPr 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溶液</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通入CO</a:t>
                      </a:r>
                      <a:r>
                        <a:rPr 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加K</a:t>
                      </a:r>
                      <a:r>
                        <a:rPr 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CO</a:t>
                      </a:r>
                      <a:r>
                        <a:rPr lang="en-US" sz="2400" b="1" baseline="-25000">
                          <a:uFillTx/>
                          <a:latin typeface="Times New Roman" panose="02020603050405020304" pitchFamily="18" charset="0"/>
                          <a:ea typeface="宋体" panose="02010600030101010101" pitchFamily="2" charset="-122"/>
                          <a:cs typeface="Times New Roman" panose="02020603050405020304" pitchFamily="18" charset="0"/>
                          <a:sym typeface="+mn-ea"/>
                        </a:rPr>
                        <a:t>3</a:t>
                      </a:r>
                      <a:r>
                        <a:rPr 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溶液</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3890" y="2018030"/>
            <a:ext cx="11340465"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3. (2018安顺)下列分离或提纯物质的方法中，所依据的原理正确的是(　　)</a:t>
            </a:r>
            <a:endParaRPr sz="2400" b="1">
              <a:latin typeface="Times New Roman" panose="02020603050405020304" pitchFamily="18" charset="0"/>
            </a:endParaRPr>
          </a:p>
        </p:txBody>
      </p:sp>
      <p:grpSp>
        <p:nvGrpSpPr>
          <p:cNvPr id="6" name="组合 5"/>
          <p:cNvGrpSpPr/>
          <p:nvPr/>
        </p:nvGrpSpPr>
        <p:grpSpPr>
          <a:xfrm>
            <a:off x="719773" y="832485"/>
            <a:ext cx="10472737" cy="537842"/>
            <a:chOff x="559" y="3088"/>
            <a:chExt cx="16492" cy="847"/>
          </a:xfrm>
        </p:grpSpPr>
        <p:sp>
          <p:nvSpPr>
            <p:cNvPr id="12" name="文本框 4"/>
            <p:cNvSpPr txBox="1"/>
            <p:nvPr/>
          </p:nvSpPr>
          <p:spPr>
            <a:xfrm>
              <a:off x="3971" y="3112"/>
              <a:ext cx="13080" cy="822"/>
            </a:xfrm>
            <a:prstGeom prst="rect">
              <a:avLst/>
            </a:prstGeom>
            <a:noFill/>
            <a:ln w="9525">
              <a:noFill/>
            </a:ln>
          </p:spPr>
          <p:txBody>
            <a:bodyPr wrap="square" anchor="t">
              <a:spAutoFit/>
            </a:bodyPr>
            <a:p>
              <a:r>
                <a:rPr lang="zh-CN" sz="2800" b="1" dirty="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物质的除杂与分离</a:t>
              </a:r>
              <a:endParaRPr lang="zh-CN" sz="2800" b="1" dirty="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3" name="组合 12"/>
            <p:cNvGrpSpPr/>
            <p:nvPr/>
          </p:nvGrpSpPr>
          <p:grpSpPr>
            <a:xfrm>
              <a:off x="559" y="3088"/>
              <a:ext cx="3130" cy="847"/>
              <a:chOff x="2008" y="5475"/>
              <a:chExt cx="3132" cy="849"/>
            </a:xfrm>
          </p:grpSpPr>
          <p:pic>
            <p:nvPicPr>
              <p:cNvPr id="14" name="图片 4" descr="考点3字"/>
              <p:cNvPicPr>
                <a:picLocks noChangeAspect="1"/>
              </p:cNvPicPr>
              <p:nvPr/>
            </p:nvPicPr>
            <p:blipFill>
              <a:blip r:embed="rId1"/>
              <a:stretch>
                <a:fillRect/>
              </a:stretch>
            </p:blipFill>
            <p:spPr>
              <a:xfrm>
                <a:off x="2153" y="5500"/>
                <a:ext cx="2987" cy="772"/>
              </a:xfrm>
              <a:prstGeom prst="rect">
                <a:avLst/>
              </a:prstGeom>
              <a:noFill/>
              <a:ln w="9525">
                <a:noFill/>
              </a:ln>
            </p:spPr>
          </p:pic>
          <p:sp>
            <p:nvSpPr>
              <p:cNvPr id="15" name="文本框 7"/>
              <p:cNvSpPr txBox="1"/>
              <p:nvPr/>
            </p:nvSpPr>
            <p:spPr>
              <a:xfrm>
                <a:off x="2008" y="5475"/>
                <a:ext cx="2206" cy="824"/>
              </a:xfrm>
              <a:prstGeom prst="rect">
                <a:avLst/>
              </a:prstGeom>
              <a:noFill/>
              <a:ln w="9525">
                <a:noFill/>
              </a:ln>
            </p:spPr>
            <p:txBody>
              <a:bodyPr anchor="t">
                <a:spAutoFit/>
              </a:bodyPr>
              <a:p>
                <a:pPr algn="ctr"/>
                <a:r>
                  <a:rPr lang="zh-CN" altLang="en-US" sz="2800" b="1">
                    <a:latin typeface="黑体" panose="02010609060101010101" pitchFamily="49" charset="-122"/>
                    <a:ea typeface="黑体" panose="02010609060101010101" pitchFamily="49" charset="-122"/>
                  </a:rPr>
                  <a:t>命题点</a:t>
                </a:r>
                <a:endParaRPr lang="zh-CN" altLang="en-US" sz="2800" b="1">
                  <a:latin typeface="黑体" panose="02010609060101010101" pitchFamily="49" charset="-122"/>
                  <a:ea typeface="黑体" panose="02010609060101010101" pitchFamily="49" charset="-122"/>
                </a:endParaRPr>
              </a:p>
            </p:txBody>
          </p:sp>
          <p:sp>
            <p:nvSpPr>
              <p:cNvPr id="16" name="文本框 8"/>
              <p:cNvSpPr txBox="1"/>
              <p:nvPr/>
            </p:nvSpPr>
            <p:spPr>
              <a:xfrm rot="-10800000" flipV="1">
                <a:off x="4399" y="5500"/>
                <a:ext cx="627" cy="824"/>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2533" name="组合 5"/>
          <p:cNvGrpSpPr/>
          <p:nvPr/>
        </p:nvGrpSpPr>
        <p:grpSpPr>
          <a:xfrm>
            <a:off x="715963" y="1541476"/>
            <a:ext cx="1943100" cy="479081"/>
            <a:chOff x="2582" y="1619"/>
            <a:chExt cx="3060" cy="754"/>
          </a:xfrm>
        </p:grpSpPr>
        <p:pic>
          <p:nvPicPr>
            <p:cNvPr id="22534" name="图片 2" descr="三级标"/>
            <p:cNvPicPr>
              <a:picLocks noChangeAspect="1"/>
            </p:cNvPicPr>
            <p:nvPr/>
          </p:nvPicPr>
          <p:blipFill>
            <a:blip r:embed="rId2"/>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graphicFrame>
        <p:nvGraphicFramePr>
          <p:cNvPr id="9" name="表格 8"/>
          <p:cNvGraphicFramePr/>
          <p:nvPr>
            <p:custDataLst>
              <p:tags r:id="rId3"/>
            </p:custDataLst>
          </p:nvPr>
        </p:nvGraphicFramePr>
        <p:xfrm>
          <a:off x="1167448" y="2772918"/>
          <a:ext cx="9425305" cy="3677920"/>
        </p:xfrm>
        <a:graphic>
          <a:graphicData uri="http://schemas.openxmlformats.org/drawingml/2006/table">
            <a:tbl>
              <a:tblPr firstRow="1" bandRow="1">
                <a:tableStyleId>{5940675A-B579-460E-94D1-54222C63F5DA}</a:tableStyleId>
              </a:tblPr>
              <a:tblGrid>
                <a:gridCol w="908685"/>
                <a:gridCol w="3796665"/>
                <a:gridCol w="4719955"/>
              </a:tblGrid>
              <a:tr h="612140">
                <a:tc>
                  <a:txBody>
                    <a:bodyPr/>
                    <a:p>
                      <a:pPr algn="ctr">
                        <a:buClrTx/>
                        <a:buSzTx/>
                        <a:buFontTx/>
                        <a:buNone/>
                      </a:pPr>
                      <a:r>
                        <a:rPr lang="en-US" sz="2400" b="1">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buClrTx/>
                        <a:buSzTx/>
                        <a:buFontTx/>
                        <a:buNone/>
                      </a:pPr>
                      <a:r>
                        <a:rPr lang="en-US" sz="2400" b="1">
                          <a:uFillTx/>
                          <a:latin typeface="Times New Roman" panose="02020603050405020304" pitchFamily="18" charset="0"/>
                          <a:ea typeface="黑体" panose="02010609060101010101" pitchFamily="49" charset="-122"/>
                          <a:cs typeface="Times New Roman" panose="02020603050405020304" pitchFamily="18" charset="0"/>
                        </a:rPr>
                        <a:t>混合物的分离或提纯</a:t>
                      </a:r>
                      <a:endParaRPr 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buClrTx/>
                        <a:buSzTx/>
                        <a:buFontTx/>
                        <a:buNone/>
                      </a:pPr>
                      <a:r>
                        <a:rPr lang="en-US" sz="2400" b="1">
                          <a:uFillTx/>
                          <a:latin typeface="Times New Roman" panose="02020603050405020304" pitchFamily="18" charset="0"/>
                          <a:ea typeface="黑体" panose="02010609060101010101" pitchFamily="49" charset="-122"/>
                          <a:cs typeface="Times New Roman" panose="02020603050405020304" pitchFamily="18" charset="0"/>
                        </a:rPr>
                        <a:t>分离原理</a:t>
                      </a:r>
                      <a:endParaRPr 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A</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分离液态空气制取氧气</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利用氮气和氧气的熔点不同</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B</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将石油分馏得到石油产品</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石油中各成分的密度不同</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C</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分离硝酸钾和氯化钠组成的混合物</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硝酸钾和氯化钠分解温度不同</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D</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除去粗盐中的泥沙</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sz="2400" b="1">
                          <a:uFillTx/>
                          <a:latin typeface="Times New Roman" panose="02020603050405020304" pitchFamily="18" charset="0"/>
                          <a:ea typeface="宋体" panose="02010600030101010101" pitchFamily="2" charset="-122"/>
                          <a:cs typeface="Times New Roman" panose="02020603050405020304" pitchFamily="18" charset="0"/>
                        </a:rPr>
                        <a:t>氯化钠和泥沙的溶解性不同</a:t>
                      </a:r>
                      <a:endParaRPr 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17" name="文本框 16"/>
          <p:cNvSpPr txBox="1"/>
          <p:nvPr/>
        </p:nvSpPr>
        <p:spPr>
          <a:xfrm>
            <a:off x="10006330" y="2205355"/>
            <a:ext cx="586740" cy="460375"/>
          </a:xfrm>
          <a:prstGeom prst="rect">
            <a:avLst/>
          </a:prstGeom>
          <a:noFill/>
        </p:spPr>
        <p:txBody>
          <a:bodyPr wrap="square" rtlCol="0">
            <a:spAutoFit/>
          </a:bodyPr>
          <a:p>
            <a:r>
              <a:rPr lang="en-US" altLang="zh-CN" sz="2400" b="1">
                <a:solidFill>
                  <a:srgbClr val="FF0000"/>
                </a:solidFill>
                <a:latin typeface="Times New Roman" panose="02020603050405020304" pitchFamily="18" charset="0"/>
              </a:rPr>
              <a:t>D</a:t>
            </a:r>
            <a:endParaRPr lang="en-US" altLang="zh-CN" sz="24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3890" y="1230630"/>
            <a:ext cx="11344910"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4. (2016陕西14题2分)下列各组依据实验目的设计的实验方案中合理的是(　　)</a:t>
            </a:r>
            <a:endParaRPr sz="2400" b="1">
              <a:latin typeface="Times New Roman" panose="02020603050405020304" pitchFamily="18" charset="0"/>
            </a:endParaRPr>
          </a:p>
        </p:txBody>
      </p:sp>
      <p:sp>
        <p:nvSpPr>
          <p:cNvPr id="3" name="文本框 2"/>
          <p:cNvSpPr txBox="1"/>
          <p:nvPr/>
        </p:nvSpPr>
        <p:spPr>
          <a:xfrm>
            <a:off x="10498455" y="1415415"/>
            <a:ext cx="403225" cy="460375"/>
          </a:xfrm>
          <a:prstGeom prst="rect">
            <a:avLst/>
          </a:prstGeom>
          <a:noFill/>
        </p:spPr>
        <p:txBody>
          <a:bodyPr wrap="none" rtlCol="0">
            <a:spAutoFit/>
          </a:bodyPr>
          <a:p>
            <a:r>
              <a:rPr lang="en-US" altLang="zh-CN" sz="2400" b="1">
                <a:solidFill>
                  <a:srgbClr val="FF0000"/>
                </a:solidFill>
                <a:latin typeface="Times New Roman" panose="02020603050405020304" pitchFamily="18" charset="0"/>
              </a:rPr>
              <a:t>D</a:t>
            </a:r>
            <a:endParaRPr lang="en-US" altLang="zh-CN" sz="2400" b="1">
              <a:solidFill>
                <a:srgbClr val="FF0000"/>
              </a:solidFill>
              <a:latin typeface="Times New Roman" panose="02020603050405020304" pitchFamily="18" charset="0"/>
            </a:endParaRPr>
          </a:p>
        </p:txBody>
      </p:sp>
      <p:grpSp>
        <p:nvGrpSpPr>
          <p:cNvPr id="6" name="组合 5"/>
          <p:cNvGrpSpPr/>
          <p:nvPr/>
        </p:nvGrpSpPr>
        <p:grpSpPr>
          <a:xfrm>
            <a:off x="719138" y="741045"/>
            <a:ext cx="10472737" cy="537842"/>
            <a:chOff x="559" y="3088"/>
            <a:chExt cx="16492" cy="847"/>
          </a:xfrm>
        </p:grpSpPr>
        <p:sp>
          <p:nvSpPr>
            <p:cNvPr id="12" name="文本框 4"/>
            <p:cNvSpPr txBox="1"/>
            <p:nvPr/>
          </p:nvSpPr>
          <p:spPr>
            <a:xfrm>
              <a:off x="3971" y="3112"/>
              <a:ext cx="13080" cy="822"/>
            </a:xfrm>
            <a:prstGeom prst="rect">
              <a:avLst/>
            </a:prstGeom>
            <a:noFill/>
            <a:ln w="9525">
              <a:noFill/>
            </a:ln>
          </p:spPr>
          <p:txBody>
            <a:bodyPr wrap="square" anchor="t">
              <a:spAutoFit/>
            </a:bodyPr>
            <a:p>
              <a:r>
                <a:rPr lang="zh-CN" sz="2800" b="1" dirty="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综合考查</a:t>
              </a:r>
              <a:endParaRPr lang="zh-CN" sz="2800" b="1" dirty="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3" name="组合 12"/>
            <p:cNvGrpSpPr/>
            <p:nvPr/>
          </p:nvGrpSpPr>
          <p:grpSpPr>
            <a:xfrm>
              <a:off x="559" y="3088"/>
              <a:ext cx="3130" cy="847"/>
              <a:chOff x="2008" y="5475"/>
              <a:chExt cx="3132" cy="849"/>
            </a:xfrm>
          </p:grpSpPr>
          <p:pic>
            <p:nvPicPr>
              <p:cNvPr id="14" name="图片 4" descr="考点3字"/>
              <p:cNvPicPr>
                <a:picLocks noChangeAspect="1"/>
              </p:cNvPicPr>
              <p:nvPr/>
            </p:nvPicPr>
            <p:blipFill>
              <a:blip r:embed="rId1"/>
              <a:stretch>
                <a:fillRect/>
              </a:stretch>
            </p:blipFill>
            <p:spPr>
              <a:xfrm>
                <a:off x="2153" y="5500"/>
                <a:ext cx="2987" cy="772"/>
              </a:xfrm>
              <a:prstGeom prst="rect">
                <a:avLst/>
              </a:prstGeom>
              <a:noFill/>
              <a:ln w="9525">
                <a:noFill/>
              </a:ln>
            </p:spPr>
          </p:pic>
          <p:sp>
            <p:nvSpPr>
              <p:cNvPr id="15" name="文本框 7"/>
              <p:cNvSpPr txBox="1"/>
              <p:nvPr/>
            </p:nvSpPr>
            <p:spPr>
              <a:xfrm>
                <a:off x="2008" y="5475"/>
                <a:ext cx="2206" cy="824"/>
              </a:xfrm>
              <a:prstGeom prst="rect">
                <a:avLst/>
              </a:prstGeom>
              <a:noFill/>
              <a:ln w="9525">
                <a:noFill/>
              </a:ln>
            </p:spPr>
            <p:txBody>
              <a:bodyPr anchor="t">
                <a:spAutoFit/>
              </a:bodyPr>
              <a:p>
                <a:pPr algn="ctr"/>
                <a:r>
                  <a:rPr lang="zh-CN" altLang="en-US" sz="2800" b="1">
                    <a:latin typeface="黑体" panose="02010609060101010101" pitchFamily="49" charset="-122"/>
                    <a:ea typeface="黑体" panose="02010609060101010101" pitchFamily="49" charset="-122"/>
                  </a:rPr>
                  <a:t>命题点</a:t>
                </a:r>
                <a:endParaRPr lang="zh-CN" altLang="en-US" sz="2800" b="1">
                  <a:latin typeface="黑体" panose="02010609060101010101" pitchFamily="49" charset="-122"/>
                  <a:ea typeface="黑体" panose="02010609060101010101" pitchFamily="49" charset="-122"/>
                </a:endParaRPr>
              </a:p>
            </p:txBody>
          </p:sp>
          <p:sp>
            <p:nvSpPr>
              <p:cNvPr id="16" name="文本框 8"/>
              <p:cNvSpPr txBox="1"/>
              <p:nvPr/>
            </p:nvSpPr>
            <p:spPr>
              <a:xfrm rot="-10800000" flipV="1">
                <a:off x="4399" y="5500"/>
                <a:ext cx="627" cy="824"/>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9" name="表格 8"/>
          <p:cNvGraphicFramePr/>
          <p:nvPr>
            <p:custDataLst>
              <p:tags r:id="rId2"/>
            </p:custDataLst>
          </p:nvPr>
        </p:nvGraphicFramePr>
        <p:xfrm>
          <a:off x="1072833" y="1969008"/>
          <a:ext cx="10085070" cy="3677920"/>
        </p:xfrm>
        <a:graphic>
          <a:graphicData uri="http://schemas.openxmlformats.org/drawingml/2006/table">
            <a:tbl>
              <a:tblPr firstRow="1" bandRow="1">
                <a:tableStyleId>{5940675A-B579-460E-94D1-54222C63F5DA}</a:tableStyleId>
              </a:tblPr>
              <a:tblGrid>
                <a:gridCol w="908685"/>
                <a:gridCol w="4180205"/>
                <a:gridCol w="4996180"/>
              </a:tblGrid>
              <a:tr h="612140">
                <a:tc>
                  <a:txBody>
                    <a:bodyPr/>
                    <a:p>
                      <a:pPr indent="0" algn="ctr" fontAlgn="auto">
                        <a:lnSpc>
                          <a:spcPct val="130000"/>
                        </a:lnSpc>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实验目的</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实验方案</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验证某可燃性气体中含有H</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点燃气体，在火焰上方罩干冷烧杯，观察烧杯内壁是否出现液滴</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除去NaCl中的Na</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SO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4</a:t>
                      </a:r>
                      <a:endParaRPr lang="en-US" alt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加水溶解，再加过量BaCl</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溶液后过滤、蒸发、结晶</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检验NaOH是否变质</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取样加水后滴加无色酚酞溶液，观察溶液颜色是否变红</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鉴别化肥KNO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和NH</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4</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Cl</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3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取样与熟石灰混合研磨，闻气味</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5160" y="770255"/>
            <a:ext cx="11344910"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5. (2014陕西15题2分)下列实验所对应的两种方案均正确的是(　　)</a:t>
            </a:r>
            <a:endParaRPr sz="2400" b="1">
              <a:latin typeface="Times New Roman" panose="02020603050405020304" pitchFamily="18" charset="0"/>
            </a:endParaRPr>
          </a:p>
        </p:txBody>
      </p:sp>
      <p:graphicFrame>
        <p:nvGraphicFramePr>
          <p:cNvPr id="9" name="表格 8"/>
          <p:cNvGraphicFramePr/>
          <p:nvPr>
            <p:custDataLst>
              <p:tags r:id="rId1"/>
            </p:custDataLst>
          </p:nvPr>
        </p:nvGraphicFramePr>
        <p:xfrm>
          <a:off x="797878" y="1712468"/>
          <a:ext cx="10729595" cy="3647440"/>
        </p:xfrm>
        <a:graphic>
          <a:graphicData uri="http://schemas.openxmlformats.org/drawingml/2006/table">
            <a:tbl>
              <a:tblPr firstRow="1" bandRow="1">
                <a:tableStyleId>{5940675A-B579-460E-94D1-54222C63F5DA}</a:tableStyleId>
              </a:tblPr>
              <a:tblGrid>
                <a:gridCol w="776605"/>
                <a:gridCol w="3485614"/>
                <a:gridCol w="3341025"/>
                <a:gridCol w="3126105"/>
              </a:tblGrid>
              <a:tr h="581660">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目的</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方案一</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c>
                  <a:txBody>
                    <a:bodyPr/>
                    <a:p>
                      <a:pPr indent="0" algn="ctr">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方案二</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除去木炭粉中的氧化铜</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加足量稀盐酸，过滤</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在空气中充分灼烧</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分离NaCl和CaCO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的混</a:t>
                      </a:r>
                      <a:r>
                        <a:rPr lang="en-US" sz="2400" b="1">
                          <a:solidFill>
                            <a:schemeClr val="tx1"/>
                          </a:solidFill>
                          <a:uFillTx/>
                          <a:latin typeface="Times New Roman" panose="02020603050405020304" pitchFamily="18" charset="0"/>
                          <a:ea typeface="宋体" panose="02010600030101010101" pitchFamily="2" charset="-122"/>
                          <a:cs typeface="宋体" panose="02010600030101010101" pitchFamily="2" charset="-122"/>
                        </a:rPr>
                        <a:t>合物</a:t>
                      </a:r>
                      <a:endParaRPr lang="en-US" altLang="en-US" sz="2400" b="1">
                        <a:solidFill>
                          <a:schemeClr val="tx1"/>
                        </a:solidFill>
                        <a:uFillTx/>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溶解，过滤，蒸发滤液</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加足量稀盐酸，蒸发</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检验稀盐酸和稀氢氧化钠溶液</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分别测溶液的pH</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取样，加FeCl</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溶液</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鉴别化肥NH</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4</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Cl和NH</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4</a:t>
                      </a: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NO</a:t>
                      </a:r>
                      <a:r>
                        <a:rPr 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取样，加水溶解，观察</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取样，加熟石灰研磨</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3" name="文本框 2"/>
          <p:cNvSpPr txBox="1"/>
          <p:nvPr/>
        </p:nvSpPr>
        <p:spPr>
          <a:xfrm>
            <a:off x="8889365" y="955040"/>
            <a:ext cx="403225" cy="460375"/>
          </a:xfrm>
          <a:prstGeom prst="rect">
            <a:avLst/>
          </a:prstGeom>
          <a:noFill/>
        </p:spPr>
        <p:txBody>
          <a:bodyPr wrap="none" rtlCol="0">
            <a:spAutoFit/>
          </a:bodyPr>
          <a:p>
            <a:r>
              <a:rPr lang="en-US" altLang="zh-CN" sz="2400" b="1">
                <a:solidFill>
                  <a:srgbClr val="FF0000"/>
                </a:solidFill>
                <a:latin typeface="Times New Roman" panose="02020603050405020304" pitchFamily="18" charset="0"/>
              </a:rPr>
              <a:t>C</a:t>
            </a:r>
            <a:endParaRPr lang="en-US" altLang="zh-CN" sz="24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45160" y="1278890"/>
            <a:ext cx="10410190"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6. (2019河北改编)下列实验操作可以达到实验目的的是(　　)</a:t>
            </a:r>
            <a:endParaRPr sz="2400" b="1">
              <a:latin typeface="Times New Roman" panose="02020603050405020304" pitchFamily="18" charset="0"/>
            </a:endParaRPr>
          </a:p>
        </p:txBody>
      </p:sp>
      <p:sp>
        <p:nvSpPr>
          <p:cNvPr id="2" name="文本框 1"/>
          <p:cNvSpPr txBox="1"/>
          <p:nvPr/>
        </p:nvSpPr>
        <p:spPr>
          <a:xfrm>
            <a:off x="8163560" y="1463675"/>
            <a:ext cx="403225" cy="460375"/>
          </a:xfrm>
          <a:prstGeom prst="rect">
            <a:avLst/>
          </a:prstGeom>
          <a:noFill/>
        </p:spPr>
        <p:txBody>
          <a:bodyPr wrap="none" rtlCol="0">
            <a:spAutoFit/>
          </a:bodyPr>
          <a:p>
            <a:r>
              <a:rPr lang="en-US" altLang="zh-CN" sz="2400" b="1">
                <a:solidFill>
                  <a:srgbClr val="FF0000"/>
                </a:solidFill>
                <a:latin typeface="Times New Roman" panose="02020603050405020304" pitchFamily="18" charset="0"/>
              </a:rPr>
              <a:t>A</a:t>
            </a:r>
            <a:endParaRPr lang="en-US" altLang="zh-CN" sz="2400" b="1">
              <a:solidFill>
                <a:srgbClr val="FF0000"/>
              </a:solidFill>
              <a:latin typeface="Times New Roman" panose="02020603050405020304" pitchFamily="18" charset="0"/>
            </a:endParaRPr>
          </a:p>
        </p:txBody>
      </p:sp>
      <p:grpSp>
        <p:nvGrpSpPr>
          <p:cNvPr id="22533" name="组合 5"/>
          <p:cNvGrpSpPr/>
          <p:nvPr/>
        </p:nvGrpSpPr>
        <p:grpSpPr>
          <a:xfrm>
            <a:off x="719138" y="799796"/>
            <a:ext cx="1943100" cy="479081"/>
            <a:chOff x="2582" y="1619"/>
            <a:chExt cx="3060" cy="754"/>
          </a:xfrm>
        </p:grpSpPr>
        <p:pic>
          <p:nvPicPr>
            <p:cNvPr id="22534" name="图片 2" descr="三级标"/>
            <p:cNvPicPr>
              <a:picLocks noChangeAspect="1"/>
            </p:cNvPicPr>
            <p:nvPr/>
          </p:nvPicPr>
          <p:blipFill>
            <a:blip r:embed="rId1"/>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graphicFrame>
        <p:nvGraphicFramePr>
          <p:cNvPr id="9" name="表格 8"/>
          <p:cNvGraphicFramePr/>
          <p:nvPr>
            <p:custDataLst>
              <p:tags r:id="rId2"/>
            </p:custDataLst>
          </p:nvPr>
        </p:nvGraphicFramePr>
        <p:xfrm>
          <a:off x="1197293" y="2218563"/>
          <a:ext cx="9857740" cy="3647440"/>
        </p:xfrm>
        <a:graphic>
          <a:graphicData uri="http://schemas.openxmlformats.org/drawingml/2006/table">
            <a:tbl>
              <a:tblPr firstRow="1" bandRow="1">
                <a:tableStyleId>{5940675A-B579-460E-94D1-54222C63F5DA}</a:tableStyleId>
              </a:tblPr>
              <a:tblGrid>
                <a:gridCol w="776605"/>
                <a:gridCol w="4742815"/>
                <a:gridCol w="4338320"/>
              </a:tblGrid>
              <a:tr h="581660">
                <a:tc>
                  <a:txBody>
                    <a:bodyPr/>
                    <a:p>
                      <a:pPr algn="ctr">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实验目的</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a:buClrTx/>
                        <a:buSzTx/>
                        <a:buFontTx/>
                        <a:buNone/>
                      </a:pPr>
                      <a:r>
                        <a:rPr lang="en-US" altLang="en-US" sz="2400" b="1">
                          <a:uFillTx/>
                          <a:latin typeface="Times New Roman" panose="02020603050405020304" pitchFamily="18" charset="0"/>
                          <a:ea typeface="黑体" panose="02010609060101010101" pitchFamily="49" charset="-122"/>
                          <a:cs typeface="Times New Roman" panose="02020603050405020304" pitchFamily="18" charset="0"/>
                        </a:rPr>
                        <a:t>实验操作</a:t>
                      </a:r>
                      <a:endParaRPr lang="en-US" altLang="en-US" sz="2400" b="1">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76644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鉴别氢氧化钠溶液和稀盐酸</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分别取样，加入无色酚酞溶液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3596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除去MnO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中少量的KMnO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4</a:t>
                      </a:r>
                      <a:endPar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加热固体混合物</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检验氧气是否收集满</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将带火星的木条伸入集气瓶内</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81685">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分离CaCl</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和CaCO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3</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的固体混合物</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加足量水溶解，蒸发</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39445" y="647700"/>
            <a:ext cx="10740390" cy="645160"/>
          </a:xfrm>
          <a:prstGeom prst="rect">
            <a:avLst/>
          </a:prstGeom>
          <a:noFill/>
          <a:ln w="9525">
            <a:noFill/>
          </a:ln>
        </p:spPr>
        <p:txBody>
          <a:bodyPr wrap="square">
            <a:spAutoFit/>
          </a:bodyPr>
          <a:p>
            <a:pPr>
              <a:lnSpc>
                <a:spcPct val="150000"/>
              </a:lnSpc>
            </a:pPr>
            <a:r>
              <a:rPr sz="2400" b="1">
                <a:latin typeface="Times New Roman" panose="02020603050405020304" pitchFamily="18" charset="0"/>
              </a:rPr>
              <a:t>7. (2019呼和浩特改编)下列实验方案中，两个方案均可行的是(　　)</a:t>
            </a:r>
            <a:endParaRPr sz="2400" b="1">
              <a:latin typeface="Times New Roman" panose="02020603050405020304" pitchFamily="18" charset="0"/>
            </a:endParaRPr>
          </a:p>
        </p:txBody>
      </p:sp>
      <p:sp>
        <p:nvSpPr>
          <p:cNvPr id="6" name="文本框 5"/>
          <p:cNvSpPr txBox="1"/>
          <p:nvPr/>
        </p:nvSpPr>
        <p:spPr>
          <a:xfrm>
            <a:off x="9099550" y="823595"/>
            <a:ext cx="403225" cy="460375"/>
          </a:xfrm>
          <a:prstGeom prst="rect">
            <a:avLst/>
          </a:prstGeom>
          <a:noFill/>
        </p:spPr>
        <p:txBody>
          <a:bodyPr wrap="none" rtlCol="0">
            <a:spAutoFit/>
          </a:bodyPr>
          <a:p>
            <a:r>
              <a:rPr lang="en-US" altLang="zh-CN" sz="2400" b="1">
                <a:solidFill>
                  <a:srgbClr val="FF0000"/>
                </a:solidFill>
                <a:latin typeface="Times New Roman" panose="02020603050405020304" pitchFamily="18" charset="0"/>
              </a:rPr>
              <a:t>D</a:t>
            </a:r>
            <a:endParaRPr lang="en-US" altLang="zh-CN" sz="2400" b="1">
              <a:solidFill>
                <a:srgbClr val="FF0000"/>
              </a:solidFill>
              <a:latin typeface="Times New Roman" panose="02020603050405020304" pitchFamily="18" charset="0"/>
            </a:endParaRPr>
          </a:p>
        </p:txBody>
      </p:sp>
      <p:graphicFrame>
        <p:nvGraphicFramePr>
          <p:cNvPr id="2" name="表格 1"/>
          <p:cNvGraphicFramePr/>
          <p:nvPr>
            <p:custDataLst>
              <p:tags r:id="rId1"/>
            </p:custDataLst>
          </p:nvPr>
        </p:nvGraphicFramePr>
        <p:xfrm>
          <a:off x="788035" y="1473835"/>
          <a:ext cx="10940415" cy="5107940"/>
        </p:xfrm>
        <a:graphic>
          <a:graphicData uri="http://schemas.openxmlformats.org/drawingml/2006/table">
            <a:tbl>
              <a:tblPr firstRow="1" bandRow="1">
                <a:tableStyleId>{5940675A-B579-460E-94D1-54222C63F5DA}</a:tableStyleId>
              </a:tblPr>
              <a:tblGrid>
                <a:gridCol w="756920"/>
                <a:gridCol w="2436495"/>
                <a:gridCol w="3240405"/>
                <a:gridCol w="4506595"/>
              </a:tblGrid>
              <a:tr h="548640">
                <a:tc>
                  <a:txBody>
                    <a:bodyPr/>
                    <a:p>
                      <a:pPr indent="0" algn="ctr" fontAlgn="auto">
                        <a:lnSpc>
                          <a:spcPct val="150000"/>
                        </a:lnSpc>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选项</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50000"/>
                        </a:lnSpc>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实验目的</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50000"/>
                        </a:lnSpc>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实验方案一</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c>
                  <a:txBody>
                    <a:bodyPr/>
                    <a:p>
                      <a:pPr indent="0" algn="ctr" fontAlgn="auto">
                        <a:lnSpc>
                          <a:spcPct val="150000"/>
                        </a:lnSpc>
                        <a:buNone/>
                      </a:pPr>
                      <a:r>
                        <a:rPr 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实验方案二</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1267460">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鉴别硬水和软水</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取样，分别加入等质量的活性炭，静置，观察</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取样，分别加入等质量的肥皂水，搅拌，观察产生泡沫的情况</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1097280">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分离木炭粉和铁粉的混合物</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用磁铁吸引</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在空气中充分加热</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1097280">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检验某固体为碳酸盐</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加入稀盐酸，有气泡</a:t>
                      </a:r>
                      <a:endPar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产生</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取样，加水配制成溶液，滴加氯化钙溶液，观察现象</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1097280">
                <a:tc>
                  <a:txBody>
                    <a:bodyPr/>
                    <a:p>
                      <a:pPr indent="0" algn="ctr"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鉴别NaCl和NaOH两种固体</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取样，分别加水溶解，触摸试管外壁</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取样，分别加水溶解，配成溶液，用pH试纸测定</a:t>
                      </a:r>
                      <a:endParaRPr lang="en-US" altLang="en-US" sz="2400" b="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2533" name="组合 5"/>
          <p:cNvGrpSpPr/>
          <p:nvPr/>
        </p:nvGrpSpPr>
        <p:grpSpPr>
          <a:xfrm>
            <a:off x="723583" y="836626"/>
            <a:ext cx="1943100" cy="479081"/>
            <a:chOff x="2582" y="1619"/>
            <a:chExt cx="3060" cy="754"/>
          </a:xfrm>
        </p:grpSpPr>
        <p:pic>
          <p:nvPicPr>
            <p:cNvPr id="22534" name="图片 2" descr="三级标"/>
            <p:cNvPicPr>
              <a:picLocks noChangeAspect="1"/>
            </p:cNvPicPr>
            <p:nvPr/>
          </p:nvPicPr>
          <p:blipFill>
            <a:blip r:embed="rId1"/>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巩固练习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639445" y="1315720"/>
            <a:ext cx="11731625" cy="5077460"/>
          </a:xfrm>
          <a:prstGeom prst="rect">
            <a:avLst/>
          </a:prstGeom>
          <a:noFill/>
          <a:ln w="9525">
            <a:noFill/>
          </a:ln>
        </p:spPr>
        <p:txBody>
          <a:bodyPr wrap="square">
            <a:spAutoFit/>
          </a:bodyPr>
          <a:p>
            <a:pPr>
              <a:lnSpc>
                <a:spcPct val="150000"/>
              </a:lnSpc>
            </a:pPr>
            <a:r>
              <a:rPr lang="en-US" sz="2400" b="1">
                <a:solidFill>
                  <a:schemeClr val="tx1"/>
                </a:solidFill>
                <a:uFillTx/>
                <a:latin typeface="Times New Roman" panose="02020603050405020304" pitchFamily="18" charset="0"/>
              </a:rPr>
              <a:t>1 </a:t>
            </a:r>
            <a:r>
              <a:rPr sz="2400" b="1">
                <a:solidFill>
                  <a:schemeClr val="tx1"/>
                </a:solidFill>
                <a:uFillTx/>
                <a:latin typeface="Times New Roman" panose="02020603050405020304" pitchFamily="18" charset="0"/>
              </a:rPr>
              <a:t> (2018玉林)小刘对某溶液所含溶质的记录，合理的是(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A. NaNO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　AlCl</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　　HCl　　ZnSO</a:t>
            </a:r>
            <a:r>
              <a:rPr sz="2400" b="1" baseline="-25000">
                <a:solidFill>
                  <a:schemeClr val="tx1"/>
                </a:solidFill>
                <a:uFillTx/>
                <a:latin typeface="Times New Roman" panose="02020603050405020304" pitchFamily="18" charset="0"/>
              </a:rPr>
              <a:t>4                    </a:t>
            </a:r>
            <a:endParaRPr sz="2400" b="1" baseline="-25000">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B. NH</a:t>
            </a:r>
            <a:r>
              <a:rPr sz="2400" b="1" baseline="-25000">
                <a:solidFill>
                  <a:schemeClr val="tx1"/>
                </a:solidFill>
                <a:uFillTx/>
                <a:latin typeface="Times New Roman" panose="02020603050405020304" pitchFamily="18" charset="0"/>
              </a:rPr>
              <a:t>4</a:t>
            </a:r>
            <a:r>
              <a:rPr sz="2400" b="1">
                <a:solidFill>
                  <a:schemeClr val="tx1"/>
                </a:solidFill>
                <a:uFillTx/>
                <a:latin typeface="Times New Roman" panose="02020603050405020304" pitchFamily="18" charset="0"/>
              </a:rPr>
              <a:t>Cl　K</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SO</a:t>
            </a:r>
            <a:r>
              <a:rPr sz="2400" b="1" baseline="-25000">
                <a:solidFill>
                  <a:schemeClr val="tx1"/>
                </a:solidFill>
                <a:uFillTx/>
                <a:latin typeface="Times New Roman" panose="02020603050405020304" pitchFamily="18" charset="0"/>
              </a:rPr>
              <a:t>4</a:t>
            </a:r>
            <a:r>
              <a:rPr sz="2400" b="1">
                <a:solidFill>
                  <a:schemeClr val="tx1"/>
                </a:solidFill>
                <a:uFillTx/>
                <a:latin typeface="Times New Roman" panose="02020603050405020304" pitchFamily="18" charset="0"/>
              </a:rPr>
              <a:t>　KOH　Na</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CO</a:t>
            </a:r>
            <a:r>
              <a:rPr sz="2400" b="1" baseline="-25000">
                <a:solidFill>
                  <a:schemeClr val="tx1"/>
                </a:solidFill>
                <a:uFillTx/>
                <a:latin typeface="Times New Roman" panose="02020603050405020304" pitchFamily="18" charset="0"/>
              </a:rPr>
              <a:t>3</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C. K</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CO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　NaCl　    KNO</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　 H</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SO</a:t>
            </a:r>
            <a:r>
              <a:rPr sz="2400" b="1" baseline="-25000">
                <a:solidFill>
                  <a:schemeClr val="tx1"/>
                </a:solidFill>
                <a:uFillTx/>
                <a:latin typeface="Times New Roman" panose="02020603050405020304" pitchFamily="18" charset="0"/>
              </a:rPr>
              <a:t>4                      </a:t>
            </a:r>
            <a:endParaRPr sz="2400" b="1" baseline="-25000">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D. BaCl</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　  HCl　  CaCl</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　NH</a:t>
            </a:r>
            <a:r>
              <a:rPr sz="2400" b="1" baseline="-25000">
                <a:solidFill>
                  <a:schemeClr val="tx1"/>
                </a:solidFill>
                <a:uFillTx/>
                <a:latin typeface="Times New Roman" panose="02020603050405020304" pitchFamily="18" charset="0"/>
              </a:rPr>
              <a:t>3</a:t>
            </a:r>
            <a:r>
              <a:rPr sz="2400" b="1">
                <a:solidFill>
                  <a:schemeClr val="tx1"/>
                </a:solidFill>
                <a:uFillTx/>
                <a:latin typeface="Times New Roman" panose="02020603050405020304" pitchFamily="18" charset="0"/>
              </a:rPr>
              <a:t>·H</a:t>
            </a:r>
            <a:r>
              <a:rPr sz="2400" b="1" baseline="-25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O</a:t>
            </a:r>
            <a:endParaRPr sz="2400" b="1">
              <a:solidFill>
                <a:schemeClr val="tx1"/>
              </a:solidFill>
              <a:uFillTx/>
              <a:latin typeface="Times New Roman" panose="02020603050405020304" pitchFamily="18" charset="0"/>
            </a:endParaRPr>
          </a:p>
          <a:p>
            <a:pPr>
              <a:lnSpc>
                <a:spcPct val="150000"/>
              </a:lnSpc>
            </a:pPr>
            <a:r>
              <a:rPr lang="en-US" sz="2400" b="1">
                <a:solidFill>
                  <a:schemeClr val="tx1"/>
                </a:solidFill>
                <a:uFillTx/>
                <a:latin typeface="Times New Roman" panose="02020603050405020304" pitchFamily="18" charset="0"/>
              </a:rPr>
              <a:t>2 </a:t>
            </a:r>
            <a:r>
              <a:rPr sz="2400" b="1">
                <a:solidFill>
                  <a:schemeClr val="tx1"/>
                </a:solidFill>
                <a:uFillTx/>
                <a:latin typeface="Times New Roman" panose="02020603050405020304" pitchFamily="18" charset="0"/>
              </a:rPr>
              <a:t> (2019贺州)下列各组离子在溶液中能大量共存，并能使紫色石蕊溶液变蓝的</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是(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A. H</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　     Na</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　  NO</a:t>
            </a:r>
            <a:r>
              <a:rPr lang="en-US" sz="2400" b="1" baseline="-25000">
                <a:solidFill>
                  <a:schemeClr val="tx1"/>
                </a:solidFill>
                <a:uFillTx/>
                <a:latin typeface="Times New Roman" panose="02020603050405020304" pitchFamily="18" charset="0"/>
              </a:rPr>
              <a:t>3</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rPr>
              <a:t>　CO</a:t>
            </a:r>
            <a:r>
              <a:rPr lang="en-US" sz="2400" b="1" baseline="-25000">
                <a:solidFill>
                  <a:schemeClr val="tx1"/>
                </a:solidFill>
                <a:uFillTx/>
                <a:latin typeface="Times New Roman" panose="02020603050405020304" pitchFamily="18" charset="0"/>
              </a:rPr>
              <a:t>3</a:t>
            </a:r>
            <a:r>
              <a:rPr lang="en-US" sz="2400" b="1" baseline="30000">
                <a:solidFill>
                  <a:schemeClr val="tx1"/>
                </a:solidFill>
                <a:uFillTx/>
                <a:latin typeface="Times New Roman" panose="02020603050405020304" pitchFamily="18" charset="0"/>
              </a:rPr>
              <a:t>2</a:t>
            </a:r>
            <a:r>
              <a:rPr sz="2400" b="1" baseline="30000">
                <a:uFillTx/>
                <a:latin typeface="Times New Roman" panose="02020603050405020304" pitchFamily="18" charset="0"/>
                <a:sym typeface="+mn-ea"/>
              </a:rPr>
              <a:t>－                                      </a:t>
            </a:r>
            <a:r>
              <a:rPr sz="2400" b="1">
                <a:solidFill>
                  <a:schemeClr val="tx1"/>
                </a:solidFill>
                <a:uFillTx/>
                <a:latin typeface="Times New Roman" panose="02020603050405020304" pitchFamily="18" charset="0"/>
              </a:rPr>
              <a:t>B. Ca</a:t>
            </a:r>
            <a:r>
              <a:rPr sz="2400" b="1" baseline="30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　K</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　  </a:t>
            </a:r>
            <a:r>
              <a:rPr sz="2400" b="1">
                <a:uFillTx/>
                <a:latin typeface="Times New Roman" panose="02020603050405020304" pitchFamily="18" charset="0"/>
                <a:sym typeface="+mn-ea"/>
              </a:rPr>
              <a:t>NO</a:t>
            </a:r>
            <a:r>
              <a:rPr lang="en-US" sz="2400" b="1" baseline="-25000">
                <a:uFillTx/>
                <a:latin typeface="Times New Roman" panose="02020603050405020304" pitchFamily="18" charset="0"/>
                <a:sym typeface="+mn-ea"/>
              </a:rPr>
              <a:t>3</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rPr>
              <a:t>　Cl</a:t>
            </a:r>
            <a:r>
              <a:rPr sz="2400" b="1" baseline="30000">
                <a:solidFill>
                  <a:schemeClr val="tx1"/>
                </a:solidFill>
                <a:uFillTx/>
                <a:latin typeface="Times New Roman" panose="02020603050405020304" pitchFamily="18" charset="0"/>
              </a:rPr>
              <a:t>－</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C. NH</a:t>
            </a:r>
            <a:r>
              <a:rPr lang="en-US" sz="2400" b="1" baseline="-25000">
                <a:solidFill>
                  <a:schemeClr val="tx1"/>
                </a:solidFill>
                <a:uFillTx/>
                <a:latin typeface="Times New Roman" panose="02020603050405020304" pitchFamily="18" charset="0"/>
              </a:rPr>
              <a:t>4</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rPr>
              <a:t>　Mg</a:t>
            </a:r>
            <a:r>
              <a:rPr sz="2400" b="1" baseline="30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　OH</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　  SO</a:t>
            </a:r>
            <a:r>
              <a:rPr lang="en-US" sz="2400" b="1" baseline="-25000">
                <a:solidFill>
                  <a:schemeClr val="tx1"/>
                </a:solidFill>
                <a:uFillTx/>
                <a:latin typeface="Times New Roman" panose="02020603050405020304" pitchFamily="18" charset="0"/>
              </a:rPr>
              <a:t>4</a:t>
            </a:r>
            <a:r>
              <a:rPr lang="en-US" sz="2400" b="1" baseline="30000">
                <a:solidFill>
                  <a:schemeClr val="tx1"/>
                </a:solidFill>
                <a:uFillTx/>
                <a:latin typeface="Times New Roman" panose="02020603050405020304" pitchFamily="18" charset="0"/>
              </a:rPr>
              <a:t>2</a:t>
            </a:r>
            <a:r>
              <a:rPr sz="2400" b="1" baseline="30000">
                <a:uFillTx/>
                <a:latin typeface="Times New Roman" panose="02020603050405020304" pitchFamily="18" charset="0"/>
                <a:sym typeface="+mn-ea"/>
              </a:rPr>
              <a:t>－                                      </a:t>
            </a:r>
            <a:r>
              <a:rPr sz="2400" b="1">
                <a:solidFill>
                  <a:schemeClr val="tx1"/>
                </a:solidFill>
                <a:uFillTx/>
                <a:latin typeface="Times New Roman" panose="02020603050405020304" pitchFamily="18" charset="0"/>
              </a:rPr>
              <a:t>D. Na</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　Ba</a:t>
            </a:r>
            <a:r>
              <a:rPr sz="2400" b="1" baseline="30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　OH</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　 Cl</a:t>
            </a:r>
            <a:r>
              <a:rPr sz="2400" b="1" baseline="30000">
                <a:solidFill>
                  <a:schemeClr val="tx1"/>
                </a:solidFill>
                <a:uFillTx/>
                <a:latin typeface="Times New Roman" panose="02020603050405020304" pitchFamily="18" charset="0"/>
              </a:rPr>
              <a:t>－</a:t>
            </a:r>
            <a:endParaRPr sz="2400" b="1" baseline="30000">
              <a:solidFill>
                <a:schemeClr val="tx1"/>
              </a:solidFill>
              <a:uFillTx/>
              <a:latin typeface="Times New Roman" panose="02020603050405020304" pitchFamily="18" charset="0"/>
            </a:endParaRPr>
          </a:p>
        </p:txBody>
      </p:sp>
      <p:sp>
        <p:nvSpPr>
          <p:cNvPr id="2" name="文本框 1"/>
          <p:cNvSpPr txBox="1"/>
          <p:nvPr/>
        </p:nvSpPr>
        <p:spPr>
          <a:xfrm>
            <a:off x="8244205" y="1494155"/>
            <a:ext cx="906780" cy="460375"/>
          </a:xfrm>
          <a:prstGeom prst="rect">
            <a:avLst/>
          </a:prstGeom>
          <a:noFill/>
        </p:spPr>
        <p:txBody>
          <a:bodyPr wrap="square" rtlCol="0">
            <a:spAutoFit/>
          </a:bodyPr>
          <a:p>
            <a:r>
              <a:rPr lang="en-US" altLang="zh-CN" sz="2400" b="1">
                <a:solidFill>
                  <a:srgbClr val="FF0000"/>
                </a:solidFill>
                <a:uFillTx/>
                <a:latin typeface="Times New Roman" panose="02020603050405020304" pitchFamily="18" charset="0"/>
              </a:rPr>
              <a:t>A</a:t>
            </a:r>
            <a:endParaRPr lang="en-US" altLang="zh-CN" sz="2400" b="1">
              <a:solidFill>
                <a:srgbClr val="FF0000"/>
              </a:solidFill>
              <a:uFillTx/>
              <a:latin typeface="Times New Roman" panose="02020603050405020304" pitchFamily="18" charset="0"/>
            </a:endParaRPr>
          </a:p>
        </p:txBody>
      </p:sp>
      <p:sp>
        <p:nvSpPr>
          <p:cNvPr id="3" name="文本框 2"/>
          <p:cNvSpPr txBox="1"/>
          <p:nvPr/>
        </p:nvSpPr>
        <p:spPr>
          <a:xfrm>
            <a:off x="1217930" y="4794885"/>
            <a:ext cx="570865" cy="460375"/>
          </a:xfrm>
          <a:prstGeom prst="rect">
            <a:avLst/>
          </a:prstGeom>
          <a:noFill/>
        </p:spPr>
        <p:txBody>
          <a:bodyPr wrap="square" rtlCol="0">
            <a:spAutoFit/>
          </a:bodyPr>
          <a:p>
            <a:r>
              <a:rPr lang="en-US" altLang="zh-CN" sz="2400" b="1">
                <a:solidFill>
                  <a:srgbClr val="FF0000"/>
                </a:solidFill>
                <a:uFillTx/>
                <a:latin typeface="Times New Roman" panose="02020603050405020304" pitchFamily="18" charset="0"/>
              </a:rPr>
              <a:t>D</a:t>
            </a:r>
            <a:endParaRPr lang="en-US" altLang="zh-CN" sz="2400" b="1">
              <a:solidFill>
                <a:srgbClr val="FF0000"/>
              </a:solidFill>
              <a:uFillTx/>
              <a:latin typeface="Times New Roman" panose="02020603050405020304" pitchFamily="18" charset="0"/>
            </a:endParaRPr>
          </a:p>
        </p:txBody>
      </p:sp>
      <p:pic>
        <p:nvPicPr>
          <p:cNvPr id="4" name="图片 3"/>
          <p:cNvPicPr/>
          <p:nvPr/>
        </p:nvPicPr>
        <p:blipFill>
          <a:blip r:embed="rId2">
            <a:clrChange>
              <a:clrFrom>
                <a:srgbClr val="FFFFFF">
                  <a:alpha val="100000"/>
                </a:srgbClr>
              </a:clrFrom>
              <a:clrTo>
                <a:srgbClr val="FFFFFF">
                  <a:alpha val="100000"/>
                  <a:alpha val="0"/>
                </a:srgbClr>
              </a:clrTo>
            </a:clrChange>
          </a:blip>
          <a:stretch>
            <a:fillRect/>
          </a:stretch>
        </p:blipFill>
        <p:spPr>
          <a:xfrm>
            <a:off x="655320" y="1574800"/>
            <a:ext cx="325120" cy="276225"/>
          </a:xfrm>
          <a:prstGeom prst="rect">
            <a:avLst/>
          </a:prstGeom>
          <a:noFill/>
          <a:ln w="9525">
            <a:noFill/>
          </a:ln>
        </p:spPr>
      </p:pic>
      <p:pic>
        <p:nvPicPr>
          <p:cNvPr id="5" name="图片 4"/>
          <p:cNvPicPr/>
          <p:nvPr/>
        </p:nvPicPr>
        <p:blipFill>
          <a:blip r:embed="rId2">
            <a:clrChange>
              <a:clrFrom>
                <a:srgbClr val="FFFFFF">
                  <a:alpha val="100000"/>
                </a:srgbClr>
              </a:clrFrom>
              <a:clrTo>
                <a:srgbClr val="FFFFFF">
                  <a:alpha val="100000"/>
                  <a:alpha val="0"/>
                </a:srgbClr>
              </a:clrTo>
            </a:clrChange>
          </a:blip>
          <a:stretch>
            <a:fillRect/>
          </a:stretch>
        </p:blipFill>
        <p:spPr>
          <a:xfrm>
            <a:off x="664845" y="4298315"/>
            <a:ext cx="325120" cy="276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32460" y="1920875"/>
            <a:ext cx="10838815" cy="2861310"/>
          </a:xfrm>
          <a:prstGeom prst="rect">
            <a:avLst/>
          </a:prstGeom>
          <a:noFill/>
          <a:ln w="9525">
            <a:noFill/>
          </a:ln>
        </p:spPr>
        <p:txBody>
          <a:bodyPr wrap="square">
            <a:spAutoFit/>
          </a:bodyPr>
          <a:p>
            <a:pPr>
              <a:lnSpc>
                <a:spcPct val="150000"/>
              </a:lnSpc>
            </a:pPr>
            <a:r>
              <a:rPr lang="en-US" sz="2400" b="1">
                <a:solidFill>
                  <a:schemeClr val="tx1"/>
                </a:solidFill>
                <a:uFillTx/>
                <a:latin typeface="Times New Roman" panose="02020603050405020304" pitchFamily="18" charset="0"/>
              </a:rPr>
              <a:t>3 </a:t>
            </a:r>
            <a:r>
              <a:rPr sz="2400" b="1">
                <a:solidFill>
                  <a:schemeClr val="tx1"/>
                </a:solidFill>
                <a:uFillTx/>
                <a:latin typeface="Times New Roman" panose="02020603050405020304" pitchFamily="18" charset="0"/>
              </a:rPr>
              <a:t> (2019湘潭)能在pH＝3的溶液中大量共存，且溶液无色透明的一组离子是(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A. K</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、Na</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、Cl</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、NO</a:t>
            </a:r>
            <a:r>
              <a:rPr lang="en-US" sz="2400" b="1" baseline="-25000">
                <a:solidFill>
                  <a:schemeClr val="tx1"/>
                </a:solidFill>
                <a:uFillTx/>
                <a:latin typeface="Times New Roman" panose="02020603050405020304" pitchFamily="18" charset="0"/>
              </a:rPr>
              <a:t>3</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rPr>
              <a:t>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B. Mg</a:t>
            </a:r>
            <a:r>
              <a:rPr sz="2400" b="1" baseline="30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、OH</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、SO</a:t>
            </a:r>
            <a:r>
              <a:rPr lang="en-US" sz="2400" b="1" baseline="-25000">
                <a:solidFill>
                  <a:schemeClr val="tx1"/>
                </a:solidFill>
                <a:uFillTx/>
                <a:latin typeface="Times New Roman" panose="02020603050405020304" pitchFamily="18" charset="0"/>
              </a:rPr>
              <a:t>4</a:t>
            </a:r>
            <a:r>
              <a:rPr lang="en-US" sz="2400" b="1" baseline="30000">
                <a:solidFill>
                  <a:schemeClr val="tx1"/>
                </a:solidFill>
                <a:uFillTx/>
                <a:latin typeface="Times New Roman" panose="02020603050405020304" pitchFamily="18" charset="0"/>
              </a:rPr>
              <a:t>2</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rPr>
              <a:t>、Cl</a:t>
            </a:r>
            <a:r>
              <a:rPr sz="2400" b="1" baseline="30000">
                <a:solidFill>
                  <a:schemeClr val="tx1"/>
                </a:solidFill>
                <a:uFillTx/>
                <a:latin typeface="Times New Roman" panose="02020603050405020304" pitchFamily="18" charset="0"/>
              </a:rPr>
              <a:t>－</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C. Na</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、NH</a:t>
            </a:r>
            <a:r>
              <a:rPr lang="en-US" sz="2400" b="1" baseline="-25000">
                <a:solidFill>
                  <a:schemeClr val="tx1"/>
                </a:solidFill>
                <a:uFillTx/>
                <a:latin typeface="Times New Roman" panose="02020603050405020304" pitchFamily="18" charset="0"/>
              </a:rPr>
              <a:t>4</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rPr>
              <a:t>、</a:t>
            </a:r>
            <a:r>
              <a:rPr sz="2400" b="1">
                <a:uFillTx/>
                <a:latin typeface="Times New Roman" panose="02020603050405020304" pitchFamily="18" charset="0"/>
                <a:sym typeface="+mn-ea"/>
              </a:rPr>
              <a:t>NO</a:t>
            </a:r>
            <a:r>
              <a:rPr lang="en-US" sz="2400" b="1" baseline="-25000">
                <a:uFillTx/>
                <a:latin typeface="Times New Roman" panose="02020603050405020304" pitchFamily="18" charset="0"/>
                <a:sym typeface="+mn-ea"/>
              </a:rPr>
              <a:t>3</a:t>
            </a:r>
            <a:r>
              <a:rPr sz="2400" b="1" baseline="30000">
                <a:uFillTx/>
                <a:latin typeface="Times New Roman" panose="02020603050405020304" pitchFamily="18" charset="0"/>
                <a:sym typeface="+mn-ea"/>
              </a:rPr>
              <a:t>－</a:t>
            </a:r>
            <a:r>
              <a:rPr sz="2400" b="1">
                <a:solidFill>
                  <a:schemeClr val="tx1"/>
                </a:solidFill>
                <a:uFillTx/>
                <a:latin typeface="Times New Roman" panose="02020603050405020304" pitchFamily="18" charset="0"/>
              </a:rPr>
              <a:t>、CO</a:t>
            </a:r>
            <a:r>
              <a:rPr lang="en-US" sz="2400" b="1" baseline="-25000">
                <a:solidFill>
                  <a:schemeClr val="tx1"/>
                </a:solidFill>
                <a:uFillTx/>
                <a:latin typeface="Times New Roman" panose="02020603050405020304" pitchFamily="18" charset="0"/>
              </a:rPr>
              <a:t>3</a:t>
            </a:r>
            <a:r>
              <a:rPr lang="en-US" sz="2400" b="1" baseline="30000">
                <a:solidFill>
                  <a:schemeClr val="tx1"/>
                </a:solidFill>
                <a:uFillTx/>
                <a:latin typeface="Times New Roman" panose="02020603050405020304" pitchFamily="18" charset="0"/>
              </a:rPr>
              <a:t>2</a:t>
            </a:r>
            <a:r>
              <a:rPr sz="2400" b="1" baseline="30000">
                <a:uFillTx/>
                <a:latin typeface="Times New Roman" panose="02020603050405020304" pitchFamily="18" charset="0"/>
                <a:sym typeface="+mn-ea"/>
              </a:rPr>
              <a:t>－</a:t>
            </a:r>
            <a:r>
              <a:rPr sz="2400" b="1" baseline="30000">
                <a:solidFill>
                  <a:schemeClr val="tx1"/>
                </a:solidFill>
                <a:uFillTx/>
                <a:latin typeface="Times New Roman" panose="02020603050405020304" pitchFamily="18" charset="0"/>
              </a:rPr>
              <a:t> </a:t>
            </a:r>
            <a:r>
              <a:rPr sz="2400" b="1">
                <a:solidFill>
                  <a:schemeClr val="tx1"/>
                </a:solidFill>
                <a:uFillTx/>
                <a:latin typeface="Times New Roman" panose="02020603050405020304" pitchFamily="18" charset="0"/>
              </a:rPr>
              <a:t> </a:t>
            </a:r>
            <a:endParaRPr sz="2400" b="1">
              <a:solidFill>
                <a:schemeClr val="tx1"/>
              </a:solidFill>
              <a:uFillTx/>
              <a:latin typeface="Times New Roman" panose="02020603050405020304" pitchFamily="18" charset="0"/>
            </a:endParaRPr>
          </a:p>
          <a:p>
            <a:pPr>
              <a:lnSpc>
                <a:spcPct val="150000"/>
              </a:lnSpc>
            </a:pPr>
            <a:r>
              <a:rPr sz="2400" b="1">
                <a:solidFill>
                  <a:schemeClr val="tx1"/>
                </a:solidFill>
                <a:uFillTx/>
                <a:latin typeface="Times New Roman" panose="02020603050405020304" pitchFamily="18" charset="0"/>
              </a:rPr>
              <a:t>D. Ca</a:t>
            </a:r>
            <a:r>
              <a:rPr sz="2400" b="1" baseline="30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、Cu</a:t>
            </a:r>
            <a:r>
              <a:rPr sz="2400" b="1" baseline="30000">
                <a:solidFill>
                  <a:schemeClr val="tx1"/>
                </a:solidFill>
                <a:uFillTx/>
                <a:latin typeface="Times New Roman" panose="02020603050405020304" pitchFamily="18" charset="0"/>
              </a:rPr>
              <a:t>2＋</a:t>
            </a:r>
            <a:r>
              <a:rPr sz="2400" b="1">
                <a:solidFill>
                  <a:schemeClr val="tx1"/>
                </a:solidFill>
                <a:uFillTx/>
                <a:latin typeface="Times New Roman" panose="02020603050405020304" pitchFamily="18" charset="0"/>
              </a:rPr>
              <a:t>、Cl</a:t>
            </a:r>
            <a:r>
              <a:rPr sz="2400" b="1" baseline="30000">
                <a:solidFill>
                  <a:schemeClr val="tx1"/>
                </a:solidFill>
                <a:uFillTx/>
                <a:latin typeface="Times New Roman" panose="02020603050405020304" pitchFamily="18" charset="0"/>
              </a:rPr>
              <a:t>－</a:t>
            </a:r>
            <a:r>
              <a:rPr sz="2400" b="1">
                <a:solidFill>
                  <a:schemeClr val="tx1"/>
                </a:solidFill>
                <a:uFillTx/>
                <a:latin typeface="Times New Roman" panose="02020603050405020304" pitchFamily="18" charset="0"/>
              </a:rPr>
              <a:t>、NO</a:t>
            </a:r>
            <a:r>
              <a:rPr lang="en-US" sz="2400" b="1" baseline="-25000">
                <a:solidFill>
                  <a:schemeClr val="tx1"/>
                </a:solidFill>
                <a:uFillTx/>
                <a:latin typeface="Times New Roman" panose="02020603050405020304" pitchFamily="18" charset="0"/>
              </a:rPr>
              <a:t>3</a:t>
            </a:r>
            <a:r>
              <a:rPr sz="2400" b="1" baseline="30000">
                <a:uFillTx/>
                <a:latin typeface="Times New Roman" panose="02020603050405020304" pitchFamily="18" charset="0"/>
                <a:sym typeface="+mn-ea"/>
              </a:rPr>
              <a:t>－</a:t>
            </a:r>
            <a:endParaRPr lang="en-US" sz="2400" b="1" baseline="30000">
              <a:solidFill>
                <a:schemeClr val="tx1"/>
              </a:solidFill>
              <a:uFillTx/>
              <a:latin typeface="Times New Roman" panose="02020603050405020304" pitchFamily="18" charset="0"/>
              <a:sym typeface="+mn-ea"/>
            </a:endParaRPr>
          </a:p>
        </p:txBody>
      </p:sp>
      <p:sp>
        <p:nvSpPr>
          <p:cNvPr id="2" name="文本框 1"/>
          <p:cNvSpPr txBox="1"/>
          <p:nvPr/>
        </p:nvSpPr>
        <p:spPr>
          <a:xfrm>
            <a:off x="10853420" y="2058035"/>
            <a:ext cx="939800" cy="460375"/>
          </a:xfrm>
          <a:prstGeom prst="rect">
            <a:avLst/>
          </a:prstGeom>
          <a:noFill/>
        </p:spPr>
        <p:txBody>
          <a:bodyPr wrap="square" rtlCol="0">
            <a:spAutoFit/>
          </a:bodyPr>
          <a:p>
            <a:r>
              <a:rPr lang="en-US" altLang="zh-CN" sz="2400" b="1">
                <a:solidFill>
                  <a:srgbClr val="FF0000"/>
                </a:solidFill>
                <a:uFillTx/>
                <a:latin typeface="Times New Roman" panose="02020603050405020304" pitchFamily="18" charset="0"/>
              </a:rPr>
              <a:t>A</a:t>
            </a:r>
            <a:endParaRPr lang="en-US" altLang="zh-CN" sz="2400" b="1">
              <a:solidFill>
                <a:srgbClr val="FF0000"/>
              </a:solidFill>
              <a:uFillTx/>
              <a:latin typeface="Times New Roman" panose="02020603050405020304" pitchFamily="18" charset="0"/>
            </a:endParaRPr>
          </a:p>
        </p:txBody>
      </p:sp>
      <p:pic>
        <p:nvPicPr>
          <p:cNvPr id="4" name="图片 3"/>
          <p:cNvPicPr/>
          <p:nvPr/>
        </p:nvPicPr>
        <p:blipFill>
          <a:blip r:embed="rId1">
            <a:clrChange>
              <a:clrFrom>
                <a:srgbClr val="FFFFFF">
                  <a:alpha val="100000"/>
                </a:srgbClr>
              </a:clrFrom>
              <a:clrTo>
                <a:srgbClr val="FFFFFF">
                  <a:alpha val="100000"/>
                  <a:alpha val="0"/>
                </a:srgbClr>
              </a:clrTo>
            </a:clrChange>
          </a:blip>
          <a:stretch>
            <a:fillRect/>
          </a:stretch>
        </p:blipFill>
        <p:spPr>
          <a:xfrm flipV="1">
            <a:off x="632460" y="2137410"/>
            <a:ext cx="325120" cy="381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716280" y="1421130"/>
            <a:ext cx="8190865" cy="521970"/>
            <a:chOff x="1005" y="1320"/>
            <a:chExt cx="12899" cy="822"/>
          </a:xfrm>
        </p:grpSpPr>
        <p:sp>
          <p:nvSpPr>
            <p:cNvPr id="20481" name="文本框 4"/>
            <p:cNvSpPr txBox="1"/>
            <p:nvPr/>
          </p:nvSpPr>
          <p:spPr>
            <a:xfrm>
              <a:off x="4005" y="1320"/>
              <a:ext cx="9899" cy="822"/>
            </a:xfrm>
            <a:prstGeom prst="rect">
              <a:avLst/>
            </a:prstGeom>
            <a:noFill/>
            <a:ln w="9525">
              <a:noFill/>
            </a:ln>
          </p:spPr>
          <p:txBody>
            <a:bodyPr wrap="square" anchor="t">
              <a:spAutoFit/>
            </a:bodyPr>
            <a:p>
              <a:r>
                <a:rPr lang="zh-CN" altLang="en-US" sz="2800" b="1" dirty="0">
                  <a:solidFill>
                    <a:schemeClr val="tx1"/>
                  </a:solidFill>
                  <a:uFillTx/>
                  <a:latin typeface="Times New Roman" panose="02020603050405020304" pitchFamily="18" charset="0"/>
                  <a:ea typeface="黑体" panose="02010609060101010101" pitchFamily="49" charset="-122"/>
                </a:rPr>
                <a:t>物质的检验与鉴别</a:t>
              </a:r>
              <a:endParaRPr lang="zh-CN" altLang="en-US" sz="2800" b="1" dirty="0">
                <a:solidFill>
                  <a:schemeClr val="tx1"/>
                </a:solidFill>
                <a:uFillTx/>
                <a:latin typeface="Times New Roman" panose="02020603050405020304" pitchFamily="18" charset="0"/>
              </a:endParaRPr>
            </a:p>
          </p:txBody>
        </p:sp>
        <p:grpSp>
          <p:nvGrpSpPr>
            <p:cNvPr id="20488" name="组合 13"/>
            <p:cNvGrpSpPr/>
            <p:nvPr/>
          </p:nvGrpSpPr>
          <p:grpSpPr>
            <a:xfrm>
              <a:off x="1005" y="1320"/>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考点</a:t>
                </a:r>
                <a:endParaRPr lang="zh-CN" altLang="en-US" sz="2800" b="1" dirty="0">
                  <a:latin typeface="黑体" panose="02010609060101010101" pitchFamily="49" charset="-122"/>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2" name="文本框 11"/>
          <p:cNvSpPr txBox="1"/>
          <p:nvPr/>
        </p:nvSpPr>
        <p:spPr>
          <a:xfrm>
            <a:off x="638175" y="1943100"/>
            <a:ext cx="11257915" cy="1198880"/>
          </a:xfrm>
          <a:prstGeom prst="rect">
            <a:avLst/>
          </a:prstGeom>
          <a:noFill/>
          <a:ln w="9525">
            <a:noFill/>
          </a:ln>
        </p:spPr>
        <p:txBody>
          <a:bodyPr wrap="square">
            <a:spAutoFit/>
          </a:bodyPr>
          <a:p>
            <a:pPr>
              <a:lnSpc>
                <a:spcPct val="150000"/>
              </a:lnSpc>
            </a:pPr>
            <a:r>
              <a:rPr sz="2400" b="1">
                <a:latin typeface="Times New Roman" panose="02020603050405020304" pitchFamily="18" charset="0"/>
                <a:ea typeface="黑体" panose="02010609060101010101" pitchFamily="49" charset="-122"/>
              </a:rPr>
              <a:t>一、物质的检验</a:t>
            </a:r>
            <a:endParaRPr sz="2400" b="1">
              <a:latin typeface="Times New Roman" panose="02020603050405020304" pitchFamily="18" charset="0"/>
              <a:ea typeface="黑体" panose="02010609060101010101" pitchFamily="49" charset="-122"/>
            </a:endParaRPr>
          </a:p>
          <a:p>
            <a:pPr>
              <a:lnSpc>
                <a:spcPct val="150000"/>
              </a:lnSpc>
            </a:pPr>
            <a:r>
              <a:rPr sz="2400" b="1">
                <a:latin typeface="Times New Roman" panose="02020603050405020304" pitchFamily="18" charset="0"/>
                <a:ea typeface="黑体" panose="02010609060101010101" pitchFamily="49" charset="-122"/>
              </a:rPr>
              <a:t>1. 常见气体的检验</a:t>
            </a:r>
            <a:endParaRPr sz="2400" b="1">
              <a:latin typeface="Times New Roman" panose="02020603050405020304" pitchFamily="18" charset="0"/>
              <a:ea typeface="黑体" panose="02010609060101010101" pitchFamily="49" charset="-122"/>
            </a:endParaRPr>
          </a:p>
        </p:txBody>
      </p:sp>
      <p:graphicFrame>
        <p:nvGraphicFramePr>
          <p:cNvPr id="4" name="表格 3"/>
          <p:cNvGraphicFramePr/>
          <p:nvPr>
            <p:custDataLst>
              <p:tags r:id="rId2"/>
            </p:custDataLst>
          </p:nvPr>
        </p:nvGraphicFramePr>
        <p:xfrm>
          <a:off x="1140143" y="3433318"/>
          <a:ext cx="10434320" cy="1786255"/>
        </p:xfrm>
        <a:graphic>
          <a:graphicData uri="http://schemas.openxmlformats.org/drawingml/2006/table">
            <a:tbl>
              <a:tblPr firstRow="1" bandRow="1">
                <a:tableStyleId>{5940675A-B579-460E-94D1-54222C63F5DA}</a:tableStyleId>
              </a:tblPr>
              <a:tblGrid>
                <a:gridCol w="2386965"/>
                <a:gridCol w="4726305"/>
                <a:gridCol w="3321050"/>
              </a:tblGrid>
              <a:tr h="581660">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气体</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检验方法</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实验现象</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582295">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(氧气)</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将________的木条伸入集气瓶内</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木条______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22300">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(二氧化碳)</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通入澄清石灰水</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___________________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22" name="文本框 21"/>
          <p:cNvSpPr txBox="1"/>
          <p:nvPr/>
        </p:nvSpPr>
        <p:spPr>
          <a:xfrm>
            <a:off x="4039235" y="4096385"/>
            <a:ext cx="11010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带火星</a:t>
            </a:r>
            <a:endParaRPr lang="en-US" altLang="zh-CN" sz="2400" b="1">
              <a:solidFill>
                <a:srgbClr val="FF0000"/>
              </a:solidFill>
              <a:uFillTx/>
              <a:latin typeface="Times New Roman" panose="02020603050405020304" pitchFamily="18" charset="0"/>
            </a:endParaRPr>
          </a:p>
        </p:txBody>
      </p:sp>
      <p:sp>
        <p:nvSpPr>
          <p:cNvPr id="23" name="文本框 22"/>
          <p:cNvSpPr txBox="1"/>
          <p:nvPr/>
        </p:nvSpPr>
        <p:spPr>
          <a:xfrm>
            <a:off x="9813290" y="4096385"/>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复燃</a:t>
            </a:r>
            <a:endParaRPr lang="en-US" altLang="zh-CN" sz="2400" b="1">
              <a:solidFill>
                <a:srgbClr val="FF0000"/>
              </a:solidFill>
              <a:uFillTx/>
              <a:latin typeface="Times New Roman" panose="02020603050405020304" pitchFamily="18" charset="0"/>
            </a:endParaRPr>
          </a:p>
        </p:txBody>
      </p:sp>
      <p:sp>
        <p:nvSpPr>
          <p:cNvPr id="24" name="文本框 23"/>
          <p:cNvSpPr txBox="1"/>
          <p:nvPr/>
        </p:nvSpPr>
        <p:spPr>
          <a:xfrm>
            <a:off x="8603615" y="4713605"/>
            <a:ext cx="263144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澄清石灰水变浑浊</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 name="表格 3"/>
          <p:cNvGraphicFramePr/>
          <p:nvPr>
            <p:custDataLst>
              <p:tags r:id="rId1"/>
            </p:custDataLst>
          </p:nvPr>
        </p:nvGraphicFramePr>
        <p:xfrm>
          <a:off x="868363" y="749173"/>
          <a:ext cx="10817860" cy="6148070"/>
        </p:xfrm>
        <a:graphic>
          <a:graphicData uri="http://schemas.openxmlformats.org/drawingml/2006/table">
            <a:tbl>
              <a:tblPr firstRow="1" bandRow="1">
                <a:tableStyleId>{5940675A-B579-460E-94D1-54222C63F5DA}</a:tableStyleId>
              </a:tblPr>
              <a:tblGrid>
                <a:gridCol w="2080895"/>
                <a:gridCol w="3559810"/>
                <a:gridCol w="5177155"/>
              </a:tblGrid>
              <a:tr h="581660">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气体</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检验方法</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实验现象</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64452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H</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(氢气)</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rowSpan="2">
                  <a:txBody>
                    <a:bodyPr/>
                    <a:p>
                      <a:pPr indent="0" algn="l" fontAlgn="auto">
                        <a:lnSpc>
                          <a:spcPct val="150000"/>
                        </a:lnSpc>
                        <a:buNone/>
                      </a:pPr>
                      <a:r>
                        <a:rPr lang="en-US" altLang="en-US" sz="2400" b="1">
                          <a:latin typeface="Times New Roman" panose="02020603050405020304" pitchFamily="18" charset="0"/>
                          <a:ea typeface="宋体" panose="02010600030101010101" pitchFamily="2" charset="-122"/>
                        </a:rPr>
                        <a:t>点燃，在火焰上方罩一干冷的烧杯，迅速倒转后，注入少量澄清石灰水</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纯净气体能安静燃烧，产生______色火焰，烧杯内壁有水珠，澄清石灰水不变浑浊</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1691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CH</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4</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(甲烷)</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vMerge="1">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产生蓝色火焰，烧杯内壁有水珠，澄清石灰水________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1691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氨气(NH</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3</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将湿润的红色石蕊试纸放在试管口</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红色石蕊试纸变_____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1691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H</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O(水蒸气)</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通过无水CuSO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4</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粉末</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白色粉末变____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16915">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HCl(氯化氢)</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通入硝酸银溶液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有__________产生</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10380345" y="1398905"/>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淡蓝</a:t>
            </a:r>
            <a:endParaRPr lang="en-US" altLang="zh-CN" sz="2400" b="1">
              <a:solidFill>
                <a:srgbClr val="FF0000"/>
              </a:solidFill>
              <a:uFillTx/>
              <a:latin typeface="Times New Roman" panose="02020603050405020304" pitchFamily="18" charset="0"/>
            </a:endParaRPr>
          </a:p>
        </p:txBody>
      </p:sp>
      <p:sp>
        <p:nvSpPr>
          <p:cNvPr id="10" name="文本框 9"/>
          <p:cNvSpPr txBox="1"/>
          <p:nvPr/>
        </p:nvSpPr>
        <p:spPr>
          <a:xfrm>
            <a:off x="7872095" y="3605530"/>
            <a:ext cx="110109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变浑浊</a:t>
            </a:r>
            <a:endParaRPr lang="en-US" altLang="zh-CN" sz="2400" b="1">
              <a:solidFill>
                <a:srgbClr val="FF0000"/>
              </a:solidFill>
              <a:uFillTx/>
              <a:latin typeface="Times New Roman" panose="02020603050405020304" pitchFamily="18" charset="0"/>
            </a:endParaRPr>
          </a:p>
        </p:txBody>
      </p:sp>
      <p:sp>
        <p:nvSpPr>
          <p:cNvPr id="11" name="文本框 10"/>
          <p:cNvSpPr txBox="1"/>
          <p:nvPr/>
        </p:nvSpPr>
        <p:spPr>
          <a:xfrm>
            <a:off x="9907270" y="4391025"/>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蓝</a:t>
            </a:r>
            <a:endParaRPr lang="zh-CN" altLang="en-US" sz="2400" b="1">
              <a:solidFill>
                <a:srgbClr val="FF0000"/>
              </a:solidFill>
              <a:uFillTx/>
              <a:latin typeface="Times New Roman" panose="02020603050405020304" pitchFamily="18" charset="0"/>
            </a:endParaRPr>
          </a:p>
        </p:txBody>
      </p:sp>
      <p:sp>
        <p:nvSpPr>
          <p:cNvPr id="5" name="文本框 4"/>
          <p:cNvSpPr txBox="1"/>
          <p:nvPr/>
        </p:nvSpPr>
        <p:spPr>
          <a:xfrm>
            <a:off x="9587865" y="5313680"/>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蓝</a:t>
            </a:r>
            <a:endParaRPr lang="zh-CN" altLang="en-US" sz="2400" b="1">
              <a:solidFill>
                <a:srgbClr val="FF0000"/>
              </a:solidFill>
              <a:uFillTx/>
              <a:latin typeface="Times New Roman" panose="02020603050405020304" pitchFamily="18" charset="0"/>
            </a:endParaRPr>
          </a:p>
        </p:txBody>
      </p:sp>
      <p:sp>
        <p:nvSpPr>
          <p:cNvPr id="13" name="文本框 12"/>
          <p:cNvSpPr txBox="1"/>
          <p:nvPr/>
        </p:nvSpPr>
        <p:spPr>
          <a:xfrm>
            <a:off x="8246745" y="6045200"/>
            <a:ext cx="14071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白色沉淀</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5"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 name="文本框 11"/>
          <p:cNvSpPr txBox="1"/>
          <p:nvPr/>
        </p:nvSpPr>
        <p:spPr>
          <a:xfrm>
            <a:off x="643255" y="662305"/>
            <a:ext cx="11257915" cy="645160"/>
          </a:xfrm>
          <a:prstGeom prst="rect">
            <a:avLst/>
          </a:prstGeom>
          <a:noFill/>
          <a:ln w="9525">
            <a:noFill/>
          </a:ln>
        </p:spPr>
        <p:txBody>
          <a:bodyPr wrap="square">
            <a:spAutoFit/>
          </a:bodyPr>
          <a:p>
            <a:pPr>
              <a:lnSpc>
                <a:spcPct val="150000"/>
              </a:lnSpc>
            </a:pPr>
            <a:r>
              <a:rPr sz="2400" b="1">
                <a:latin typeface="Times New Roman" panose="02020603050405020304" pitchFamily="18" charset="0"/>
                <a:ea typeface="黑体" panose="02010609060101010101" pitchFamily="49" charset="-122"/>
              </a:rPr>
              <a:t>2. 常见离子的检验</a:t>
            </a:r>
            <a:endParaRPr sz="2400" b="1">
              <a:latin typeface="Times New Roman" panose="02020603050405020304" pitchFamily="18" charset="0"/>
              <a:ea typeface="黑体" panose="02010609060101010101" pitchFamily="49" charset="-122"/>
            </a:endParaRPr>
          </a:p>
        </p:txBody>
      </p:sp>
      <p:graphicFrame>
        <p:nvGraphicFramePr>
          <p:cNvPr id="4" name="表格 3"/>
          <p:cNvGraphicFramePr/>
          <p:nvPr>
            <p:custDataLst>
              <p:tags r:id="rId1"/>
            </p:custDataLst>
          </p:nvPr>
        </p:nvGraphicFramePr>
        <p:xfrm>
          <a:off x="748030" y="1471295"/>
          <a:ext cx="11124565" cy="4984750"/>
        </p:xfrm>
        <a:graphic>
          <a:graphicData uri="http://schemas.openxmlformats.org/drawingml/2006/table">
            <a:tbl>
              <a:tblPr firstRow="1" bandRow="1">
                <a:tableStyleId>{5940675A-B579-460E-94D1-54222C63F5DA}</a:tableStyleId>
              </a:tblPr>
              <a:tblGrid>
                <a:gridCol w="853440"/>
                <a:gridCol w="6642735"/>
                <a:gridCol w="3628390"/>
              </a:tblGrid>
              <a:tr h="548640">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离子</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方法</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现象</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548640">
                <a:tc rowSpan="6">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H</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TlToBr>
                      <a:noFill/>
                    </a:lnTlToBr>
                    <a:lnBlToTr>
                      <a:noFill/>
                    </a:lnBlToTr>
                    <a:noFill/>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取少量试剂滴加紫色石蕊溶液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紫色石蕊溶液</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变____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1097280">
                <a:tc vMerge="1">
                  <a:tcPr/>
                </a:tc>
                <a:tc>
                  <a:txBody>
                    <a:bodyPr/>
                    <a:p>
                      <a:pPr algn="l"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用玻璃棒蘸取少量试剂滴在pH试纸上，与标准比色卡对照</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常温下，</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pH____7</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1097280">
                <a:tc vMerge="1">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取少量试剂加入铁粉等活泼金属</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l"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有______产生，溶液变为______色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63880">
                <a:tc vMerge="1">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取少量试剂加入碳酸盐</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有______产生</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64515">
                <a:tc vMerge="1">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取少量试剂加入氢氧化镁等难溶性碱</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rowSpan="2">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 </a:t>
                      </a:r>
                      <a:r>
                        <a:rPr lang="en-US" altLang="en-US" sz="2400" b="1">
                          <a:latin typeface="Times New Roman" panose="02020603050405020304" pitchFamily="18" charset="0"/>
                          <a:ea typeface="宋体" panose="02010600030101010101" pitchFamily="2" charset="-122"/>
                        </a:rPr>
                        <a:t>固体溶解</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64515">
                <a:tc vMerge="1">
                  <a:tcPr/>
                </a:tc>
                <a:tc>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取少量试剂加入氧化铁、氧化铜等金属氧化物</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vMerge="1">
                  <a:tcPr marL="68580" marR="68580" marT="0" marB="0" vert="horz" anchor="ctr"/>
                </a:tc>
              </a:tr>
            </a:tbl>
          </a:graphicData>
        </a:graphic>
      </p:graphicFrame>
      <p:sp>
        <p:nvSpPr>
          <p:cNvPr id="9" name="文本框 8"/>
          <p:cNvSpPr txBox="1"/>
          <p:nvPr/>
        </p:nvSpPr>
        <p:spPr>
          <a:xfrm>
            <a:off x="10866755" y="2082165"/>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红</a:t>
            </a:r>
            <a:endParaRPr lang="zh-CN" altLang="en-US" sz="2400" b="1">
              <a:solidFill>
                <a:srgbClr val="FF0000"/>
              </a:solidFill>
              <a:uFillTx/>
              <a:latin typeface="Times New Roman" panose="02020603050405020304" pitchFamily="18" charset="0"/>
            </a:endParaRPr>
          </a:p>
        </p:txBody>
      </p:sp>
      <p:sp>
        <p:nvSpPr>
          <p:cNvPr id="10" name="文本框 9"/>
          <p:cNvSpPr txBox="1"/>
          <p:nvPr/>
        </p:nvSpPr>
        <p:spPr>
          <a:xfrm>
            <a:off x="10614660" y="2934970"/>
            <a:ext cx="356870" cy="460375"/>
          </a:xfrm>
          <a:prstGeom prst="rect">
            <a:avLst/>
          </a:prstGeom>
          <a:noFill/>
        </p:spPr>
        <p:txBody>
          <a:bodyPr wrap="none" rtlCol="0">
            <a:spAutoFit/>
          </a:bodyPr>
          <a:p>
            <a:r>
              <a:rPr lang="en-US" altLang="zh-CN" sz="2400" b="1">
                <a:solidFill>
                  <a:srgbClr val="FF0000"/>
                </a:solidFill>
                <a:uFillTx/>
                <a:latin typeface="Times New Roman" panose="02020603050405020304" pitchFamily="18" charset="0"/>
              </a:rPr>
              <a:t>&lt;</a:t>
            </a:r>
            <a:endParaRPr lang="en-US" altLang="zh-CN" sz="2400" b="1">
              <a:solidFill>
                <a:srgbClr val="FF0000"/>
              </a:solidFill>
              <a:uFillTx/>
              <a:latin typeface="Times New Roman" panose="02020603050405020304" pitchFamily="18" charset="0"/>
            </a:endParaRPr>
          </a:p>
        </p:txBody>
      </p:sp>
      <p:sp>
        <p:nvSpPr>
          <p:cNvPr id="11" name="文本框 10"/>
          <p:cNvSpPr txBox="1"/>
          <p:nvPr/>
        </p:nvSpPr>
        <p:spPr>
          <a:xfrm>
            <a:off x="8713470" y="3745230"/>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气泡</a:t>
            </a:r>
            <a:endParaRPr lang="en-US" altLang="zh-CN" sz="2400" b="1">
              <a:solidFill>
                <a:srgbClr val="FF0000"/>
              </a:solidFill>
              <a:uFillTx/>
              <a:latin typeface="Times New Roman" panose="02020603050405020304" pitchFamily="18" charset="0"/>
            </a:endParaRPr>
          </a:p>
        </p:txBody>
      </p:sp>
      <p:sp>
        <p:nvSpPr>
          <p:cNvPr id="8" name="文本框 7"/>
          <p:cNvSpPr txBox="1"/>
          <p:nvPr/>
        </p:nvSpPr>
        <p:spPr>
          <a:xfrm>
            <a:off x="8405495" y="4281805"/>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浅绿</a:t>
            </a:r>
            <a:endParaRPr lang="en-US" altLang="zh-CN" sz="2400" b="1">
              <a:solidFill>
                <a:srgbClr val="FF0000"/>
              </a:solidFill>
              <a:uFillTx/>
              <a:latin typeface="Times New Roman" panose="02020603050405020304" pitchFamily="18" charset="0"/>
            </a:endParaRPr>
          </a:p>
        </p:txBody>
      </p:sp>
      <p:sp>
        <p:nvSpPr>
          <p:cNvPr id="13" name="文本框 12"/>
          <p:cNvSpPr txBox="1"/>
          <p:nvPr/>
        </p:nvSpPr>
        <p:spPr>
          <a:xfrm>
            <a:off x="9486900" y="4826000"/>
            <a:ext cx="79502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气泡</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8"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 name="表格 3"/>
          <p:cNvGraphicFramePr/>
          <p:nvPr>
            <p:custDataLst>
              <p:tags r:id="rId1"/>
            </p:custDataLst>
          </p:nvPr>
        </p:nvGraphicFramePr>
        <p:xfrm>
          <a:off x="654368" y="1057783"/>
          <a:ext cx="11216640" cy="4376420"/>
        </p:xfrm>
        <a:graphic>
          <a:graphicData uri="http://schemas.openxmlformats.org/drawingml/2006/table">
            <a:tbl>
              <a:tblPr firstRow="1" bandRow="1">
                <a:tableStyleId>{5940675A-B579-460E-94D1-54222C63F5DA}</a:tableStyleId>
              </a:tblPr>
              <a:tblGrid>
                <a:gridCol w="1037590"/>
                <a:gridCol w="6949440"/>
                <a:gridCol w="3229610"/>
              </a:tblGrid>
              <a:tr h="612140">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离子</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方法</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algn="ctr" fontAlgn="auto">
                        <a:lnSpc>
                          <a:spcPct val="150000"/>
                        </a:lnSpc>
                        <a:buClrTx/>
                        <a:buSzTx/>
                        <a:buFontTx/>
                        <a:buNone/>
                      </a:pPr>
                      <a:r>
                        <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rPr>
                        <a:t>现象</a:t>
                      </a:r>
                      <a:endParaRPr lang="en-US" altLang="en-US" sz="2400" b="1">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solidFill>
                      <a:schemeClr val="accent4">
                        <a:lumMod val="60000"/>
                        <a:lumOff val="40000"/>
                      </a:schemeClr>
                    </a:solidFill>
                  </a:tcPr>
                </a:tc>
              </a:tr>
              <a:tr h="628650">
                <a:tc rowSpan="4">
                  <a:txBody>
                    <a:bodyPr/>
                    <a:p>
                      <a:pPr algn="ctr" fontAlgn="auto">
                        <a:lnSpc>
                          <a:spcPct val="150000"/>
                        </a:lnSpc>
                        <a:buClrTx/>
                        <a:buSzTx/>
                        <a:buFontTx/>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OH</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TlToBr>
                      <a:noFill/>
                    </a:lnTlToBr>
                    <a:lnBlToTr>
                      <a:noFill/>
                    </a:lnBlToTr>
                    <a:noFill/>
                  </a:tcP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取少量试剂滴加紫色石蕊溶液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紫色石蕊溶液</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变____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43890">
                <a:tc vMerge="1">
                  <a:tcP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取少量试剂滴加无色酚酞溶液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无色酚酞溶液</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变____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582295">
                <a:tc vMerge="1">
                  <a:tcPr/>
                </a:tc>
                <a:tc>
                  <a:txBody>
                    <a:bodyPr/>
                    <a:p>
                      <a:pPr indent="0" algn="l"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用玻璃棒蘸取少量试剂滴在pH试纸上，与标准比色卡对照</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常温下，</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sym typeface="+mn-ea"/>
                        </a:rPr>
                        <a:t>pH____7</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674370">
                <a:tc vMerge="1">
                  <a:tcP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取少量试剂加入含Cu</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或Fe</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rPr>
                        <a:t>3＋</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或Mg</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rPr>
                        <a:t>2＋</a:t>
                      </a: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的盐溶液</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有________________</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__________生成</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r h="720090">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Cl</a:t>
                      </a:r>
                      <a:r>
                        <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baseline="30000">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noFill/>
                  </a:tcP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取少量试剂滴加少量____________和稀HNO</a:t>
                      </a:r>
                      <a:r>
                        <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1" baseline="-25000">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c>
                  <a:txBody>
                    <a:bodyPr/>
                    <a:p>
                      <a:pPr indent="0" algn="ctr" fontAlgn="auto">
                        <a:lnSpc>
                          <a:spcPct val="150000"/>
                        </a:lnSpc>
                        <a:buNone/>
                      </a:pPr>
                      <a:r>
                        <a:rPr lang="en-US" altLang="en-US" sz="2400" b="1">
                          <a:uFillTx/>
                          <a:latin typeface="Times New Roman" panose="02020603050405020304" pitchFamily="18" charset="0"/>
                          <a:ea typeface="宋体" panose="02010600030101010101" pitchFamily="2" charset="-122"/>
                          <a:cs typeface="Times New Roman" panose="02020603050405020304" pitchFamily="18" charset="0"/>
                        </a:rPr>
                        <a:t>有__________生成</a:t>
                      </a:r>
                      <a:endParaRPr lang="en-US" altLang="en-US" sz="2400" b="1">
                        <a:uFillTx/>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tc>
              </a:tr>
            </a:tbl>
          </a:graphicData>
        </a:graphic>
      </p:graphicFrame>
      <p:sp>
        <p:nvSpPr>
          <p:cNvPr id="9" name="文本框 8"/>
          <p:cNvSpPr txBox="1"/>
          <p:nvPr/>
        </p:nvSpPr>
        <p:spPr>
          <a:xfrm>
            <a:off x="11068685" y="1775460"/>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蓝</a:t>
            </a:r>
            <a:endParaRPr lang="zh-CN" altLang="en-US" sz="2400" b="1">
              <a:solidFill>
                <a:srgbClr val="FF0000"/>
              </a:solidFill>
              <a:uFillTx/>
              <a:latin typeface="Times New Roman" panose="02020603050405020304" pitchFamily="18" charset="0"/>
            </a:endParaRPr>
          </a:p>
        </p:txBody>
      </p:sp>
      <p:sp>
        <p:nvSpPr>
          <p:cNvPr id="10" name="文本框 9"/>
          <p:cNvSpPr txBox="1"/>
          <p:nvPr/>
        </p:nvSpPr>
        <p:spPr>
          <a:xfrm>
            <a:off x="11068685" y="2404110"/>
            <a:ext cx="488950" cy="460375"/>
          </a:xfrm>
          <a:prstGeom prst="rect">
            <a:avLst/>
          </a:prstGeom>
          <a:noFill/>
        </p:spPr>
        <p:txBody>
          <a:bodyPr wrap="none" rtlCol="0">
            <a:spAutoFit/>
          </a:bodyPr>
          <a:p>
            <a:r>
              <a:rPr lang="zh-CN" altLang="en-US" sz="2400" b="1">
                <a:solidFill>
                  <a:srgbClr val="FF0000"/>
                </a:solidFill>
                <a:uFillTx/>
                <a:latin typeface="Times New Roman" panose="02020603050405020304" pitchFamily="18" charset="0"/>
              </a:rPr>
              <a:t>红</a:t>
            </a:r>
            <a:endParaRPr lang="zh-CN" altLang="en-US" sz="2400" b="1">
              <a:solidFill>
                <a:srgbClr val="FF0000"/>
              </a:solidFill>
              <a:uFillTx/>
              <a:latin typeface="Times New Roman" panose="02020603050405020304" pitchFamily="18" charset="0"/>
            </a:endParaRPr>
          </a:p>
        </p:txBody>
      </p:sp>
      <p:sp>
        <p:nvSpPr>
          <p:cNvPr id="11" name="文本框 10"/>
          <p:cNvSpPr txBox="1"/>
          <p:nvPr/>
        </p:nvSpPr>
        <p:spPr>
          <a:xfrm>
            <a:off x="10804525" y="3310890"/>
            <a:ext cx="356870" cy="460375"/>
          </a:xfrm>
          <a:prstGeom prst="rect">
            <a:avLst/>
          </a:prstGeom>
          <a:noFill/>
        </p:spPr>
        <p:txBody>
          <a:bodyPr wrap="none" rtlCol="0">
            <a:spAutoFit/>
          </a:bodyPr>
          <a:p>
            <a:r>
              <a:rPr lang="en-US" altLang="zh-CN" sz="2400" b="1">
                <a:solidFill>
                  <a:srgbClr val="FF0000"/>
                </a:solidFill>
                <a:uFillTx/>
                <a:latin typeface="Times New Roman" panose="02020603050405020304" pitchFamily="18" charset="0"/>
              </a:rPr>
              <a:t>&gt;</a:t>
            </a:r>
            <a:endParaRPr lang="en-US" altLang="zh-CN" sz="2400" b="1">
              <a:solidFill>
                <a:srgbClr val="FF0000"/>
              </a:solidFill>
              <a:uFillTx/>
              <a:latin typeface="Times New Roman" panose="02020603050405020304" pitchFamily="18" charset="0"/>
            </a:endParaRPr>
          </a:p>
        </p:txBody>
      </p:sp>
      <p:sp>
        <p:nvSpPr>
          <p:cNvPr id="12" name="文本框 11"/>
          <p:cNvSpPr txBox="1"/>
          <p:nvPr/>
        </p:nvSpPr>
        <p:spPr>
          <a:xfrm>
            <a:off x="9208135" y="4091940"/>
            <a:ext cx="232537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蓝色或红褐色或</a:t>
            </a:r>
            <a:endParaRPr lang="en-US" altLang="zh-CN" sz="2400" b="1">
              <a:solidFill>
                <a:srgbClr val="FF0000"/>
              </a:solidFill>
              <a:uFillTx/>
              <a:latin typeface="Times New Roman" panose="02020603050405020304" pitchFamily="18" charset="0"/>
            </a:endParaRPr>
          </a:p>
        </p:txBody>
      </p:sp>
      <p:sp>
        <p:nvSpPr>
          <p:cNvPr id="13" name="文本框 12"/>
          <p:cNvSpPr txBox="1"/>
          <p:nvPr/>
        </p:nvSpPr>
        <p:spPr>
          <a:xfrm>
            <a:off x="4940300" y="5256530"/>
            <a:ext cx="1724025"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AgNO</a:t>
            </a:r>
            <a:r>
              <a:rPr lang="en-US" altLang="zh-CN" sz="2400" b="1" baseline="-25000">
                <a:solidFill>
                  <a:srgbClr val="FF0000"/>
                </a:solidFill>
                <a:uFillTx/>
                <a:latin typeface="Times New Roman" panose="02020603050405020304" pitchFamily="18" charset="0"/>
              </a:rPr>
              <a:t>3</a:t>
            </a:r>
            <a:r>
              <a:rPr lang="en-US" altLang="zh-CN" sz="2400" b="1">
                <a:solidFill>
                  <a:srgbClr val="FF0000"/>
                </a:solidFill>
                <a:uFillTx/>
                <a:latin typeface="Times New Roman" panose="02020603050405020304" pitchFamily="18" charset="0"/>
              </a:rPr>
              <a:t>溶液</a:t>
            </a:r>
            <a:endParaRPr lang="en-US" altLang="zh-CN" sz="2400" b="1">
              <a:solidFill>
                <a:srgbClr val="FF0000"/>
              </a:solidFill>
              <a:uFillTx/>
              <a:latin typeface="Times New Roman" panose="02020603050405020304" pitchFamily="18" charset="0"/>
            </a:endParaRPr>
          </a:p>
        </p:txBody>
      </p:sp>
      <p:sp>
        <p:nvSpPr>
          <p:cNvPr id="6" name="文本框 5"/>
          <p:cNvSpPr txBox="1"/>
          <p:nvPr/>
        </p:nvSpPr>
        <p:spPr>
          <a:xfrm>
            <a:off x="9404350" y="5271770"/>
            <a:ext cx="14071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白色沉淀</a:t>
            </a:r>
            <a:endParaRPr lang="en-US" altLang="zh-CN" sz="2400" b="1">
              <a:solidFill>
                <a:srgbClr val="FF0000"/>
              </a:solidFill>
              <a:uFillTx/>
              <a:latin typeface="Times New Roman" panose="02020603050405020304" pitchFamily="18" charset="0"/>
            </a:endParaRPr>
          </a:p>
        </p:txBody>
      </p:sp>
      <p:sp>
        <p:nvSpPr>
          <p:cNvPr id="16" name="文本框 15"/>
          <p:cNvSpPr txBox="1"/>
          <p:nvPr/>
        </p:nvSpPr>
        <p:spPr>
          <a:xfrm>
            <a:off x="9223375" y="4643755"/>
            <a:ext cx="1407160" cy="460375"/>
          </a:xfrm>
          <a:prstGeom prst="rect">
            <a:avLst/>
          </a:prstGeom>
          <a:noFill/>
        </p:spPr>
        <p:txBody>
          <a:bodyPr wrap="none" rtlCol="0">
            <a:spAutoFit/>
          </a:bodyPr>
          <a:p>
            <a:pPr algn="l"/>
            <a:r>
              <a:rPr lang="en-US" altLang="zh-CN" sz="2400" b="1">
                <a:solidFill>
                  <a:srgbClr val="FF0000"/>
                </a:solidFill>
                <a:uFillTx/>
                <a:latin typeface="Times New Roman" panose="02020603050405020304" pitchFamily="18" charset="0"/>
              </a:rPr>
              <a:t>白色沉淀</a:t>
            </a:r>
            <a:endParaRPr lang="en-US" altLang="zh-CN" sz="2400" b="1">
              <a:solidFill>
                <a:srgbClr val="FF0000"/>
              </a:solidFill>
              <a:uFillTx/>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6" grpId="0"/>
      <p:bldP spid="1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9.xml><?xml version="1.0" encoding="utf-8"?>
<p:tagLst xmlns:p="http://schemas.openxmlformats.org/presentationml/2006/main">
  <p:tag name="KSO_WM_SLIDE_ITEM_CNT"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TABLE_BEAUTIFY" val="smartTable{cb56dcbb-9e92-4e29-826b-2557cea96995}"/>
</p:tagLst>
</file>

<file path=ppt/tags/tag81.xml><?xml version="1.0" encoding="utf-8"?>
<p:tagLst xmlns:p="http://schemas.openxmlformats.org/presentationml/2006/main">
  <p:tag name="KSO_WM_UNIT_TABLE_BEAUTIFY" val="smartTable{cb56dcbb-9e92-4e29-826b-2557cea96995}"/>
</p:tagLst>
</file>

<file path=ppt/tags/tag82.xml><?xml version="1.0" encoding="utf-8"?>
<p:tagLst xmlns:p="http://schemas.openxmlformats.org/presentationml/2006/main">
  <p:tag name="KSO_WM_UNIT_TABLE_BEAUTIFY" val="smartTable{cb56dcbb-9e92-4e29-826b-2557cea96995}"/>
</p:tagLst>
</file>

<file path=ppt/tags/tag83.xml><?xml version="1.0" encoding="utf-8"?>
<p:tagLst xmlns:p="http://schemas.openxmlformats.org/presentationml/2006/main">
  <p:tag name="KSO_WM_UNIT_TABLE_BEAUTIFY" val="smartTable{cb56dcbb-9e92-4e29-826b-2557cea96995}"/>
</p:tagLst>
</file>

<file path=ppt/tags/tag84.xml><?xml version="1.0" encoding="utf-8"?>
<p:tagLst xmlns:p="http://schemas.openxmlformats.org/presentationml/2006/main">
  <p:tag name="KSO_WM_UNIT_TABLE_BEAUTIFY" val="smartTable{cb56dcbb-9e92-4e29-826b-2557cea96995}"/>
</p:tagLst>
</file>

<file path=ppt/tags/tag85.xml><?xml version="1.0" encoding="utf-8"?>
<p:tagLst xmlns:p="http://schemas.openxmlformats.org/presentationml/2006/main">
  <p:tag name="KSO_WM_UNIT_TABLE_BEAUTIFY" val="smartTable{cb56dcbb-9e92-4e29-826b-2557cea96995}"/>
</p:tagLst>
</file>

<file path=ppt/tags/tag86.xml><?xml version="1.0" encoding="utf-8"?>
<p:tagLst xmlns:p="http://schemas.openxmlformats.org/presentationml/2006/main">
  <p:tag name="KSO_WM_UNIT_TABLE_BEAUTIFY" val="smartTable{cb56dcbb-9e92-4e29-826b-2557cea96995}"/>
</p:tagLst>
</file>

<file path=ppt/tags/tag87.xml><?xml version="1.0" encoding="utf-8"?>
<p:tagLst xmlns:p="http://schemas.openxmlformats.org/presentationml/2006/main">
  <p:tag name="KSO_WM_UNIT_TABLE_BEAUTIFY" val="smartTable{cb56dcbb-9e92-4e29-826b-2557cea96995}"/>
</p:tagLst>
</file>

<file path=ppt/tags/tag88.xml><?xml version="1.0" encoding="utf-8"?>
<p:tagLst xmlns:p="http://schemas.openxmlformats.org/presentationml/2006/main">
  <p:tag name="KSO_WM_UNIT_TABLE_BEAUTIFY" val="smartTable{cb56dcbb-9e92-4e29-826b-2557cea96995}"/>
</p:tagLst>
</file>

<file path=ppt/tags/tag89.xml><?xml version="1.0" encoding="utf-8"?>
<p:tagLst xmlns:p="http://schemas.openxmlformats.org/presentationml/2006/main">
  <p:tag name="KSO_WM_UNIT_TABLE_BEAUTIFY" val="smartTable{cb56dcbb-9e92-4e29-826b-2557cea9699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TABLE_BEAUTIFY" val="smartTable{cb56dcbb-9e92-4e29-826b-2557cea96995}"/>
</p:tagLst>
</file>

<file path=ppt/tags/tag91.xml><?xml version="1.0" encoding="utf-8"?>
<p:tagLst xmlns:p="http://schemas.openxmlformats.org/presentationml/2006/main">
  <p:tag name="KSO_WM_UNIT_TABLE_BEAUTIFY" val="smartTable{cb56dcbb-9e92-4e29-826b-2557cea96995}"/>
</p:tagLst>
</file>

<file path=ppt/tags/tag92.xml><?xml version="1.0" encoding="utf-8"?>
<p:tagLst xmlns:p="http://schemas.openxmlformats.org/presentationml/2006/main">
  <p:tag name="KSO_WM_UNIT_TABLE_BEAUTIFY" val="smartTable{cb56dcbb-9e92-4e29-826b-2557cea96995}"/>
</p:tagLst>
</file>

<file path=ppt/tags/tag93.xml><?xml version="1.0" encoding="utf-8"?>
<p:tagLst xmlns:p="http://schemas.openxmlformats.org/presentationml/2006/main">
  <p:tag name="KSO_WM_UNIT_TABLE_BEAUTIFY" val="smartTable{cb56dcbb-9e92-4e29-826b-2557cea96995}"/>
</p:tagLst>
</file>

<file path=ppt/tags/tag94.xml><?xml version="1.0" encoding="utf-8"?>
<p:tagLst xmlns:p="http://schemas.openxmlformats.org/presentationml/2006/main">
  <p:tag name="KSO_WM_UNIT_TABLE_BEAUTIFY" val="smartTable{cb56dcbb-9e92-4e29-826b-2557cea96995}"/>
</p:tagLst>
</file>

<file path=ppt/tags/tag95.xml><?xml version="1.0" encoding="utf-8"?>
<p:tagLst xmlns:p="http://schemas.openxmlformats.org/presentationml/2006/main">
  <p:tag name="KSO_WM_UNIT_TABLE_BEAUTIFY" val="smartTable{cb56dcbb-9e92-4e29-826b-2557cea96995}"/>
</p:tagLst>
</file>

<file path=ppt/tags/tag96.xml><?xml version="1.0" encoding="utf-8"?>
<p:tagLst xmlns:p="http://schemas.openxmlformats.org/presentationml/2006/main">
  <p:tag name="KSO_WM_UNIT_TABLE_BEAUTIFY" val="smartTable{cb56dcbb-9e92-4e29-826b-2557cea96995}"/>
</p:tagLst>
</file>

<file path=ppt/tags/tag97.xml><?xml version="1.0" encoding="utf-8"?>
<p:tagLst xmlns:p="http://schemas.openxmlformats.org/presentationml/2006/main">
  <p:tag name="KSO_WM_UNIT_TABLE_BEAUTIFY" val="smartTable{cb56dcbb-9e92-4e29-826b-2557cea96995}"/>
</p:tagLst>
</file>

<file path=ppt/tags/tag98.xml><?xml version="1.0" encoding="utf-8"?>
<p:tagLst xmlns:p="http://schemas.openxmlformats.org/presentationml/2006/main">
  <p:tag name="KSO_WM_UNIT_TABLE_BEAUTIFY" val="smartTable{cb56dcbb-9e92-4e29-826b-2557cea96995}"/>
</p:tagLst>
</file>

<file path=ppt/tags/tag99.xml><?xml version="1.0" encoding="utf-8"?>
<p:tagLst xmlns:p="http://schemas.openxmlformats.org/presentationml/2006/main">
  <p:tag name="KSO_WM_UNIT_TABLE_BEAUTIFY" val="smartTable{cb56dcbb-9e92-4e29-826b-2557cea96995}"/>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6997</Words>
  <Application>WPS 演示</Application>
  <PresentationFormat>自定义</PresentationFormat>
  <Paragraphs>1001</Paragraphs>
  <Slides>39</Slides>
  <Notes>10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Arial</vt:lpstr>
      <vt:lpstr>宋体</vt:lpstr>
      <vt:lpstr>Wingdings</vt:lpstr>
      <vt:lpstr>Calibri</vt:lpstr>
      <vt:lpstr>微软雅黑</vt:lpstr>
      <vt:lpstr>黑体</vt:lpstr>
      <vt:lpstr>Tahoma</vt:lpstr>
      <vt:lpstr>Times New Roman</vt:lpstr>
      <vt:lpstr>123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CCAV1234</cp:lastModifiedBy>
  <cp:revision>694</cp:revision>
  <dcterms:created xsi:type="dcterms:W3CDTF">2018-06-26T07:00:00Z</dcterms:created>
  <dcterms:modified xsi:type="dcterms:W3CDTF">2019-12-27T13:58:11Z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