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r>
              <a:rPr lang="zh-CN" altLang="en-US"/>
              <a:t>A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tags" Target="../tags/tag3.xml"/><Relationship Id="rId7" Type="http://schemas.openxmlformats.org/officeDocument/2006/relationships/slide" Target="slide26.xml"/><Relationship Id="rId6" Type="http://schemas.openxmlformats.org/officeDocument/2006/relationships/image" Target="../media/image2.png"/><Relationship Id="rId5" Type="http://schemas.openxmlformats.org/officeDocument/2006/relationships/tags" Target="../tags/tag2.xml"/><Relationship Id="rId4" Type="http://schemas.openxmlformats.org/officeDocument/2006/relationships/slide" Target="slide2.xml"/><Relationship Id="rId3" Type="http://schemas.openxmlformats.org/officeDocument/2006/relationships/tags" Target="../tags/tag1.xml"/><Relationship Id="rId2" Type="http://schemas.openxmlformats.org/officeDocument/2006/relationships/slide" Target="slide3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.xml"/><Relationship Id="rId1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3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4.emf"/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2.tif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NULL" TargetMode="Externa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1" Type="http://schemas.openxmlformats.org/officeDocument/2006/relationships/image" Target="../media/image3.tif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2.png"/><Relationship Id="rId1" Type="http://schemas.openxmlformats.org/officeDocument/2006/relationships/image" Target="../media/image4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NULL" TargetMode="External"/><Relationship Id="rId1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NULL" TargetMode="External"/><Relationship Id="rId1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7.emf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NULL" TargetMode="External"/><Relationship Id="rId1" Type="http://schemas.openxmlformats.org/officeDocument/2006/relationships/image" Target="../media/image28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2.emf"/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4.emf"/><Relationship Id="rId1" Type="http://schemas.openxmlformats.org/officeDocument/2006/relationships/image" Target="../media/image4.tif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7.png"/><Relationship Id="rId1" Type="http://schemas.openxmlformats.org/officeDocument/2006/relationships/image" Target="../media/image4.tif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tif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1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3.emf"/><Relationship Id="rId2" Type="http://schemas.openxmlformats.org/officeDocument/2006/relationships/image" Target="NULL" TargetMode="External"/><Relationship Id="rId1" Type="http://schemas.openxmlformats.org/officeDocument/2006/relationships/image" Target="../media/image4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1905000" y="2736215"/>
            <a:ext cx="83820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09040" y="1281430"/>
            <a:ext cx="970153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专题四　常见的溶液</a:t>
            </a:r>
            <a:endParaRPr lang="zh-CN" altLang="en-US" sz="6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五边形 7"/>
          <p:cNvSpPr/>
          <p:nvPr/>
        </p:nvSpPr>
        <p:spPr>
          <a:xfrm rot="5400000">
            <a:off x="9750393" y="76704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21530" y="5914390"/>
            <a:ext cx="3637280" cy="713740"/>
            <a:chOff x="8867" y="8698"/>
            <a:chExt cx="5728" cy="1124"/>
          </a:xfrm>
        </p:grpSpPr>
        <p:pic>
          <p:nvPicPr>
            <p:cNvPr id="10" name="图片 34840"/>
            <p:cNvPicPr>
              <a:picLocks noChangeAspect="1"/>
            </p:cNvPicPr>
            <p:nvPr/>
          </p:nvPicPr>
          <p:blipFill>
            <a:blip r:embed="rId1"/>
            <a:srcRect r="74194"/>
            <a:stretch>
              <a:fillRect/>
            </a:stretch>
          </p:blipFill>
          <p:spPr>
            <a:xfrm>
              <a:off x="8867" y="8698"/>
              <a:ext cx="2281" cy="1125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" name="组合 10"/>
            <p:cNvGrpSpPr/>
            <p:nvPr/>
          </p:nvGrpSpPr>
          <p:grpSpPr>
            <a:xfrm>
              <a:off x="9521" y="8698"/>
              <a:ext cx="5074" cy="1125"/>
              <a:chOff x="6956" y="7664"/>
              <a:chExt cx="4943" cy="1125"/>
            </a:xfrm>
          </p:grpSpPr>
          <p:pic>
            <p:nvPicPr>
              <p:cNvPr id="34822" name="图片 34840"/>
              <p:cNvPicPr>
                <a:picLocks noChangeAspect="1"/>
              </p:cNvPicPr>
              <p:nvPr/>
            </p:nvPicPr>
            <p:blipFill>
              <a:blip r:embed="rId1"/>
              <a:srcRect l="61002"/>
              <a:stretch>
                <a:fillRect/>
              </a:stretch>
            </p:blipFill>
            <p:spPr>
              <a:xfrm>
                <a:off x="8541" y="7664"/>
                <a:ext cx="3358" cy="11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4823" name="矩形 34841"/>
              <p:cNvSpPr/>
              <p:nvPr/>
            </p:nvSpPr>
            <p:spPr>
              <a:xfrm>
                <a:off x="6956" y="7800"/>
                <a:ext cx="3906" cy="6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0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实验视频见超值配赠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2032000" y="2863215"/>
            <a:ext cx="83820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418" name="文本框 108">
            <a:hlinkClick r:id="rId2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4483100" y="4780280"/>
            <a:ext cx="6217285" cy="6076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120000"/>
              </a:lnSpc>
              <a:buSzPct val="100000"/>
            </a:pPr>
            <a:r>
              <a:rPr 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福建近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年真题面对面</a:t>
            </a:r>
            <a:endParaRPr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7413" name="文本框 104">
            <a:hlinkClick r:id="rId4" action="ppaction://hlinksldjump"/>
          </p:cNvPr>
          <p:cNvSpPr txBox="1"/>
          <p:nvPr>
            <p:custDataLst>
              <p:tags r:id="rId5"/>
            </p:custDataLst>
          </p:nvPr>
        </p:nvSpPr>
        <p:spPr>
          <a:xfrm>
            <a:off x="4483100" y="2713990"/>
            <a:ext cx="5650865" cy="8108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120000"/>
              </a:lnSpc>
              <a:buSzPct val="100000"/>
            </a:pPr>
            <a:r>
              <a:rPr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面对面“过”考点</a:t>
            </a:r>
            <a:endParaRPr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17414" name="组合 3"/>
          <p:cNvGrpSpPr/>
          <p:nvPr/>
        </p:nvGrpSpPr>
        <p:grpSpPr>
          <a:xfrm rot="0">
            <a:off x="2952750" y="2774950"/>
            <a:ext cx="1416050" cy="750570"/>
            <a:chOff x="8163" y="4584"/>
            <a:chExt cx="2870" cy="1632"/>
          </a:xfrm>
        </p:grpSpPr>
        <p:pic>
          <p:nvPicPr>
            <p:cNvPr id="13" name="图片 2" descr="图片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63" y="4584"/>
              <a:ext cx="2870" cy="16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6" name="文本框 5"/>
            <p:cNvSpPr txBox="1"/>
            <p:nvPr/>
          </p:nvSpPr>
          <p:spPr>
            <a:xfrm>
              <a:off x="9864" y="4584"/>
              <a:ext cx="401" cy="14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419" name="组合 12"/>
          <p:cNvGrpSpPr/>
          <p:nvPr/>
        </p:nvGrpSpPr>
        <p:grpSpPr>
          <a:xfrm rot="0">
            <a:off x="2952750" y="3759200"/>
            <a:ext cx="1416050" cy="751840"/>
            <a:chOff x="8163" y="4584"/>
            <a:chExt cx="2870" cy="1632"/>
          </a:xfrm>
        </p:grpSpPr>
        <p:pic>
          <p:nvPicPr>
            <p:cNvPr id="17420" name="图片 13" descr="图片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63" y="4584"/>
              <a:ext cx="2870" cy="16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1" name="文本框 14"/>
            <p:cNvSpPr txBox="1"/>
            <p:nvPr/>
          </p:nvSpPr>
          <p:spPr>
            <a:xfrm>
              <a:off x="9864" y="4584"/>
              <a:ext cx="401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2"/>
          <p:cNvGrpSpPr/>
          <p:nvPr/>
        </p:nvGrpSpPr>
        <p:grpSpPr>
          <a:xfrm rot="0">
            <a:off x="2936240" y="4819015"/>
            <a:ext cx="1416050" cy="751840"/>
            <a:chOff x="8163" y="4584"/>
            <a:chExt cx="2870" cy="1632"/>
          </a:xfrm>
        </p:grpSpPr>
        <p:pic>
          <p:nvPicPr>
            <p:cNvPr id="15" name="图片 13" descr="图片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63" y="4584"/>
              <a:ext cx="2870" cy="16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4"/>
            <p:cNvSpPr txBox="1"/>
            <p:nvPr/>
          </p:nvSpPr>
          <p:spPr>
            <a:xfrm>
              <a:off x="9864" y="4584"/>
              <a:ext cx="401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文本框 104">
            <a:hlinkClick r:id="rId7" action="ppaction://hlinksldjump"/>
          </p:cNvPr>
          <p:cNvSpPr txBox="1"/>
          <p:nvPr>
            <p:custDataLst>
              <p:tags r:id="rId8"/>
            </p:custDataLst>
          </p:nvPr>
        </p:nvSpPr>
        <p:spPr>
          <a:xfrm>
            <a:off x="4496435" y="3759200"/>
            <a:ext cx="6125210" cy="8108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120000"/>
              </a:lnSpc>
              <a:buSzPct val="100000"/>
            </a:pPr>
            <a:r>
              <a:rPr lang="zh-CN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实验突破</a:t>
            </a:r>
            <a:endParaRPr lang="zh-CN" sz="3200" b="1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4"/>
          <p:cNvSpPr txBox="1"/>
          <p:nvPr/>
        </p:nvSpPr>
        <p:spPr>
          <a:xfrm>
            <a:off x="2761615" y="981710"/>
            <a:ext cx="39801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溶解度及溶解度曲线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488" name="组合 13"/>
          <p:cNvGrpSpPr/>
          <p:nvPr/>
        </p:nvGrpSpPr>
        <p:grpSpPr>
          <a:xfrm>
            <a:off x="854075" y="981710"/>
            <a:ext cx="1692275" cy="521890"/>
            <a:chOff x="6686" y="8865"/>
            <a:chExt cx="2836" cy="877"/>
          </a:xfrm>
        </p:grpSpPr>
        <p:pic>
          <p:nvPicPr>
            <p:cNvPr id="20489" name="图片 9" descr="考点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86" y="8865"/>
              <a:ext cx="2836" cy="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0" name="文本框 10"/>
            <p:cNvSpPr txBox="1"/>
            <p:nvPr/>
          </p:nvSpPr>
          <p:spPr>
            <a:xfrm>
              <a:off x="6686" y="8865"/>
              <a:ext cx="1536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考点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491" name="文本框 11"/>
            <p:cNvSpPr txBox="1"/>
            <p:nvPr/>
          </p:nvSpPr>
          <p:spPr>
            <a:xfrm rot="-10800000" flipV="1">
              <a:off x="8667" y="8865"/>
              <a:ext cx="668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2320" y="1640205"/>
            <a:ext cx="105956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 b="1">
                <a:ea typeface="黑体" panose="02010609060101010101" pitchFamily="49" charset="-122"/>
              </a:rPr>
              <a:t>固体的溶解度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1">
                <a:ea typeface="宋体" panose="02010600030101010101" pitchFamily="2" charset="-122"/>
              </a:rPr>
              <a:t>概念：在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1">
                <a:ea typeface="宋体" panose="02010600030101010101" pitchFamily="2" charset="-122"/>
              </a:rPr>
              <a:t>下，某固态物质在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____g</a:t>
            </a:r>
            <a:r>
              <a:rPr lang="zh-CN" sz="2400" b="1">
                <a:ea typeface="宋体" panose="02010600030101010101" pitchFamily="2" charset="-122"/>
              </a:rPr>
              <a:t>溶剂里达到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1">
                <a:ea typeface="宋体" panose="02010600030101010101" pitchFamily="2" charset="-122"/>
              </a:rPr>
              <a:t>状态时所溶解的质量，单位为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“g”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2320" y="373348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1">
                <a:ea typeface="宋体" panose="02010600030101010101" pitchFamily="2" charset="-122"/>
              </a:rPr>
              <a:t>影响因素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18105" y="3321368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内因：溶质和溶质的性质</a:t>
            </a:r>
            <a:endParaRPr lang="zh-CN" sz="24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外因：温度</a:t>
            </a:r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2567940" y="3644265"/>
            <a:ext cx="75565" cy="64833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2320" y="456533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1">
                <a:ea typeface="宋体" panose="02010600030101010101" pitchFamily="2" charset="-122"/>
              </a:rPr>
              <a:t>物质溶解度与溶解性的关系</a:t>
            </a:r>
            <a:endParaRPr lang="zh-CN" altLang="en-US"/>
          </a:p>
        </p:txBody>
      </p:sp>
      <p:graphicFrame>
        <p:nvGraphicFramePr>
          <p:cNvPr id="12" name="表格 11"/>
          <p:cNvGraphicFramePr/>
          <p:nvPr>
            <p:custDataLst>
              <p:tags r:id="rId2"/>
            </p:custDataLst>
          </p:nvPr>
        </p:nvGraphicFramePr>
        <p:xfrm>
          <a:off x="1480820" y="5052695"/>
          <a:ext cx="8717915" cy="12128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9145"/>
                <a:gridCol w="1444625"/>
                <a:gridCol w="1356995"/>
                <a:gridCol w="1571625"/>
                <a:gridCol w="2295525"/>
              </a:tblGrid>
              <a:tr h="61150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溶解性</a:t>
                      </a:r>
                      <a:endParaRPr lang="en-US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易溶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可溶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微溶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难溶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34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溶解度(20 ℃)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大于10 g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1～10 g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0.01～1 g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小于0．01 g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2550795" y="2303780"/>
            <a:ext cx="15322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一定温度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412865" y="2338070"/>
            <a:ext cx="732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790305" y="2303780"/>
            <a:ext cx="856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饱和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325245" y="1209675"/>
            <a:ext cx="93910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 b="1">
                <a:ea typeface="黑体" panose="02010609060101010101" pitchFamily="49" charset="-122"/>
              </a:rPr>
              <a:t>气体的溶解度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1">
                <a:ea typeface="宋体" panose="02010600030101010101" pitchFamily="2" charset="-122"/>
              </a:rPr>
              <a:t>概念：指该气体在压强为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101 kPa</a:t>
            </a:r>
            <a:r>
              <a:rPr lang="zh-CN" sz="2400" b="1">
                <a:ea typeface="宋体" panose="02010600030101010101" pitchFamily="2" charset="-122"/>
              </a:rPr>
              <a:t>和一定温度时，溶解在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1">
                <a:ea typeface="宋体" panose="02010600030101010101" pitchFamily="2" charset="-122"/>
              </a:rPr>
              <a:t>体积水里达到饱和状态时的气体体积。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25245" y="3757930"/>
            <a:ext cx="1865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影响因素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06140" y="3106103"/>
            <a:ext cx="5080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内因：气体本身的性质和溶剂种类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外因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46575" y="3775710"/>
            <a:ext cx="66573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温度：一定压强下，随温度的升高而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_______</a:t>
            </a:r>
            <a:endParaRPr lang="en-US" sz="2400" b="1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压强：一定温度下，随压强的增大而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_______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215005" y="3282950"/>
            <a:ext cx="144145" cy="151193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左大括号 7"/>
          <p:cNvSpPr/>
          <p:nvPr/>
        </p:nvSpPr>
        <p:spPr>
          <a:xfrm>
            <a:off x="4219575" y="4074795"/>
            <a:ext cx="75565" cy="6477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356090" y="3907790"/>
            <a:ext cx="962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356090" y="4439920"/>
            <a:ext cx="803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65200" y="795337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1">
                <a:ea typeface="黑体" panose="02010609060101010101" pitchFamily="49" charset="-122"/>
              </a:rPr>
              <a:t>溶解度曲线</a:t>
            </a:r>
            <a:r>
              <a:rPr lang="zh-CN" sz="2400" b="1">
                <a:ea typeface="宋体" panose="02010600030101010101" pitchFamily="2" charset="-122"/>
              </a:rPr>
              <a:t>据图回答下列问题：</a:t>
            </a:r>
            <a:endParaRPr lang="zh-CN" altLang="en-US"/>
          </a:p>
        </p:txBody>
      </p:sp>
      <p:pic>
        <p:nvPicPr>
          <p:cNvPr id="2" name="图片 -21474824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4975" y="1697355"/>
            <a:ext cx="2726690" cy="2388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65835" y="1852930"/>
            <a:ext cx="108762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1">
                <a:ea typeface="黑体" panose="02010609060101010101" pitchFamily="49" charset="-122"/>
              </a:rPr>
              <a:t>判断溶解度随温度变化的趋势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①</a:t>
            </a:r>
            <a:r>
              <a:rPr lang="zh-CN" sz="2400" b="1">
                <a:ea typeface="宋体" panose="02010600030101010101" pitchFamily="2" charset="-122"/>
              </a:rPr>
              <a:t>甲物质：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sz="2400" b="1">
                <a:ea typeface="宋体" panose="02010600030101010101" pitchFamily="2" charset="-122"/>
              </a:rPr>
              <a:t>；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②</a:t>
            </a:r>
            <a:r>
              <a:rPr lang="zh-CN" sz="2400" b="1">
                <a:ea typeface="宋体" panose="02010600030101010101" pitchFamily="2" charset="-122"/>
              </a:rPr>
              <a:t>乙物质：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sz="2400" b="1">
                <a:ea typeface="宋体" panose="02010600030101010101" pitchFamily="2" charset="-122"/>
              </a:rPr>
              <a:t>；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③</a:t>
            </a:r>
            <a:r>
              <a:rPr lang="zh-CN" sz="2400" b="1">
                <a:ea typeface="宋体" panose="02010600030101010101" pitchFamily="2" charset="-122"/>
              </a:rPr>
              <a:t>丙物质：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1">
                <a:ea typeface="黑体" panose="02010609060101010101" pitchFamily="49" charset="-122"/>
              </a:rPr>
              <a:t>曲线交点的含义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P</a:t>
            </a:r>
            <a:r>
              <a:rPr lang="zh-CN" sz="2400" b="1">
                <a:ea typeface="宋体" panose="02010600030101010101" pitchFamily="2" charset="-122"/>
              </a:rPr>
              <a:t>点的含义：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14930" y="2525395"/>
            <a:ext cx="3590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溶解度随温度升高而增大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14930" y="3091815"/>
            <a:ext cx="4051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溶解度随温度升高而增大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614930" y="3637915"/>
            <a:ext cx="3660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溶解度随温度升高而减小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823845" y="4534535"/>
            <a:ext cx="71183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℃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时，甲物质和乙物质的溶解度相等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合理即可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65835" y="5197475"/>
            <a:ext cx="76701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1">
                <a:ea typeface="黑体" panose="02010609060101010101" pitchFamily="49" charset="-122"/>
              </a:rPr>
              <a:t>判断某温度时物质的溶解度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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时甲的溶解度是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____g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856355" y="5874385"/>
            <a:ext cx="643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5" grpId="0"/>
      <p:bldP spid="16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307340" y="536575"/>
            <a:ext cx="11677650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1">
                <a:ea typeface="黑体" panose="02010609060101010101" pitchFamily="49" charset="-122"/>
              </a:rPr>
              <a:t>某温度下物质溶解度大小的判断及比较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①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时，甲、乙、丙三种物质的溶解度由大到小的顺序为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 b="1">
                <a:ea typeface="宋体" panose="02010600030101010101" pitchFamily="2" charset="-122"/>
              </a:rPr>
              <a:t>；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②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时，甲、丙的溶解度相等，均为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____g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 b="1">
                <a:ea typeface="黑体" panose="02010609060101010101" pitchFamily="49" charset="-122"/>
              </a:rPr>
              <a:t>饱和溶液与不饱和溶液的判断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①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时，将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30 g</a:t>
            </a:r>
            <a:r>
              <a:rPr lang="zh-CN" sz="2400" b="1">
                <a:ea typeface="宋体" panose="02010600030101010101" pitchFamily="2" charset="-122"/>
              </a:rPr>
              <a:t>甲物质加入到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50 g</a:t>
            </a:r>
            <a:r>
              <a:rPr lang="zh-CN" sz="2400" b="1">
                <a:ea typeface="宋体" panose="02010600030101010101" pitchFamily="2" charset="-122"/>
              </a:rPr>
              <a:t>水中，充分溶解，形成的是该物质的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1">
                <a:ea typeface="宋体" panose="02010600030101010101" pitchFamily="2" charset="-122"/>
              </a:rPr>
              <a:t>填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1">
                <a:ea typeface="宋体" panose="02010600030101010101" pitchFamily="2" charset="-122"/>
              </a:rPr>
              <a:t>饱和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1">
                <a:ea typeface="宋体" panose="02010600030101010101" pitchFamily="2" charset="-122"/>
              </a:rPr>
              <a:t>或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1">
                <a:ea typeface="宋体" panose="02010600030101010101" pitchFamily="2" charset="-122"/>
              </a:rPr>
              <a:t>不饱和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1">
                <a:ea typeface="宋体" panose="02010600030101010101" pitchFamily="2" charset="-122"/>
              </a:rPr>
              <a:t>，下同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溶液； 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②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时，将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10 g</a:t>
            </a:r>
            <a:r>
              <a:rPr lang="zh-CN" sz="2400" b="1">
                <a:ea typeface="宋体" panose="02010600030101010101" pitchFamily="2" charset="-122"/>
              </a:rPr>
              <a:t>乙物质加入到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50 g</a:t>
            </a:r>
            <a:r>
              <a:rPr lang="zh-CN" sz="2400" b="1">
                <a:ea typeface="宋体" panose="02010600030101010101" pitchFamily="2" charset="-122"/>
              </a:rPr>
              <a:t>水中，充分溶解，形成的是该物质的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1">
                <a:ea typeface="宋体" panose="02010600030101010101" pitchFamily="2" charset="-122"/>
              </a:rPr>
              <a:t>溶液。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 b="1">
                <a:ea typeface="黑体" panose="02010609060101010101" pitchFamily="49" charset="-122"/>
              </a:rPr>
              <a:t>饱和溶液与不饱和溶液的转化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①</a:t>
            </a:r>
            <a:r>
              <a:rPr lang="zh-CN" sz="2400" b="1">
                <a:ea typeface="宋体" panose="02010600030101010101" pitchFamily="2" charset="-122"/>
              </a:rPr>
              <a:t>将接近饱和的甲溶液变成饱和溶液，可采用的方法是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_______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___________</a:t>
            </a:r>
            <a:endParaRPr lang="en-US" sz="2400" b="1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写一种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；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②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时，将甲的不饱和溶液转化成该温度下的饱和溶液，可采用的方法是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>
                <a:latin typeface="Times New Roman" panose="02020603050405020304" pitchFamily="18" charset="0"/>
                <a:sym typeface="+mn-ea"/>
              </a:rPr>
              <a:t>____________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_(</a:t>
            </a:r>
            <a:r>
              <a:rPr lang="zh-CN" sz="2400" b="1">
                <a:ea typeface="宋体" panose="02010600030101010101" pitchFamily="2" charset="-122"/>
              </a:rPr>
              <a:t>写一种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293735" y="1014095"/>
            <a:ext cx="172656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甲＝乙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丙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29910" y="1508760"/>
            <a:ext cx="62674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020300" y="2539365"/>
            <a:ext cx="89281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饱和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020300" y="3549650"/>
            <a:ext cx="114109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不饱和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79095" y="4528185"/>
            <a:ext cx="123863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增加甲物质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或蒸发溶剂或降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低温度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7975" y="5669280"/>
            <a:ext cx="1167701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增加甲物质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或恒温蒸发溶剂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1990" y="497840"/>
            <a:ext cx="1088199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 b="1">
                <a:ea typeface="黑体" panose="02010609060101010101" pitchFamily="49" charset="-122"/>
              </a:rPr>
              <a:t>溶液中溶质质量分数的计算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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时，将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25 g</a:t>
            </a:r>
            <a:r>
              <a:rPr lang="zh-CN" sz="2400" b="1">
                <a:ea typeface="宋体" panose="02010600030101010101" pitchFamily="2" charset="-122"/>
              </a:rPr>
              <a:t>丙物质加入到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100 g</a:t>
            </a:r>
            <a:r>
              <a:rPr lang="zh-CN" sz="2400" b="1">
                <a:ea typeface="宋体" panose="02010600030101010101" pitchFamily="2" charset="-122"/>
              </a:rPr>
              <a:t>水中，充分溶解，所得溶液的溶质质量分数约为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1">
                <a:ea typeface="宋体" panose="02010600030101010101" pitchFamily="2" charset="-122"/>
              </a:rPr>
              <a:t>；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时，乙的饱和溶液的溶质质量分数为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(8)</a:t>
            </a:r>
            <a:r>
              <a:rPr lang="zh-CN" sz="2400" b="1">
                <a:ea typeface="黑体" panose="02010609060101010101" pitchFamily="49" charset="-122"/>
              </a:rPr>
              <a:t>判断物质结晶或提纯的方法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①</a:t>
            </a:r>
            <a:r>
              <a:rPr lang="zh-CN" sz="2400" b="1">
                <a:ea typeface="宋体" panose="02010600030101010101" pitchFamily="2" charset="-122"/>
              </a:rPr>
              <a:t>当甲中混有少量的乙时，提纯甲所用的方法是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____________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1">
                <a:ea typeface="宋体" panose="02010600030101010101" pitchFamily="2" charset="-122"/>
              </a:rPr>
              <a:t>；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②</a:t>
            </a:r>
            <a:r>
              <a:rPr lang="zh-CN" sz="2400" b="1">
                <a:ea typeface="宋体" panose="02010600030101010101" pitchFamily="2" charset="-122"/>
              </a:rPr>
              <a:t>当丙中混有少量的甲时，提纯丙所用的方法是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(9)</a:t>
            </a:r>
            <a:r>
              <a:rPr lang="zh-CN" sz="2400" b="1">
                <a:ea typeface="黑体" panose="02010609060101010101" pitchFamily="49" charset="-122"/>
              </a:rPr>
              <a:t>一定温度下配制饱和溶液时，所需溶剂质量与溶质质量的大小比较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①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时，将等质量的甲、乙、丙三种物质配制成该温度下各自的饱和溶液，所需溶剂质量的大小关系为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zh-CN" sz="2400" b="1">
                <a:ea typeface="宋体" panose="02010600030101010101" pitchFamily="2" charset="-122"/>
              </a:rPr>
              <a:t>；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②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时，欲将乙、丙两种物质配制成等质量的饱和溶液，所需溶质质量的大小关系为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60145" y="1708785"/>
            <a:ext cx="1158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16.7%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45450" y="1708785"/>
            <a:ext cx="874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20%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193915" y="2807335"/>
            <a:ext cx="4210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降温结晶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或冷却热饱和溶液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193915" y="3360420"/>
            <a:ext cx="1513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升高温度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05275" y="5026025"/>
            <a:ext cx="1779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甲＝乙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丙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852295" y="6106795"/>
            <a:ext cx="1033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乙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丙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825500" y="1215390"/>
            <a:ext cx="105403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(10)</a:t>
            </a:r>
            <a:r>
              <a:rPr lang="zh-CN" sz="2400" b="1">
                <a:ea typeface="黑体" panose="02010609060101010101" pitchFamily="49" charset="-122"/>
              </a:rPr>
              <a:t>温度改变时，饱和溶液中各种量的变化情况</a:t>
            </a:r>
            <a:r>
              <a:rPr lang="zh-CN" sz="2400" b="1">
                <a:ea typeface="宋体" panose="02010600030101010101" pitchFamily="2" charset="-122"/>
              </a:rPr>
              <a:t>将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时等质量的甲、乙物质的饱和溶液同时降温到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，则下列说法正确的是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 b="1">
                <a:ea typeface="宋体" panose="02010600030101010101" pitchFamily="2" charset="-122"/>
              </a:rPr>
              <a:t>溶质质量分数：甲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zh-CN" sz="2400" b="1">
                <a:ea typeface="宋体" panose="02010600030101010101" pitchFamily="2" charset="-122"/>
              </a:rPr>
              <a:t>乙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 b="1">
                <a:ea typeface="宋体" panose="02010600030101010101" pitchFamily="2" charset="-122"/>
              </a:rPr>
              <a:t>溶剂质量：甲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sz="2400" b="1">
                <a:ea typeface="宋体" panose="02010600030101010101" pitchFamily="2" charset="-122"/>
              </a:rPr>
              <a:t>乙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 b="1">
                <a:ea typeface="宋体" panose="02010600030101010101" pitchFamily="2" charset="-122"/>
              </a:rPr>
              <a:t>溶质质量：甲＝乙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 b="1">
                <a:ea typeface="宋体" panose="02010600030101010101" pitchFamily="2" charset="-122"/>
              </a:rPr>
              <a:t>溶液质量：甲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sz="2400" b="1">
                <a:ea typeface="宋体" panose="02010600030101010101" pitchFamily="2" charset="-122"/>
              </a:rPr>
              <a:t>乙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95730" y="2493645"/>
            <a:ext cx="608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127125" y="97853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溶解度表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285240" y="1753870"/>
          <a:ext cx="8507095" cy="17316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0805"/>
                <a:gridCol w="1170305"/>
                <a:gridCol w="876300"/>
                <a:gridCol w="869315"/>
                <a:gridCol w="928370"/>
                <a:gridCol w="1205865"/>
                <a:gridCol w="1026795"/>
                <a:gridCol w="1069340"/>
              </a:tblGrid>
              <a:tr h="612775"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温度/℃</a:t>
                      </a:r>
                      <a:endParaRPr lang="en-US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66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435"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溶解度/g</a:t>
                      </a:r>
                      <a:endParaRPr lang="en-US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6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NaCl</a:t>
                      </a:r>
                      <a:endParaRPr lang="en-US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6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35.7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36.0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36.6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37.3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38.4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39.8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43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KNO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6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13.3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31.6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63.9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06805" y="3609975"/>
            <a:ext cx="96754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根据表中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NaCl</a:t>
            </a: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的溶解度随温度变化的趋势，判断两种物质溶解度相等时的最小温度范围是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【补充说明】</a:t>
            </a: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关于溶解度表中其他考点的解题方法同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溶解度曲线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将溶解度表绘制成溶解度曲线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6155" y="4300220"/>
            <a:ext cx="1708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20℃</a:t>
            </a:r>
            <a:r>
              <a:rPr 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40℃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3" name="组合 5"/>
          <p:cNvGrpSpPr/>
          <p:nvPr/>
        </p:nvGrpSpPr>
        <p:grpSpPr>
          <a:xfrm>
            <a:off x="1356043" y="1154126"/>
            <a:ext cx="1943100" cy="479081"/>
            <a:chOff x="2582" y="1619"/>
            <a:chExt cx="3060" cy="754"/>
          </a:xfrm>
        </p:grpSpPr>
        <p:pic>
          <p:nvPicPr>
            <p:cNvPr id="22534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82" y="1619"/>
              <a:ext cx="3060" cy="7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文本框 5"/>
            <p:cNvSpPr txBox="1"/>
            <p:nvPr/>
          </p:nvSpPr>
          <p:spPr>
            <a:xfrm>
              <a:off x="2739" y="1619"/>
              <a:ext cx="242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巩固练习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56360" y="1670050"/>
            <a:ext cx="94081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厦门一中一模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如图是甲、乙两种物质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均不含结晶水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的溶解度曲线，下列说法正确的是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 b="1">
                <a:ea typeface="宋体" panose="02010600030101010101" pitchFamily="2" charset="-122"/>
              </a:rPr>
              <a:t>通过升温可以将乙的不饱和溶液变为饱和溶液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B. 20 ℃</a:t>
            </a:r>
            <a:r>
              <a:rPr lang="zh-CN" sz="2400" b="1">
                <a:ea typeface="宋体" panose="02010600030101010101" pitchFamily="2" charset="-122"/>
              </a:rPr>
              <a:t>时分别将甲、乙的饱和溶液蒸发相等质量</a:t>
            </a:r>
            <a:endParaRPr lang="zh-CN" sz="24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的水，析出甲、乙的质量相等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C. 30 ℃</a:t>
            </a:r>
            <a:r>
              <a:rPr lang="zh-CN" sz="2400" b="1">
                <a:ea typeface="宋体" panose="02010600030101010101" pitchFamily="2" charset="-122"/>
              </a:rPr>
              <a:t>时，乙的饱和溶液中溶质的质量分数为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60%D. 10 ℃</a:t>
            </a:r>
            <a:r>
              <a:rPr lang="zh-CN" sz="2400" b="1">
                <a:ea typeface="宋体" panose="02010600030101010101" pitchFamily="2" charset="-122"/>
              </a:rPr>
              <a:t>时，甲、乙两种溶液中溶质的质量分数甲一定大于乙</a:t>
            </a:r>
            <a:endParaRPr lang="zh-CN" altLang="en-US"/>
          </a:p>
        </p:txBody>
      </p:sp>
      <p:pic>
        <p:nvPicPr>
          <p:cNvPr id="3" name="图片 -21474824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0" y="2607310"/>
            <a:ext cx="2382520" cy="2094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346065" y="2416810"/>
            <a:ext cx="555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97330" y="521970"/>
            <a:ext cx="916114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福建名校联考卷三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如图是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1">
                <a:ea typeface="宋体" panose="02010600030101010101" pitchFamily="2" charset="-122"/>
              </a:rPr>
              <a:t>三种固体的溶解度曲线，下列说法正确的是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1">
                <a:ea typeface="宋体" panose="02010600030101010101" pitchFamily="2" charset="-122"/>
              </a:rPr>
              <a:t>两物质的溶液中都溶解了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20 g</a:t>
            </a:r>
            <a:r>
              <a:rPr lang="zh-CN" sz="2400" b="1">
                <a:ea typeface="宋体" panose="02010600030101010101" pitchFamily="2" charset="-122"/>
              </a:rPr>
              <a:t>溶质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1">
                <a:ea typeface="宋体" panose="02010600030101010101" pitchFamily="2" charset="-122"/>
              </a:rPr>
              <a:t>溶液升温至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会析出晶体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1">
                <a:ea typeface="宋体" panose="02010600030101010101" pitchFamily="2" charset="-122"/>
              </a:rPr>
              <a:t>物质的饱和溶液升温至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时仍然饱和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时，等质量的三种物质的饱和溶液降温到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，溶质的质量分数大小关系为：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1">
                <a:ea typeface="宋体" panose="02010600030101010101" pitchFamily="2" charset="-122"/>
              </a:rPr>
              <a:t>＞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1">
                <a:ea typeface="宋体" panose="02010600030101010101" pitchFamily="2" charset="-122"/>
              </a:rPr>
              <a:t>＞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pic>
        <p:nvPicPr>
          <p:cNvPr id="2" name="图片 -21474824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6975" y="1870075"/>
            <a:ext cx="2807970" cy="196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283710" y="1264920"/>
            <a:ext cx="572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53110" y="807085"/>
            <a:ext cx="107213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安徽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压强为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101 kPa</a:t>
            </a:r>
            <a:r>
              <a:rPr lang="zh-CN" sz="2400" b="1">
                <a:ea typeface="宋体" panose="02010600030101010101" pitchFamily="2" charset="-122"/>
              </a:rPr>
              <a:t>下，硝酸钾和氨气在不同温度下的溶解度如下表。下列说法正确的是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604010" y="2081213"/>
          <a:ext cx="7994015" cy="2232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0650"/>
                <a:gridCol w="1461135"/>
                <a:gridCol w="1209675"/>
                <a:gridCol w="1202055"/>
                <a:gridCol w="1394460"/>
                <a:gridCol w="1336040"/>
              </a:tblGrid>
              <a:tr h="744220"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温度/℃</a:t>
                      </a:r>
                      <a:endParaRPr lang="en-US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66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220"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溶解度/g</a:t>
                      </a:r>
                      <a:endParaRPr lang="en-US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6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KNO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6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20.9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31.6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45.8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22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6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56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44.5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01370" y="3865880"/>
            <a:ext cx="79540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1">
                <a:ea typeface="宋体" panose="02010600030101010101" pitchFamily="2" charset="-122"/>
              </a:rPr>
              <a:t>两种物质的溶解度均随温度升高而增大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B. 20 ℃</a:t>
            </a:r>
            <a:r>
              <a:rPr lang="zh-CN" sz="2400" b="1">
                <a:ea typeface="宋体" panose="02010600030101010101" pitchFamily="2" charset="-122"/>
              </a:rPr>
              <a:t>时，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KNO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饱和溶液中溶质的质量分数为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31.6%C. 60 ℃</a:t>
            </a:r>
            <a:r>
              <a:rPr lang="zh-CN" sz="2400" b="1">
                <a:ea typeface="宋体" panose="02010600030101010101" pitchFamily="2" charset="-122"/>
              </a:rPr>
              <a:t>的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KNO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饱和溶液降温至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30 ℃</a:t>
            </a:r>
            <a:r>
              <a:rPr lang="zh-CN" sz="2400" b="1">
                <a:ea typeface="宋体" panose="02010600030101010101" pitchFamily="2" charset="-122"/>
              </a:rPr>
              <a:t>，有晶体析出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D. NH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的溶解度与压强大小无关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1075" y="1528445"/>
            <a:ext cx="555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-3175" y="964565"/>
            <a:ext cx="12168000" cy="645160"/>
            <a:chOff x="1046" y="6433"/>
            <a:chExt cx="17675" cy="1016"/>
          </a:xfrm>
        </p:grpSpPr>
        <p:pic>
          <p:nvPicPr>
            <p:cNvPr id="39976" name="图片 25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46" y="6539"/>
              <a:ext cx="17675" cy="8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77" name="文本框 26"/>
            <p:cNvSpPr txBox="1"/>
            <p:nvPr/>
          </p:nvSpPr>
          <p:spPr>
            <a:xfrm>
              <a:off x="6778" y="6433"/>
              <a:ext cx="6211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面对面“过”考点</a:t>
              </a:r>
              <a:endParaRPr lang="zh-CN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488" name="组合 13"/>
          <p:cNvGrpSpPr/>
          <p:nvPr/>
        </p:nvGrpSpPr>
        <p:grpSpPr>
          <a:xfrm>
            <a:off x="836295" y="1771015"/>
            <a:ext cx="1692275" cy="521890"/>
            <a:chOff x="6686" y="8865"/>
            <a:chExt cx="2836" cy="877"/>
          </a:xfrm>
        </p:grpSpPr>
        <p:pic>
          <p:nvPicPr>
            <p:cNvPr id="20489" name="图片 9" descr="考点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86" y="8865"/>
              <a:ext cx="2836" cy="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0" name="文本框 10"/>
            <p:cNvSpPr txBox="1"/>
            <p:nvPr/>
          </p:nvSpPr>
          <p:spPr>
            <a:xfrm>
              <a:off x="6686" y="8865"/>
              <a:ext cx="1536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考点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491" name="文本框 11"/>
            <p:cNvSpPr txBox="1"/>
            <p:nvPr/>
          </p:nvSpPr>
          <p:spPr>
            <a:xfrm rot="-10800000" flipV="1">
              <a:off x="8667" y="8865"/>
              <a:ext cx="668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746375" y="1770380"/>
            <a:ext cx="2778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 b="1">
                <a:ea typeface="黑体" panose="02010609060101010101" pitchFamily="49" charset="-122"/>
              </a:rPr>
              <a:t>溶解与乳化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6930" y="2244725"/>
            <a:ext cx="104076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1">
                <a:ea typeface="黑体" panose="02010609060101010101" pitchFamily="49" charset="-122"/>
              </a:rPr>
              <a:t>溶液的组成及特征</a:t>
            </a:r>
            <a:endParaRPr lang="zh-CN" sz="2400" b="1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1">
                <a:ea typeface="宋体" panose="02010600030101010101" pitchFamily="2" charset="-122"/>
              </a:rPr>
              <a:t>概念：一种或几种物质分散到另一种物质里，形成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1">
                <a:ea typeface="宋体" panose="02010600030101010101" pitchFamily="2" charset="-122"/>
              </a:rPr>
              <a:t>的、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1">
                <a:ea typeface="宋体" panose="02010600030101010101" pitchFamily="2" charset="-122"/>
              </a:rPr>
              <a:t>的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36930" y="47920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1">
                <a:ea typeface="宋体" panose="02010600030101010101" pitchFamily="2" charset="-122"/>
              </a:rPr>
              <a:t>组成：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36930" y="616108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1">
                <a:ea typeface="宋体" panose="02010600030101010101" pitchFamily="2" charset="-122"/>
              </a:rPr>
              <a:t>特征：均一性、稳定性、混合物。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529205" y="3869055"/>
            <a:ext cx="87147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溶质：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的物质，状态可以是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，也可以是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________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溶剂：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________________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的物质，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是最常用的溶剂，汽油和酒精也可以作溶剂</a:t>
            </a:r>
            <a:endParaRPr lang="zh-CN" altLang="en-US" b="1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280285" y="4148455"/>
            <a:ext cx="248285" cy="183515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8218805" y="2915285"/>
            <a:ext cx="857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均一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014585" y="2898140"/>
            <a:ext cx="927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稳定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74445" y="3442970"/>
            <a:ext cx="1177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混合物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556000" y="3971290"/>
            <a:ext cx="1265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被溶解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797800" y="3971290"/>
            <a:ext cx="1123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固体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832735" y="4547235"/>
            <a:ext cx="1087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液体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354195" y="4564380"/>
            <a:ext cx="944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气体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556000" y="5076190"/>
            <a:ext cx="2542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能溶解其他物质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280275" y="5110480"/>
            <a:ext cx="661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391285" y="1998345"/>
            <a:ext cx="67792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河南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如图是甲、乙固体的溶解度曲线。甲、乙溶解度相等时的温度为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 ℃</a:t>
            </a:r>
            <a:r>
              <a:rPr lang="zh-CN" sz="2400" b="1">
                <a:ea typeface="宋体" panose="02010600030101010101" pitchFamily="2" charset="-122"/>
              </a:rPr>
              <a:t>；将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时等质量甲、乙饱和溶液升温到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，溶质的质量为甲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1">
                <a:ea typeface="宋体" panose="02010600030101010101" pitchFamily="2" charset="-122"/>
              </a:rPr>
              <a:t>乙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填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1">
                <a:ea typeface="宋体" panose="02010600030101010101" pitchFamily="2" charset="-122"/>
              </a:rPr>
              <a:t>大于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1">
                <a:ea typeface="宋体" panose="02010600030101010101" pitchFamily="2" charset="-122"/>
              </a:rPr>
              <a:t>小于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1">
                <a:ea typeface="宋体" panose="02010600030101010101" pitchFamily="2" charset="-122"/>
              </a:rPr>
              <a:t>或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1">
                <a:ea typeface="宋体" panose="02010600030101010101" pitchFamily="2" charset="-122"/>
              </a:rPr>
              <a:t>等于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1">
                <a:ea typeface="宋体" panose="02010600030101010101" pitchFamily="2" charset="-122"/>
              </a:rPr>
              <a:t>；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65 g</a:t>
            </a:r>
            <a:r>
              <a:rPr lang="zh-CN" sz="2400" b="1">
                <a:ea typeface="宋体" panose="02010600030101010101" pitchFamily="2" charset="-122"/>
              </a:rPr>
              <a:t>甲饱和溶液稀释到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20%</a:t>
            </a:r>
            <a:r>
              <a:rPr lang="zh-CN" sz="2400" b="1">
                <a:ea typeface="宋体" panose="02010600030101010101" pitchFamily="2" charset="-122"/>
              </a:rPr>
              <a:t>，需加水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____g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pic>
        <p:nvPicPr>
          <p:cNvPr id="2" name="图片 -21474824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2785" y="2541905"/>
            <a:ext cx="2747645" cy="1774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43550" y="2630805"/>
            <a:ext cx="502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42185" y="3783330"/>
            <a:ext cx="910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944360" y="4316095"/>
            <a:ext cx="608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294130" y="820420"/>
            <a:ext cx="96037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遵义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某固体物质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不含结晶水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的溶解度曲线如图。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1">
                <a:ea typeface="宋体" panose="02010600030101010101" pitchFamily="2" charset="-122"/>
              </a:rPr>
              <a:t>两点分别表示该物质在不同温度下的两种溶液，当条件改变时，溶液的状态在图中对应的点的位置可能随之变化。回答下列问题：</a:t>
            </a:r>
            <a:endParaRPr lang="zh-CN" altLang="en-US"/>
          </a:p>
        </p:txBody>
      </p:sp>
      <p:pic>
        <p:nvPicPr>
          <p:cNvPr id="2" name="图片 -21474824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1755" y="2695575"/>
            <a:ext cx="2585085" cy="2011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337310" y="4787265"/>
            <a:ext cx="91427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(1)M</a:t>
            </a:r>
            <a:r>
              <a:rPr lang="zh-CN" sz="2400" b="1">
                <a:ea typeface="宋体" panose="02010600030101010101" pitchFamily="2" charset="-122"/>
              </a:rPr>
              <a:t>点表示该物质在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时的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1">
                <a:ea typeface="宋体" panose="02010600030101010101" pitchFamily="2" charset="-122"/>
              </a:rPr>
              <a:t>填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1">
                <a:ea typeface="宋体" panose="02010600030101010101" pitchFamily="2" charset="-122"/>
              </a:rPr>
              <a:t>饱和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1">
                <a:ea typeface="宋体" panose="02010600030101010101" pitchFamily="2" charset="-122"/>
              </a:rPr>
              <a:t>或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1">
                <a:ea typeface="宋体" panose="02010600030101010101" pitchFamily="2" charset="-122"/>
              </a:rPr>
              <a:t>不饱和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1">
                <a:ea typeface="宋体" panose="02010600030101010101" pitchFamily="2" charset="-122"/>
              </a:rPr>
              <a:t>溶液。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1">
                <a:ea typeface="宋体" panose="02010600030101010101" pitchFamily="2" charset="-122"/>
              </a:rPr>
              <a:t>将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="1">
                <a:ea typeface="宋体" panose="02010600030101010101" pitchFamily="2" charset="-122"/>
              </a:rPr>
              <a:t>点所示的溶液变到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1">
                <a:ea typeface="宋体" panose="02010600030101010101" pitchFamily="2" charset="-122"/>
              </a:rPr>
              <a:t>点所示的溶液，可以将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="1">
                <a:ea typeface="宋体" panose="02010600030101010101" pitchFamily="2" charset="-122"/>
              </a:rPr>
              <a:t>点的溶液降温至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，过滤除去析出的晶体后，再将溶液升温至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 ℃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71160" y="4938395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饱和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259445" y="5986145"/>
            <a:ext cx="519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500505" y="1064895"/>
            <a:ext cx="903478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时，若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="1">
                <a:ea typeface="宋体" panose="02010600030101010101" pitchFamily="2" charset="-122"/>
              </a:rPr>
              <a:t>点所示溶液的质量为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70 g</a:t>
            </a:r>
            <a:r>
              <a:rPr lang="zh-CN" sz="2400" b="1">
                <a:ea typeface="宋体" panose="02010600030101010101" pitchFamily="2" charset="-122"/>
              </a:rPr>
              <a:t>，其中含溶质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____g</a:t>
            </a:r>
            <a:r>
              <a:rPr lang="zh-CN" sz="2400" b="1">
                <a:ea typeface="宋体" panose="02010600030101010101" pitchFamily="2" charset="-122"/>
              </a:rPr>
              <a:t>，再将该溶液降温到</a:t>
            </a:r>
            <a:r>
              <a:rPr lang="en-US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℃</a:t>
            </a:r>
            <a:r>
              <a:rPr lang="zh-CN" sz="2400" b="1">
                <a:ea typeface="宋体" panose="02010600030101010101" pitchFamily="2" charset="-122"/>
              </a:rPr>
              <a:t>，溶液的溶质质量分数变为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1">
                <a:ea typeface="宋体" panose="02010600030101010101" pitchFamily="2" charset="-122"/>
              </a:rPr>
              <a:t>保留一位小数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 b="1">
                <a:ea typeface="宋体" panose="02010600030101010101" pitchFamily="2" charset="-122"/>
              </a:rPr>
              <a:t>当恒温蒸发溶剂时，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1">
                <a:ea typeface="宋体" panose="02010600030101010101" pitchFamily="2" charset="-122"/>
              </a:rPr>
              <a:t>两点的位置变化正确的是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_____(</a:t>
            </a:r>
            <a:r>
              <a:rPr lang="zh-CN" sz="2400" b="1">
                <a:ea typeface="宋体" panose="02010600030101010101" pitchFamily="2" charset="-122"/>
              </a:rPr>
              <a:t>填字母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A. M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1">
                <a:ea typeface="宋体" panose="02010600030101010101" pitchFamily="2" charset="-122"/>
              </a:rPr>
              <a:t>点均不动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B. M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1">
                <a:ea typeface="宋体" panose="02010600030101010101" pitchFamily="2" charset="-122"/>
              </a:rPr>
              <a:t>点均垂直上移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C. M</a:t>
            </a:r>
            <a:r>
              <a:rPr lang="zh-CN" sz="2400" b="1">
                <a:ea typeface="宋体" panose="02010600030101010101" pitchFamily="2" charset="-122"/>
              </a:rPr>
              <a:t>点沿曲线下移；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1">
                <a:ea typeface="宋体" panose="02010600030101010101" pitchFamily="2" charset="-122"/>
              </a:rPr>
              <a:t>点垂直上移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D. M</a:t>
            </a:r>
            <a:r>
              <a:rPr lang="zh-CN" sz="2400" b="1">
                <a:ea typeface="宋体" panose="02010600030101010101" pitchFamily="2" charset="-122"/>
              </a:rPr>
              <a:t>点不动；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1">
                <a:ea typeface="宋体" panose="02010600030101010101" pitchFamily="2" charset="-122"/>
              </a:rPr>
              <a:t>点垂直上移至曲线，不再变动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950325" y="1212850"/>
            <a:ext cx="643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938770" y="1744980"/>
            <a:ext cx="1175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16.7%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038590" y="2827020"/>
            <a:ext cx="555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4"/>
          <p:cNvSpPr txBox="1"/>
          <p:nvPr/>
        </p:nvSpPr>
        <p:spPr>
          <a:xfrm>
            <a:off x="2689860" y="1555750"/>
            <a:ext cx="39801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溶质质量分数的计算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488" name="组合 13"/>
          <p:cNvGrpSpPr/>
          <p:nvPr/>
        </p:nvGrpSpPr>
        <p:grpSpPr>
          <a:xfrm>
            <a:off x="782320" y="1555750"/>
            <a:ext cx="1692275" cy="521890"/>
            <a:chOff x="6686" y="8865"/>
            <a:chExt cx="2836" cy="877"/>
          </a:xfrm>
        </p:grpSpPr>
        <p:pic>
          <p:nvPicPr>
            <p:cNvPr id="20489" name="图片 9" descr="考点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86" y="8865"/>
              <a:ext cx="2836" cy="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0" name="文本框 10"/>
            <p:cNvSpPr txBox="1"/>
            <p:nvPr/>
          </p:nvSpPr>
          <p:spPr>
            <a:xfrm>
              <a:off x="6686" y="8865"/>
              <a:ext cx="1536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考点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491" name="文本框 11"/>
            <p:cNvSpPr txBox="1"/>
            <p:nvPr/>
          </p:nvSpPr>
          <p:spPr>
            <a:xfrm rot="-10800000" flipV="1">
              <a:off x="8667" y="8865"/>
              <a:ext cx="668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782320" y="2110740"/>
            <a:ext cx="11085830" cy="3229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 b="1">
                <a:ea typeface="黑体" panose="02010609060101010101" pitchFamily="49" charset="-122"/>
              </a:rPr>
              <a:t>溶质质量分数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1">
                <a:ea typeface="宋体" panose="02010600030101010101" pitchFamily="2" charset="-122"/>
              </a:rPr>
              <a:t>所有溶液：溶质质量分数＝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____________</a:t>
            </a:r>
            <a:r>
              <a:rPr lang="zh-CN" sz="2400" b="1">
                <a:ea typeface="宋体" panose="02010600030101010101" pitchFamily="2" charset="-122"/>
              </a:rPr>
              <a:t>＝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_______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(2)</a:t>
            </a:r>
            <a:r>
              <a:rPr lang="zh-CN" sz="2400" b="1">
                <a:ea typeface="宋体" panose="02010600030101010101" pitchFamily="2" charset="-122"/>
              </a:rPr>
              <a:t>饱和溶液：溶质质量分数＝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2. </a:t>
            </a:r>
            <a:r>
              <a:rPr lang="zh-CN" sz="2400" b="1">
                <a:ea typeface="黑体" panose="02010609060101010101" pitchFamily="49" charset="-122"/>
              </a:rPr>
              <a:t>溶液稀释的计算</a:t>
            </a:r>
            <a:r>
              <a:rPr lang="zh-CN" sz="2400" b="1">
                <a:ea typeface="宋体" panose="02010600030101010101" pitchFamily="2" charset="-122"/>
              </a:rPr>
              <a:t>浓溶液的质量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sz="2400" b="1">
                <a:ea typeface="宋体" panose="02010600030101010101" pitchFamily="2" charset="-122"/>
              </a:rPr>
              <a:t>浓溶液的溶质质量分数＝稀溶液的质量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sz="2400" b="1">
                <a:ea typeface="宋体" panose="02010600030101010101" pitchFamily="2" charset="-122"/>
              </a:rPr>
              <a:t>稀溶液的溶质质量分数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3980" y="2627630"/>
            <a:ext cx="4288155" cy="81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7765" y="3225800"/>
            <a:ext cx="4586605" cy="8693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730" y="2582545"/>
            <a:ext cx="4526280" cy="857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3" name="组合 5"/>
          <p:cNvGrpSpPr/>
          <p:nvPr/>
        </p:nvGrpSpPr>
        <p:grpSpPr>
          <a:xfrm>
            <a:off x="1212533" y="1943431"/>
            <a:ext cx="1943100" cy="479081"/>
            <a:chOff x="2582" y="1619"/>
            <a:chExt cx="3060" cy="754"/>
          </a:xfrm>
        </p:grpSpPr>
        <p:pic>
          <p:nvPicPr>
            <p:cNvPr id="22534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82" y="1619"/>
              <a:ext cx="3060" cy="7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文本框 5"/>
            <p:cNvSpPr txBox="1"/>
            <p:nvPr/>
          </p:nvSpPr>
          <p:spPr>
            <a:xfrm>
              <a:off x="2739" y="1619"/>
              <a:ext cx="242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巩固练习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1106805" y="2407920"/>
            <a:ext cx="99599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新疆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将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8.0 g</a:t>
            </a:r>
            <a:r>
              <a:rPr lang="zh-CN" sz="2400" b="1">
                <a:ea typeface="宋体" panose="02010600030101010101" pitchFamily="2" charset="-122"/>
              </a:rPr>
              <a:t>三氧化二铁加入到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100.0 g</a:t>
            </a:r>
            <a:r>
              <a:rPr lang="zh-CN" sz="2400" b="1">
                <a:ea typeface="宋体" panose="02010600030101010101" pitchFamily="2" charset="-122"/>
              </a:rPr>
              <a:t>的稀硫酸溶液中，恰好完全反应。化学反应方程式为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Fe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＋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3H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SO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=== Fe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(SO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＋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3H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 b="1">
                <a:ea typeface="宋体" panose="02010600030101010101" pitchFamily="2" charset="-122"/>
              </a:rPr>
              <a:t>。试计算：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1">
                <a:ea typeface="宋体" panose="02010600030101010101" pitchFamily="2" charset="-122"/>
              </a:rPr>
              <a:t>硫酸的相对分子质量是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1">
                <a:ea typeface="宋体" panose="02010600030101010101" pitchFamily="2" charset="-122"/>
              </a:rPr>
              <a:t>；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1">
                <a:ea typeface="宋体" panose="02010600030101010101" pitchFamily="2" charset="-122"/>
              </a:rPr>
              <a:t>稀硫酸溶液的溶质质量分数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计算结果精确到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0.1%)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14570" y="3670300"/>
            <a:ext cx="714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98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75105" y="1111250"/>
            <a:ext cx="66059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ea typeface="黑体" panose="02010609060101010101" pitchFamily="49" charset="-122"/>
              </a:rPr>
              <a:t>解：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设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100.0 g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稀硫酸中硫酸的质量为</a:t>
            </a:r>
            <a:r>
              <a:rPr lang="en-US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Fe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3H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SO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=== Fe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(SO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3H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160         3×988.0 g           </a:t>
            </a:r>
            <a:r>
              <a:rPr lang="en-US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8765" y="3489960"/>
            <a:ext cx="5276850" cy="800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03350" y="446532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稀硫酸溶液的溶质质量分数为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9430" y="4295140"/>
            <a:ext cx="5276850" cy="8001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03350" y="5238750"/>
            <a:ext cx="6161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黑体" panose="02010609060101010101" pitchFamily="49" charset="-122"/>
              </a:rPr>
              <a:t>答：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稀硫酸溶液的溶质质量分数为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14.7%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4" grpId="1"/>
      <p:bldP spid="6" grpId="1"/>
      <p:bldP spid="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-24130" y="892810"/>
            <a:ext cx="12168000" cy="645160"/>
            <a:chOff x="1046" y="6433"/>
            <a:chExt cx="17675" cy="1016"/>
          </a:xfrm>
        </p:grpSpPr>
        <p:pic>
          <p:nvPicPr>
            <p:cNvPr id="39976" name="图片 25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46" y="6539"/>
              <a:ext cx="17675" cy="8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77" name="文本框 26"/>
            <p:cNvSpPr txBox="1"/>
            <p:nvPr/>
          </p:nvSpPr>
          <p:spPr>
            <a:xfrm>
              <a:off x="6778" y="6433"/>
              <a:ext cx="6211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实验突破</a:t>
              </a:r>
              <a:endParaRPr lang="zh-CN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481" name="文本框 4"/>
          <p:cNvSpPr txBox="1"/>
          <p:nvPr/>
        </p:nvSpPr>
        <p:spPr>
          <a:xfrm>
            <a:off x="2881630" y="1842770"/>
            <a:ext cx="8305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一定溶质质量分数溶液的配制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488" name="组合 13"/>
          <p:cNvGrpSpPr/>
          <p:nvPr/>
        </p:nvGrpSpPr>
        <p:grpSpPr>
          <a:xfrm>
            <a:off x="976630" y="1842770"/>
            <a:ext cx="1692275" cy="521890"/>
            <a:chOff x="6686" y="8865"/>
            <a:chExt cx="2836" cy="877"/>
          </a:xfrm>
        </p:grpSpPr>
        <p:pic>
          <p:nvPicPr>
            <p:cNvPr id="20489" name="图片 9" descr="考点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86" y="8865"/>
              <a:ext cx="2836" cy="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0" name="文本框 10"/>
            <p:cNvSpPr txBox="1"/>
            <p:nvPr/>
          </p:nvSpPr>
          <p:spPr>
            <a:xfrm>
              <a:off x="6686" y="8865"/>
              <a:ext cx="1536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491" name="文本框 11"/>
            <p:cNvSpPr txBox="1"/>
            <p:nvPr/>
          </p:nvSpPr>
          <p:spPr>
            <a:xfrm rot="-10800000" flipV="1">
              <a:off x="8667" y="8865"/>
              <a:ext cx="668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77265" y="2304415"/>
            <a:ext cx="110578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仪器的选用及其作用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所用仪器：托盘天平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带砝码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、镊子、药匙、量筒、胶头滴管、烧杯、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说明</a:t>
            </a:r>
            <a:r>
              <a:rPr lang="zh-CN" altLang="en-US" sz="2400" b="1">
                <a:latin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用浓溶液稀释配制时不需要的仪器是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玻璃棒的作用是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；量筒的作用是量取一定体积的液体，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选取量筒的量程要大于或等于量取液体的体积，且越接近越好；量取时在接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近所需体积时改用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滴加。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48385" y="3491865"/>
            <a:ext cx="1211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玻璃棒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018655" y="4058920"/>
            <a:ext cx="3386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托盘天平、镊子、药匙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06470" y="4605655"/>
            <a:ext cx="2508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搅拌，加速溶解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51555" y="5671820"/>
            <a:ext cx="1525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胶头滴管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79245" y="1822767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操作步骤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固体配制溶液</a:t>
            </a:r>
            <a:endParaRPr lang="zh-CN" altLang="en-US"/>
          </a:p>
        </p:txBody>
      </p:sp>
      <p:pic>
        <p:nvPicPr>
          <p:cNvPr id="2" name="图片 1055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512695" y="3333115"/>
            <a:ext cx="7694930" cy="1235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6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995" y="768350"/>
            <a:ext cx="7191375" cy="4740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318895" y="5509260"/>
            <a:ext cx="70243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cs typeface="黑体" panose="02010609060101010101" pitchFamily="49" charset="-122"/>
              </a:rPr>
              <a:t>注：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溶质质量＝溶液质量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溶质质量分数；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②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溶剂质量＝溶液质量－溶质质量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810250" y="840105"/>
            <a:ext cx="16421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氯化钠的质量</a:t>
            </a:r>
            <a:endParaRPr lang="zh-CN" altLang="en-US" sz="1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89545" y="808990"/>
            <a:ext cx="14763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水的体积</a:t>
            </a:r>
            <a:endParaRPr lang="zh-CN" altLang="en-US" sz="1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9205" y="1952625"/>
            <a:ext cx="14757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托盘天平</a:t>
            </a:r>
            <a:endParaRPr lang="zh-CN" altLang="en-US" sz="1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67070" y="2372360"/>
            <a:ext cx="8591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量筒</a:t>
            </a:r>
            <a:endParaRPr lang="zh-CN" altLang="en-US" sz="1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6035" y="3743960"/>
            <a:ext cx="12700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玻璃棒</a:t>
            </a:r>
            <a:endParaRPr lang="zh-CN" altLang="en-US" sz="1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006600" y="1584960"/>
            <a:ext cx="85509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用浓溶液配制稀溶液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①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步骤：计算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量取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混匀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装瓶贴标签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相关计算浓溶液的质量＝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8020" y="3100705"/>
            <a:ext cx="5280025" cy="9994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92630" y="3874770"/>
            <a:ext cx="69615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加入水的质量＝稀溶液的质量－浓溶液的质量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6805" y="879793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物质溶解时的吸热或放热现象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177925" y="1691640"/>
          <a:ext cx="9855835" cy="44272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7145"/>
                <a:gridCol w="5537200"/>
                <a:gridCol w="3031490"/>
              </a:tblGrid>
              <a:tr h="554355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10680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吸热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一些溶质溶于水后，整个过程中溶液温度降低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680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放热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一些溶质溶于水后，整个过程中溶液温度升高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925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吸放热不明显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多数物质溶于水后，整个过程中溶液温度变化不明显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氯化钠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1" name="文本框 100"/>
          <p:cNvSpPr txBox="1"/>
          <p:nvPr/>
        </p:nvSpPr>
        <p:spPr>
          <a:xfrm>
            <a:off x="8187690" y="2597150"/>
            <a:ext cx="2630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硝酸铵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合理即可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28635" y="3712210"/>
            <a:ext cx="2933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氢氧化钠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合理即可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79475" y="748348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实验偏差分析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17270" y="1465580"/>
          <a:ext cx="1023937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36720"/>
                <a:gridCol w="4020820"/>
                <a:gridCol w="198183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操作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偏差分析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溶质质量分数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称量氯化钠固体时，药品和砝码位置颠倒且使用了游码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配制的溶液中溶质(氯化钠)的质量偏小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将称好的氯化钠倒入烧杯时，部分洒在外面或纸上有残留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氯化钠固体中含有杂质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3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量取浓溶液时俯视读数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量取的浓溶液的体积______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砝码已生锈或沾有污渍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溶质(氯化钠)质量偏大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量取浓溶液时仰视读数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量取的浓溶液体积偏大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899015" y="3126740"/>
            <a:ext cx="880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偏小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270875" y="4775200"/>
            <a:ext cx="1106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偏小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899015" y="4754880"/>
            <a:ext cx="1106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偏小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888855" y="5296535"/>
            <a:ext cx="797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偏大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899015" y="5871210"/>
            <a:ext cx="859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偏大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/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17270" y="1680845"/>
          <a:ext cx="10239375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40175"/>
                <a:gridCol w="4317365"/>
                <a:gridCol w="198183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操作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偏差分析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溶质质量分数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量取水时_______读数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配制的溶液中水的体积偏大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烧杯内原来有少量的水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量取水时______读数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配制的溶液中水的体积偏小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烧杯内加水时有水溅出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配制完成后，转移过程中有少量溶液洒出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配制的溶液质量减小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不变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897505" y="2249805"/>
            <a:ext cx="941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仰视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827260" y="2529205"/>
            <a:ext cx="838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偏小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929255" y="3348355"/>
            <a:ext cx="920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俯视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827260" y="3641090"/>
            <a:ext cx="859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偏大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3" name="组合 5"/>
          <p:cNvGrpSpPr/>
          <p:nvPr/>
        </p:nvGrpSpPr>
        <p:grpSpPr>
          <a:xfrm>
            <a:off x="1212533" y="867106"/>
            <a:ext cx="1943100" cy="479081"/>
            <a:chOff x="2582" y="1619"/>
            <a:chExt cx="3060" cy="754"/>
          </a:xfrm>
        </p:grpSpPr>
        <p:pic>
          <p:nvPicPr>
            <p:cNvPr id="22534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82" y="1619"/>
              <a:ext cx="3060" cy="7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文本框 5"/>
            <p:cNvSpPr txBox="1"/>
            <p:nvPr/>
          </p:nvSpPr>
          <p:spPr>
            <a:xfrm>
              <a:off x="2739" y="1619"/>
              <a:ext cx="242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巩固练习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212850" y="1403350"/>
            <a:ext cx="97694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2019扬州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配制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溶质质量分数为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15%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的氯化钠溶液，不需要用到的仪器是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A.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集气瓶         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烧杯        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玻璃棒         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量筒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2019呼和浩特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配制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16%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溶液，下列操作会使所配溶液溶质质量分数大于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16%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  <p:pic>
        <p:nvPicPr>
          <p:cNvPr id="2" name="图片 -21474826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420" y="4357370"/>
            <a:ext cx="6340475" cy="209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745740" y="2128520"/>
            <a:ext cx="611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94580" y="3763645"/>
            <a:ext cx="467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73735" y="666750"/>
            <a:ext cx="102685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2019郴州节选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配制一定溶质质量分数的氯化钠溶液的过程如图所示：</a:t>
            </a:r>
            <a:endParaRPr lang="zh-CN" altLang="en-US"/>
          </a:p>
        </p:txBody>
      </p:sp>
      <p:pic>
        <p:nvPicPr>
          <p:cNvPr id="2" name="图片 -21474826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320" y="1380490"/>
            <a:ext cx="6281420" cy="1194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73735" y="2561590"/>
            <a:ext cx="107823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写出图中标号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仪器的名称：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配制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质量分数为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15%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的氯化钠溶液，所需氯化钠和水的质量分别为：氯化钠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，水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称量氯化钠时，氯化钠应放在托盘天平的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盘。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左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右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(4)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溶解过程中玻璃棒的作用是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质量分数为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15%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的氯化钠溶液稀释成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的氯化钠溶液，需要水的质量是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79365" y="2694305"/>
            <a:ext cx="920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量筒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58290" y="3807460"/>
            <a:ext cx="817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7.5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25470" y="3824605"/>
            <a:ext cx="1106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42.5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30060" y="4316095"/>
            <a:ext cx="714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左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35855" y="4874895"/>
            <a:ext cx="3783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搅拌，加速氯化钠的溶解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49680" y="5998845"/>
            <a:ext cx="756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3660" y="920750"/>
            <a:ext cx="12002135" cy="683895"/>
            <a:chOff x="2989" y="6539"/>
            <a:chExt cx="9829" cy="791"/>
          </a:xfrm>
        </p:grpSpPr>
        <p:pic>
          <p:nvPicPr>
            <p:cNvPr id="8" name="图片 25" descr="一级标"/>
            <p:cNvPicPr>
              <a:picLocks noChangeAspect="1"/>
            </p:cNvPicPr>
            <p:nvPr/>
          </p:nvPicPr>
          <p:blipFill>
            <a:blip r:embed="rId1"/>
            <a:srcRect l="19300" r="18634"/>
            <a:stretch>
              <a:fillRect/>
            </a:stretch>
          </p:blipFill>
          <p:spPr>
            <a:xfrm>
              <a:off x="2989" y="6539"/>
              <a:ext cx="9829" cy="7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26"/>
            <p:cNvSpPr txBox="1"/>
            <p:nvPr/>
          </p:nvSpPr>
          <p:spPr>
            <a:xfrm>
              <a:off x="4290" y="6543"/>
              <a:ext cx="7300" cy="7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sz="36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福建近</a:t>
              </a:r>
              <a:r>
                <a:rPr lang="en-US" altLang="zh-CN" sz="36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r>
                <a:rPr lang="zh-CN" sz="36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年真题面对面</a:t>
              </a:r>
              <a:endParaRPr 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7568" y="1960880"/>
            <a:ext cx="1987550" cy="537842"/>
            <a:chOff x="2008" y="5475"/>
            <a:chExt cx="3132" cy="849"/>
          </a:xfrm>
        </p:grpSpPr>
        <p:pic>
          <p:nvPicPr>
            <p:cNvPr id="14" name="图片 4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53" y="5500"/>
              <a:ext cx="2987" cy="7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文本框 7"/>
            <p:cNvSpPr txBox="1"/>
            <p:nvPr/>
          </p:nvSpPr>
          <p:spPr>
            <a:xfrm>
              <a:off x="2008" y="5475"/>
              <a:ext cx="2206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命题点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" name="文本框 8"/>
            <p:cNvSpPr txBox="1"/>
            <p:nvPr/>
          </p:nvSpPr>
          <p:spPr>
            <a:xfrm rot="-10800000" flipV="1">
              <a:off x="4399" y="5500"/>
              <a:ext cx="627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3044190" y="1983423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溶解与乳化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9325" y="2726055"/>
            <a:ext cx="100139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2019莆田5月质检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在盛有水的烧杯中加入以下某种物质，形成溶液过程中，温度升高。这种物质可能是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A. 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氯化钠        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生石灰        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硝酸铵         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蔗糖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2019泉州5月质检节选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在水中加入洗涤剂可增强去油污的能力，这是因为洗涤剂有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作用。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4860" y="3445510"/>
            <a:ext cx="652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53715" y="5033645"/>
            <a:ext cx="878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乳化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857568" y="1315085"/>
            <a:ext cx="1987550" cy="537842"/>
            <a:chOff x="2008" y="5475"/>
            <a:chExt cx="3132" cy="849"/>
          </a:xfrm>
        </p:grpSpPr>
        <p:pic>
          <p:nvPicPr>
            <p:cNvPr id="14" name="图片 4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3" y="5500"/>
              <a:ext cx="2987" cy="7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文本框 7"/>
            <p:cNvSpPr txBox="1"/>
            <p:nvPr/>
          </p:nvSpPr>
          <p:spPr>
            <a:xfrm>
              <a:off x="2008" y="5475"/>
              <a:ext cx="2206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命题点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文本框 8"/>
            <p:cNvSpPr txBox="1"/>
            <p:nvPr/>
          </p:nvSpPr>
          <p:spPr>
            <a:xfrm rot="-10800000" flipV="1">
              <a:off x="4399" y="5500"/>
              <a:ext cx="627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3060065" y="1331913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800" b="1">
                <a:ea typeface="黑体" panose="02010609060101010101" pitchFamily="49" charset="-122"/>
              </a:rPr>
              <a:t>溶解度曲线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8690" y="1854200"/>
            <a:ext cx="92405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2019福建9题3分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)KNO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的溶解度曲线如图所示。下列说法错误的是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A. 0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60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KNO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的溶解度随温度升高而增大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60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时的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KNO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饱和溶液降温至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，有晶体析出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20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水中最多能溶解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31.6 g KNO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D. 60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时，可配制溶质质量分数为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60%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KNO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</a:t>
            </a:r>
            <a:endParaRPr lang="zh-CN" altLang="en-US"/>
          </a:p>
        </p:txBody>
      </p:sp>
      <p:pic>
        <p:nvPicPr>
          <p:cNvPr id="2" name="图片 -21474826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6495" y="2792730"/>
            <a:ext cx="2161540" cy="247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591310" y="2560955"/>
            <a:ext cx="529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92860" y="829310"/>
            <a:ext cx="94653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2017福建9题3分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如图是甲、乙两种固体物质的溶解度曲线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，下列说法错误的是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25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甲充分溶解于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水中，配得甲的饱和溶液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时，甲、乙饱和溶液的溶质质量分数相等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若甲中含有少量乙，可用溶解、过滤的方法提纯甲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将甲的饱和溶液从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降温到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，可析出晶体</a:t>
            </a:r>
            <a:endParaRPr lang="zh-CN" altLang="en-US"/>
          </a:p>
        </p:txBody>
      </p:sp>
      <p:pic>
        <p:nvPicPr>
          <p:cNvPr id="2" name="图片 1056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650105" y="1838325"/>
            <a:ext cx="2750820" cy="2300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422015" y="1571625"/>
            <a:ext cx="488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4695" y="135350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2019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九地市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月质检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2025" y="1844040"/>
            <a:ext cx="105778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2019龙岩5月质检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硫酸锌主要用作制取颜料立德粉、锌钡白和其他锌化合物的原料，其溶解度随温度变化的曲线如图所示。下列说法正确的是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A. ZnSO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的溶解度随温度升高而增大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40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ZnSO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饱和溶液的溶质质量分数为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58%C. 60 ℃ ZnSO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饱和溶液降温至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得到不饱和溶液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N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点对应的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ZnSO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溶液升温或降温均有可能析出晶体</a:t>
            </a:r>
            <a:endParaRPr lang="zh-CN" altLang="en-US"/>
          </a:p>
        </p:txBody>
      </p:sp>
      <p:pic>
        <p:nvPicPr>
          <p:cNvPr id="10" name="图片 1057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797925" y="3106420"/>
            <a:ext cx="2741930" cy="2430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473690" y="2594610"/>
            <a:ext cx="570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1085215" y="1115695"/>
            <a:ext cx="100418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6.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2019厦门5月质检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时，取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两种固体物质各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25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于两个烧杯中，分别加入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水，充分溶解后，两种固体均有剩余。升温到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完全溶解，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固体增多。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两种物质的溶解度曲线如图。下列判断正确的是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A.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图中曲线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表示物质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的溶解度曲线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时，两个烧杯中剩余固体的质量不相等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时，两个烧杯中的溶液都是饱和溶液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时，两个烧杯中溶液的溶质质量分数相同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7795" y="3035935"/>
            <a:ext cx="3307715" cy="2389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1721485" y="2963545"/>
            <a:ext cx="529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70635" y="1127760"/>
            <a:ext cx="99593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7.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2019福州5月质检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时，分别取甲、乙两固体物质的等质量溶液，恒温蒸发水分，得到蒸发水的质量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(X)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与析出晶体质量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(Y)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的关系如图所示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析出晶体不含结晶水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。下列说法正确的是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  <p:pic>
        <p:nvPicPr>
          <p:cNvPr id="2" name="图片 -21474826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0790" y="3032760"/>
            <a:ext cx="2980055" cy="2299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3032760"/>
            <a:ext cx="5280025" cy="23793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03135" y="2400300"/>
            <a:ext cx="488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703830" y="1274127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sz="2400" b="1">
                <a:ea typeface="黑体" panose="02010609060101010101" pitchFamily="49" charset="-122"/>
              </a:rPr>
              <a:t>除污方法及原理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2703830" y="2104073"/>
          <a:ext cx="6933565" cy="2820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0030"/>
                <a:gridCol w="2631440"/>
                <a:gridCol w="2792095"/>
              </a:tblGrid>
              <a:tr h="5524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原理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16141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乳化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利用洗涤剂的乳化作用除去污垢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用洗涤剂去除衣服、餐具上的油污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617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溶解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使污垢溶解于某些溶剂而除去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用汽油洗去衣服上的油渍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85520" y="1516380"/>
            <a:ext cx="95484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8.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2019泉州5月质检节选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如图为甲、乙、丙三种物质的溶解度曲线。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时，向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甲物质中加入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水，充分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搅拌后，需再加入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水恰好形成饱和溶液。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若甲中混有少量乙，采用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的方法提纯甲。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③30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时，将甲、乙、丙的饱和溶液降温到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所得溶液的溶质质量分数最小的是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  <p:pic>
        <p:nvPicPr>
          <p:cNvPr id="4" name="图片 1058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981950" y="2279015"/>
            <a:ext cx="2944495" cy="2652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617595" y="2746375"/>
            <a:ext cx="570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40300" y="3270885"/>
            <a:ext cx="2361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冷却热饱和溶液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51525" y="4931410"/>
            <a:ext cx="488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丙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9425" y="818515"/>
            <a:ext cx="105162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9.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2019南平5月质检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硝酸钾、氯化钠两种物质的溶解度曲线如图所示。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(1)20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时，将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35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的硝酸钾加入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的水中充分溶解后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所得溶液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否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达到饱和。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从海水中得到食盐晶体，采用的结晶方法是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的硝酸钾饱和溶液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163.9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降温至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，可析出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晶体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(4) 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硝酸钾与氯化钠的溶解度相等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氯化钠溶解度为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36 g)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。以下计算结果最接近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时硝酸钾饱和溶液的溶质质量分数是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填序号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  <p:pic>
        <p:nvPicPr>
          <p:cNvPr id="2" name="图片 -21474826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0265" y="1631315"/>
            <a:ext cx="2827655" cy="22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865" y="5509260"/>
            <a:ext cx="5280025" cy="7994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045" y="5509260"/>
            <a:ext cx="5280025" cy="7994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160" y="5509260"/>
            <a:ext cx="5280025" cy="7994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28495" y="2024380"/>
            <a:ext cx="590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710045" y="2610485"/>
            <a:ext cx="1537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蒸发结晶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475105" y="3701415"/>
            <a:ext cx="838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32.3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828915" y="4784725"/>
            <a:ext cx="591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9785" y="635635"/>
            <a:ext cx="104324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2019三明5月质检节选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)t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时，配制该温泉中的某重碳酸盐饱和溶液，所用该重碳酸盐与水的质量关系如图所示。</a:t>
            </a:r>
            <a:endParaRPr lang="zh-CN" altLang="en-US"/>
          </a:p>
        </p:txBody>
      </p:sp>
      <p:pic>
        <p:nvPicPr>
          <p:cNvPr id="2" name="图片 -21474826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5645" y="1906270"/>
            <a:ext cx="4778375" cy="2400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42975" y="4243705"/>
            <a:ext cx="100209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(1)t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时该重碳酸盐的溶解度为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两点所表示的溶液的溶质质量分数的大小关系为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b____c(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&gt;”“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&lt;”)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点溶液变成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点溶液的方法是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01310" y="4378960"/>
            <a:ext cx="487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747125" y="4911090"/>
            <a:ext cx="447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44845" y="5968365"/>
            <a:ext cx="3989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加入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 g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的溶质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重碳酸盐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1072833" y="1458595"/>
            <a:ext cx="1987550" cy="537842"/>
            <a:chOff x="2008" y="5475"/>
            <a:chExt cx="3132" cy="849"/>
          </a:xfrm>
        </p:grpSpPr>
        <p:pic>
          <p:nvPicPr>
            <p:cNvPr id="14" name="图片 4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3" y="5500"/>
              <a:ext cx="2987" cy="7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文本框 7"/>
            <p:cNvSpPr txBox="1"/>
            <p:nvPr/>
          </p:nvSpPr>
          <p:spPr>
            <a:xfrm>
              <a:off x="2008" y="5475"/>
              <a:ext cx="2206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命题点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文本框 8"/>
            <p:cNvSpPr txBox="1"/>
            <p:nvPr/>
          </p:nvSpPr>
          <p:spPr>
            <a:xfrm rot="-10800000" flipV="1">
              <a:off x="4399" y="5500"/>
              <a:ext cx="627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3286125" y="1470025"/>
            <a:ext cx="38842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>
                <a:ea typeface="黑体" panose="02010609060101010101" pitchFamily="49" charset="-122"/>
              </a:rPr>
              <a:t>溶质质量分数的计算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65225" y="2078990"/>
            <a:ext cx="97967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11. [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2017福建12(2)①②题3分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闽籍科学家张俐娜发明了一种快速溶解农业废弃物的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神奇溶剂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。该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神奇溶剂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中氢氧化钠、尿素和水的质量比为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7∶12∶81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①“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神奇溶剂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是一种溶液，其溶质有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某次生产需用到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100 kg 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神奇溶剂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。现利用氢氧化钠溶液和尿素来配制，所用的氢氧化钠溶液的溶质质量分数为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列出计算式即可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56350" y="3833495"/>
            <a:ext cx="2506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氢氧化钠、尿素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1760" y="4728845"/>
            <a:ext cx="4746625" cy="718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38250" y="122967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2019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九地市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月质检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2230" y="1670050"/>
            <a:ext cx="102768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12.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2019龙岩5月质检节选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检测河水化学需氧量需要用到硫酸亚铁铵滴定液，其配制方法是：称取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硫酸亚铁铵溶解在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水中后，用玻璃棒边搅拌边缓慢加入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浓硫酸，再加入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860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的水稀释。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往硫酸亚铁铵溶液加入浓硫酸时，用玻璃棒边搅拌边缓慢加入的目的是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上述方法配制的硫酸亚铁铵滴定液中硫酸亚铁铵的溶质质量分数为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58595" y="3959860"/>
            <a:ext cx="3350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加快硫酸的溶解、散热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692765" y="4498975"/>
            <a:ext cx="878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2%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41705" y="773430"/>
            <a:ext cx="101866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13.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2019漳州5月质检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为测定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某氯化钠溶液的浓度，每次取硝酸银溶液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，依次加入该氯化钠溶液中，测得数据如下表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反应的化学方程式为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AgNO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=== AgCl↓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NaNO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208405" y="2659380"/>
          <a:ext cx="9462135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53510"/>
                <a:gridCol w="1106170"/>
                <a:gridCol w="1023620"/>
                <a:gridCol w="1125855"/>
                <a:gridCol w="1126490"/>
                <a:gridCol w="1126490"/>
              </a:tblGrid>
              <a:tr h="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每次加入硝酸银溶液的质量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/g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反应后所得沉淀的总质量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/g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1.435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2.87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4.305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5.74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5.74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93140" y="4423410"/>
            <a:ext cx="90678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两种溶液恰好完全反应的是第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次实验。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该氯化钠溶液中溶质的质量分数是多少？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要求写出计算过程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70855" y="4515485"/>
            <a:ext cx="1208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或四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191260" y="1120775"/>
            <a:ext cx="10060305" cy="4341495"/>
            <a:chOff x="1875" y="1765"/>
            <a:chExt cx="15843" cy="6837"/>
          </a:xfrm>
        </p:grpSpPr>
        <p:sp>
          <p:nvSpPr>
            <p:cNvPr id="100" name="文本框 99"/>
            <p:cNvSpPr txBox="1"/>
            <p:nvPr/>
          </p:nvSpPr>
          <p:spPr>
            <a:xfrm>
              <a:off x="1988" y="1765"/>
              <a:ext cx="12377" cy="3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(2)</a:t>
              </a:r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cs typeface="黑体" panose="02010609060101010101" pitchFamily="49" charset="-122"/>
                </a:rPr>
                <a:t>解：</a:t>
              </a: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设该氯化钠溶液中溶质的质量为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NaCl</a:t>
              </a: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＋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AgNO</a:t>
              </a:r>
              <a:r>
                <a:rPr lang="en-US" altLang="zh-CN" sz="2400" b="1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=== AgCl↓</a:t>
              </a: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＋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NaNO</a:t>
              </a:r>
              <a:r>
                <a:rPr lang="en-US" altLang="zh-CN" sz="2400" b="1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58</a:t>
              </a: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．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5                       143.5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x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  5.74 g</a:t>
              </a:r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88" y="5449"/>
              <a:ext cx="8315" cy="125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875" y="6885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该氯化钠溶液中溶质的质量分数为</a:t>
              </a:r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03" y="6618"/>
              <a:ext cx="8315" cy="1259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988" y="7877"/>
              <a:ext cx="988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cs typeface="黑体" panose="02010609060101010101" pitchFamily="49" charset="-122"/>
                </a:rPr>
                <a:t>答：</a:t>
              </a: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该氯化钠溶液中溶质的质量分数为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2.34%</a:t>
              </a: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</a:t>
              </a: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857568" y="741045"/>
            <a:ext cx="1987550" cy="537842"/>
            <a:chOff x="2008" y="5475"/>
            <a:chExt cx="3132" cy="849"/>
          </a:xfrm>
        </p:grpSpPr>
        <p:pic>
          <p:nvPicPr>
            <p:cNvPr id="14" name="图片 4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3" y="5500"/>
              <a:ext cx="2987" cy="7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文本框 7"/>
            <p:cNvSpPr txBox="1"/>
            <p:nvPr/>
          </p:nvSpPr>
          <p:spPr>
            <a:xfrm>
              <a:off x="2008" y="5475"/>
              <a:ext cx="2206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命题点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文本框 8"/>
            <p:cNvSpPr txBox="1"/>
            <p:nvPr/>
          </p:nvSpPr>
          <p:spPr>
            <a:xfrm rot="-10800000" flipV="1">
              <a:off x="4399" y="5500"/>
              <a:ext cx="627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3061335" y="747395"/>
            <a:ext cx="38842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>
                <a:ea typeface="黑体" panose="02010609060101010101" pitchFamily="49" charset="-122"/>
              </a:rPr>
              <a:t>溶液配制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9325" y="1250950"/>
            <a:ext cx="101276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14.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2017福建6题3分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欲配制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10.0%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，部分操作如图所示，正确的是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  <p:pic>
        <p:nvPicPr>
          <p:cNvPr id="2" name="图片 -21474825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105" y="2449830"/>
            <a:ext cx="5946140" cy="1811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49325" y="4243705"/>
            <a:ext cx="107702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15.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2018福建6题3分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某同学模拟闽籍化学家侯德榜的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侯氏制碱法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制纯碱，需用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50.0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水配制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饱和溶液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的溶解度为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36.0 g)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，应称取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的质量为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A. 18.0 g               B. 16.0 g                C. 13.2 g                D. 11.5 g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00630" y="1969135"/>
            <a:ext cx="570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135630" y="5464810"/>
            <a:ext cx="549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97025" y="1774190"/>
            <a:ext cx="3164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2019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九地市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月质检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05610" y="2192655"/>
            <a:ext cx="92621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16.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2019宁德5月质检节选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小卫口腔溃疡，将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食盐溶于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95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水中配制成食盐水用于漱口杀菌，所得食盐水溶质质量分数约为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。医生建议用生理盐水较为科学。若用上述食盐水配制成溶质质量分数为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0.9%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的生理盐水，大约需要加水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________g(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保留整数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674225" y="2840355"/>
            <a:ext cx="818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5%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41515" y="3926840"/>
            <a:ext cx="797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456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4690" y="520700"/>
            <a:ext cx="10782300" cy="152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17.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2019福州5月质检节选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)5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月花期勤施肥。磷酸二氢钾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(KH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为白色粉末，置于空气中易潮解；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25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时溶解度为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25.0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下列配制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100 g 10%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磷酸二氢钾溶液过程中，错误的操作有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填标号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  <p:pic>
        <p:nvPicPr>
          <p:cNvPr id="2" name="图片 -21474825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8955" y="2031365"/>
            <a:ext cx="6117590" cy="1829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94690" y="3849370"/>
            <a:ext cx="107816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改正上述错误后，某同学提出可调整实验步骤顺序为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BACD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，同学们经讨论后认为该建议合理，理由是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 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(3)25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时，将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的磷酸二氢钾溶液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配成饱和溶液，需要加入磷酸二氢钾的质量为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084310" y="1480185"/>
            <a:ext cx="714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94690" y="4342765"/>
            <a:ext cx="104736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稍后称量磷酸二氢钾可减少其潮解吸水，减少实验误差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表达合理即可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261870" y="6147435"/>
            <a:ext cx="735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12.5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3" name="组合 5"/>
          <p:cNvGrpSpPr/>
          <p:nvPr/>
        </p:nvGrpSpPr>
        <p:grpSpPr>
          <a:xfrm>
            <a:off x="1140778" y="938861"/>
            <a:ext cx="1943100" cy="479081"/>
            <a:chOff x="2582" y="1619"/>
            <a:chExt cx="3060" cy="754"/>
          </a:xfrm>
        </p:grpSpPr>
        <p:pic>
          <p:nvPicPr>
            <p:cNvPr id="22534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82" y="1619"/>
              <a:ext cx="3060" cy="7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文本框 5"/>
            <p:cNvSpPr txBox="1"/>
            <p:nvPr/>
          </p:nvSpPr>
          <p:spPr>
            <a:xfrm>
              <a:off x="2739" y="1619"/>
              <a:ext cx="242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巩固练习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41095" y="1413510"/>
            <a:ext cx="987171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昆明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把少量下列物质分别放入水中，充分搅拌，不能得到溶液的是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 b="1">
                <a:ea typeface="宋体" panose="02010600030101010101" pitchFamily="2" charset="-122"/>
              </a:rPr>
              <a:t>冰糖                                          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1">
                <a:ea typeface="宋体" panose="02010600030101010101" pitchFamily="2" charset="-122"/>
              </a:rPr>
              <a:t>味精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 b="1">
                <a:ea typeface="宋体" panose="02010600030101010101" pitchFamily="2" charset="-122"/>
              </a:rPr>
              <a:t>芝麻油                                      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1">
                <a:ea typeface="宋体" panose="02010600030101010101" pitchFamily="2" charset="-122"/>
              </a:rPr>
              <a:t>葡萄糖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兰州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下列有关溶液的叙述正确的是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 b="1">
                <a:ea typeface="宋体" panose="02010600030101010101" pitchFamily="2" charset="-122"/>
              </a:rPr>
              <a:t>食盐水倒出一半后浓度降低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 b="1">
                <a:ea typeface="宋体" panose="02010600030101010101" pitchFamily="2" charset="-122"/>
              </a:rPr>
              <a:t>果粒橙属于溶液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 b="1">
                <a:ea typeface="宋体" panose="02010600030101010101" pitchFamily="2" charset="-122"/>
              </a:rPr>
              <a:t>升温会降低二氧化碳在水中的溶解度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 b="1">
                <a:ea typeface="宋体" panose="02010600030101010101" pitchFamily="2" charset="-122"/>
              </a:rPr>
              <a:t>蔗糖可以无限溶解在一定量的水中</a:t>
            </a:r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1751330" y="2134870"/>
            <a:ext cx="555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138670" y="3773805"/>
            <a:ext cx="538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1703070" y="1355725"/>
            <a:ext cx="2967990" cy="486410"/>
            <a:chOff x="6933" y="4997"/>
            <a:chExt cx="4674" cy="766"/>
          </a:xfrm>
        </p:grpSpPr>
        <p:sp>
          <p:nvSpPr>
            <p:cNvPr id="39946" name="文本框 48"/>
            <p:cNvSpPr txBox="1"/>
            <p:nvPr/>
          </p:nvSpPr>
          <p:spPr>
            <a:xfrm>
              <a:off x="7753" y="4998"/>
              <a:ext cx="83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9947" name="文本框 50"/>
            <p:cNvSpPr txBox="1"/>
            <p:nvPr/>
          </p:nvSpPr>
          <p:spPr>
            <a:xfrm>
              <a:off x="8583" y="4997"/>
              <a:ext cx="85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" name="图片 8" descr="核心栏目6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989" y="5002"/>
              <a:ext cx="4618" cy="721"/>
            </a:xfrm>
            <a:prstGeom prst="rect">
              <a:avLst/>
            </a:prstGeom>
          </p:spPr>
        </p:pic>
        <p:sp>
          <p:nvSpPr>
            <p:cNvPr id="10" name="文本框 45"/>
            <p:cNvSpPr txBox="1"/>
            <p:nvPr/>
          </p:nvSpPr>
          <p:spPr>
            <a:xfrm>
              <a:off x="6933" y="5038"/>
              <a:ext cx="7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核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文本框 45"/>
            <p:cNvSpPr txBox="1"/>
            <p:nvPr/>
          </p:nvSpPr>
          <p:spPr>
            <a:xfrm>
              <a:off x="7725" y="5038"/>
              <a:ext cx="7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文本框 45"/>
            <p:cNvSpPr txBox="1"/>
            <p:nvPr/>
          </p:nvSpPr>
          <p:spPr>
            <a:xfrm>
              <a:off x="8527" y="5010"/>
              <a:ext cx="7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文本框 45"/>
            <p:cNvSpPr txBox="1"/>
            <p:nvPr/>
          </p:nvSpPr>
          <p:spPr>
            <a:xfrm>
              <a:off x="9298" y="5038"/>
              <a:ext cx="7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养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文本框 45"/>
            <p:cNvSpPr txBox="1"/>
            <p:nvPr/>
          </p:nvSpPr>
          <p:spPr>
            <a:xfrm>
              <a:off x="10062" y="5038"/>
              <a:ext cx="7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文本框 45"/>
            <p:cNvSpPr txBox="1"/>
            <p:nvPr/>
          </p:nvSpPr>
          <p:spPr>
            <a:xfrm>
              <a:off x="10871" y="5038"/>
              <a:ext cx="70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升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674495" y="1905635"/>
            <a:ext cx="86080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18.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2019东营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夏季，鱼虾养殖池内常设置一些水泵，把水喷向空中。从化学角度分析，喷水的目的是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A.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降低养殖池内水的温度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增大与空气的接触面积，便于氧气溶解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增加观赏性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便于太阳照射，杀灭水中的病菌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200900" y="2643505"/>
            <a:ext cx="504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08405" y="1351915"/>
            <a:ext cx="95072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19. 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2019山西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配制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质量分数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KNO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溶液，作为无土栽培所需的营养液。溶解过程中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KNO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的质量分数随时间的变化关系如图表示，观察图像，分析形成这种结果的原因是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A.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所用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KNO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固体中含有水分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量筒量水时俯视刻度线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KNO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固体溶解前所用烧杯内有水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配好的溶液装瓶时部分液体洒落到试剂瓶外</a:t>
            </a:r>
            <a:endParaRPr lang="zh-CN" altLang="en-US"/>
          </a:p>
        </p:txBody>
      </p:sp>
      <p:pic>
        <p:nvPicPr>
          <p:cNvPr id="2" name="图片 -21474825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37525" y="3181350"/>
            <a:ext cx="1875155" cy="199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717665" y="2642870"/>
            <a:ext cx="529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76375" y="1351915"/>
            <a:ext cx="91363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20. (</a:t>
            </a:r>
            <a:r>
              <a:rPr lang="zh-CN" altLang="en-US" sz="2400" b="1">
                <a:latin typeface="黑体" panose="02010609060101010101" pitchFamily="49" charset="-122"/>
                <a:cs typeface="黑体" panose="02010609060101010101" pitchFamily="49" charset="-122"/>
              </a:rPr>
              <a:t>数字化实验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2019黄石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在蒸馏水中加入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颗粒，不断搅拌，用温度传感器记录溶解过程的温度变化如图。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两点观察到溶液中有固体存在，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点固体完全消失。下列说法不正确的是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A. NaOH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固体溶于水是放热过程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两点时，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的溶解度相同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点时，该溶液一定为饱和溶液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点时的溶剂质量等于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点时的溶剂质量</a:t>
            </a:r>
            <a:endParaRPr lang="zh-CN" altLang="en-US"/>
          </a:p>
        </p:txBody>
      </p:sp>
      <p:pic>
        <p:nvPicPr>
          <p:cNvPr id="2" name="图片 -21474825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0620" y="3087370"/>
            <a:ext cx="2770505" cy="2233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281160" y="2626995"/>
            <a:ext cx="426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44170" y="819150"/>
            <a:ext cx="113182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21. (</a:t>
            </a:r>
            <a:r>
              <a:rPr lang="zh-CN" altLang="en-US" sz="2400" b="1">
                <a:latin typeface="黑体" panose="02010609060101010101" pitchFamily="49" charset="-122"/>
                <a:cs typeface="黑体" panose="02010609060101010101" pitchFamily="49" charset="-122"/>
              </a:rPr>
              <a:t>传统文化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2018上海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食盐是人类生存的必需品，获取食盐的途径有多种。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熬制井盐。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天工开物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记载：抽取深井中的盐水，用井中产生的天然气作为燃料熬制井盐。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燃烧的化学方程式是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。氯化钠与硝酸钠的溶解度曲线如图所示，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时溶解度较小的物质是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  <p:pic>
        <p:nvPicPr>
          <p:cNvPr id="5" name="图片 1059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436110" y="3303905"/>
            <a:ext cx="3017520" cy="267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020" y="2065020"/>
            <a:ext cx="5280025" cy="3994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53630" y="2587625"/>
            <a:ext cx="1311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氯化钠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0" name="表格 -1"/>
          <p:cNvGraphicFramePr/>
          <p:nvPr>
            <p:custDataLst>
              <p:tags r:id="rId1"/>
            </p:custDataLst>
          </p:nvPr>
        </p:nvGraphicFramePr>
        <p:xfrm>
          <a:off x="3585845" y="1033145"/>
          <a:ext cx="466090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3180"/>
                <a:gridCol w="3347720"/>
              </a:tblGrid>
              <a:tr h="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物质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6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每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100 g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海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水所含质量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(g)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66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水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96.5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氯化钠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2.7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硫酸钠</a:t>
                      </a: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en-US" altLang="zh-CN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518285" y="3884930"/>
            <a:ext cx="91967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海水晒盐。某地海水中主要物质的含量见表。该海水中氯化钠的质量分数为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20 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时的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100 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该海水，当水的蒸发量大于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时，开始析出氯化钠。除去氯化钠中的硫酸钠应选用的试剂是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610225" y="4537710"/>
            <a:ext cx="1053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2.7%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05885" y="5130800"/>
            <a:ext cx="600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69435" y="5642610"/>
            <a:ext cx="1835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氯化钡溶液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3910" y="1066165"/>
            <a:ext cx="101892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德州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将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NaOH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NaCl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NH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固体各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10 g</a:t>
            </a:r>
            <a:r>
              <a:rPr lang="zh-CN" sz="2400" b="1">
                <a:ea typeface="宋体" panose="02010600030101010101" pitchFamily="2" charset="-122"/>
              </a:rPr>
              <a:t>分别放入盛有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100 mL</a:t>
            </a:r>
            <a:r>
              <a:rPr lang="zh-CN" sz="2400" b="1">
                <a:ea typeface="宋体" panose="02010600030101010101" pitchFamily="2" charset="-122"/>
              </a:rPr>
              <a:t>水的烧杯中充分溶解。在不同时间测量溶液的温度，绘制成如下图像：</a:t>
            </a:r>
            <a:endParaRPr lang="zh-CN" altLang="en-US"/>
          </a:p>
        </p:txBody>
      </p:sp>
      <p:pic>
        <p:nvPicPr>
          <p:cNvPr id="2" name="图片 -21474825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4295" y="2983865"/>
            <a:ext cx="3585845" cy="2449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38200" y="2223770"/>
            <a:ext cx="75107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分析图像，回答问题：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1">
                <a:ea typeface="宋体" panose="02010600030101010101" pitchFamily="2" charset="-122"/>
              </a:rPr>
              <a:t>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NaOH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NaCl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NH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三种物质中，溶解</a:t>
            </a:r>
            <a:endParaRPr lang="zh-CN" sz="24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时出现吸热现象的是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 b="1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__(</a:t>
            </a:r>
            <a:r>
              <a:rPr lang="zh-CN" sz="2400" b="1">
                <a:ea typeface="宋体" panose="02010600030101010101" pitchFamily="2" charset="-122"/>
              </a:rPr>
              <a:t>写名称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；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1">
                <a:ea typeface="宋体" panose="02010600030101010101" pitchFamily="2" charset="-122"/>
              </a:rPr>
              <a:t>对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NaOH</a:t>
            </a:r>
            <a:r>
              <a:rPr lang="zh-CN" sz="2400" b="1">
                <a:ea typeface="宋体" panose="02010600030101010101" pitchFamily="2" charset="-122"/>
              </a:rPr>
              <a:t>而言，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1">
                <a:ea typeface="宋体" panose="02010600030101010101" pitchFamily="2" charset="-122"/>
              </a:rPr>
              <a:t>点右侧曲线表示：在一定</a:t>
            </a:r>
            <a:endParaRPr lang="zh-CN" sz="24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时间段内，溶液温度随时间推移而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填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1">
                <a:ea typeface="宋体" panose="02010600030101010101" pitchFamily="2" charset="-122"/>
              </a:rPr>
              <a:t>升高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1">
                <a:ea typeface="宋体" panose="02010600030101010101" pitchFamily="2" charset="-122"/>
              </a:rPr>
              <a:t>或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1">
                <a:ea typeface="宋体" panose="02010600030101010101" pitchFamily="2" charset="-122"/>
              </a:rPr>
              <a:t>降低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1">
                <a:ea typeface="宋体" panose="02010600030101010101" pitchFamily="2" charset="-122"/>
              </a:rPr>
              <a:t>，其原因是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99510" y="3448685"/>
            <a:ext cx="2418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硝酸铵、氯化钠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02935" y="4533900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69535" y="5080000"/>
            <a:ext cx="2613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溶液散失热量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8" name="组合 13"/>
          <p:cNvGrpSpPr/>
          <p:nvPr/>
        </p:nvGrpSpPr>
        <p:grpSpPr>
          <a:xfrm>
            <a:off x="638810" y="981710"/>
            <a:ext cx="1692275" cy="521890"/>
            <a:chOff x="6686" y="8865"/>
            <a:chExt cx="2836" cy="877"/>
          </a:xfrm>
        </p:grpSpPr>
        <p:pic>
          <p:nvPicPr>
            <p:cNvPr id="20489" name="图片 9" descr="考点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86" y="8865"/>
              <a:ext cx="2836" cy="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0" name="文本框 10"/>
            <p:cNvSpPr txBox="1"/>
            <p:nvPr/>
          </p:nvSpPr>
          <p:spPr>
            <a:xfrm>
              <a:off x="6686" y="8865"/>
              <a:ext cx="1536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考点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491" name="文本框 11"/>
            <p:cNvSpPr txBox="1"/>
            <p:nvPr/>
          </p:nvSpPr>
          <p:spPr>
            <a:xfrm rot="-10800000" flipV="1">
              <a:off x="8667" y="8865"/>
              <a:ext cx="668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2531110" y="971550"/>
            <a:ext cx="3877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 b="1">
                <a:ea typeface="黑体" panose="02010609060101010101" pitchFamily="49" charset="-122"/>
              </a:rPr>
              <a:t>饱和溶液与不饱和溶液</a:t>
            </a:r>
            <a:endParaRPr lang="zh-CN" sz="2800" b="1"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38810" y="164687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 b="1">
                <a:ea typeface="黑体" panose="02010609060101010101" pitchFamily="49" charset="-122"/>
              </a:rPr>
              <a:t>饱和溶液与不饱和溶液的判断</a:t>
            </a:r>
            <a:endParaRPr lang="zh-CN" altLang="en-US"/>
          </a:p>
        </p:txBody>
      </p:sp>
      <p:pic>
        <p:nvPicPr>
          <p:cNvPr id="2" name="图片 -21474825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310" y="2282825"/>
            <a:ext cx="5824855" cy="941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50875" y="2963545"/>
            <a:ext cx="108896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 b="1">
                <a:ea typeface="黑体" panose="02010609060101010101" pitchFamily="49" charset="-122"/>
              </a:rPr>
              <a:t>饱和溶液和不饱和溶液的转化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1">
                <a:ea typeface="宋体" panose="02010600030101010101" pitchFamily="2" charset="-122"/>
              </a:rPr>
              <a:t>对于大多数固体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溶解度随温度升高而增大的物质，如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KNO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69620" y="4275455"/>
            <a:ext cx="9708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不饱和溶液                                                                                        饱和溶液</a:t>
            </a:r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>
            <a:off x="2496185" y="4580890"/>
            <a:ext cx="5903595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2496185" y="4652645"/>
            <a:ext cx="5903595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574290" y="4073525"/>
            <a:ext cx="58254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增加</a:t>
            </a:r>
            <a:r>
              <a:rPr lang="en-US" sz="2000" b="1">
                <a:latin typeface="Times New Roman" panose="02020603050405020304" pitchFamily="18" charset="0"/>
                <a:sym typeface="+mn-ea"/>
              </a:rPr>
              <a:t>______</a:t>
            </a:r>
            <a:r>
              <a:rPr lang="zh-CN" altLang="en-US" sz="2000" b="1">
                <a:latin typeface="Times New Roman" panose="02020603050405020304" pitchFamily="18" charset="0"/>
                <a:sym typeface="+mn-ea"/>
              </a:rPr>
              <a:t>、蒸发</a:t>
            </a:r>
            <a:r>
              <a:rPr lang="en-US" sz="2000" b="1">
                <a:latin typeface="Times New Roman" panose="02020603050405020304" pitchFamily="18" charset="0"/>
                <a:sym typeface="+mn-ea"/>
              </a:rPr>
              <a:t>______</a:t>
            </a:r>
            <a:r>
              <a:rPr lang="zh-CN" altLang="en-US" sz="2000" b="1">
                <a:latin typeface="Times New Roman" panose="02020603050405020304" pitchFamily="18" charset="0"/>
                <a:sym typeface="+mn-ea"/>
              </a:rPr>
              <a:t>或</a:t>
            </a:r>
            <a:r>
              <a:rPr lang="en-US" sz="2000" b="1">
                <a:latin typeface="Times New Roman" panose="02020603050405020304" pitchFamily="18" charset="0"/>
                <a:sym typeface="+mn-ea"/>
              </a:rPr>
              <a:t>______</a:t>
            </a:r>
            <a:r>
              <a:rPr lang="zh-CN" altLang="en-US" sz="2000" b="1">
                <a:latin typeface="Times New Roman" panose="02020603050405020304" pitchFamily="18" charset="0"/>
                <a:sym typeface="+mn-ea"/>
              </a:rPr>
              <a:t>温度</a:t>
            </a:r>
            <a:endParaRPr lang="zh-CN" altLang="en-US" sz="2000" b="1">
              <a:latin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pitchFamily="18" charset="0"/>
                <a:sym typeface="+mn-ea"/>
              </a:rPr>
              <a:t>增加</a:t>
            </a:r>
            <a:r>
              <a:rPr lang="en-US" sz="2000" b="1">
                <a:latin typeface="Times New Roman" panose="02020603050405020304" pitchFamily="18" charset="0"/>
                <a:sym typeface="+mn-ea"/>
              </a:rPr>
              <a:t>______</a:t>
            </a:r>
            <a:r>
              <a:rPr lang="zh-CN" altLang="en-US" sz="2000" b="1">
                <a:latin typeface="Times New Roman" panose="02020603050405020304" pitchFamily="18" charset="0"/>
                <a:sym typeface="+mn-ea"/>
              </a:rPr>
              <a:t>或</a:t>
            </a:r>
            <a:r>
              <a:rPr lang="en-US" sz="2000" b="1">
                <a:latin typeface="Times New Roman" panose="02020603050405020304" pitchFamily="18" charset="0"/>
                <a:sym typeface="+mn-ea"/>
              </a:rPr>
              <a:t>______</a:t>
            </a:r>
            <a:r>
              <a:rPr lang="zh-CN" altLang="en-US" sz="2000" b="1">
                <a:latin typeface="Times New Roman" panose="02020603050405020304" pitchFamily="18" charset="0"/>
                <a:sym typeface="+mn-ea"/>
              </a:rPr>
              <a:t>温度</a:t>
            </a:r>
            <a:r>
              <a:rPr lang="zh-CN" sz="2000" b="1">
                <a:ea typeface="宋体" panose="02010600030101010101" pitchFamily="2" charset="-122"/>
              </a:rPr>
              <a:t>                                                                                         </a:t>
            </a:r>
            <a:endParaRPr lang="zh-CN" altLang="en-US" sz="2000"/>
          </a:p>
        </p:txBody>
      </p:sp>
      <p:sp>
        <p:nvSpPr>
          <p:cNvPr id="15" name="文本框 14"/>
          <p:cNvSpPr txBox="1"/>
          <p:nvPr/>
        </p:nvSpPr>
        <p:spPr>
          <a:xfrm>
            <a:off x="769620" y="4928235"/>
            <a:ext cx="92144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1">
                <a:ea typeface="宋体" panose="02010600030101010101" pitchFamily="2" charset="-122"/>
              </a:rPr>
              <a:t>对于极少数固体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 b="1">
                <a:ea typeface="宋体" panose="02010600030101010101" pitchFamily="2" charset="-122"/>
              </a:rPr>
              <a:t>溶解度随温度升高而减小的物质，如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Ca(OH)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zh-CN" sz="2400" b="1">
                <a:ea typeface="宋体" panose="02010600030101010101" pitchFamily="2" charset="-122"/>
              </a:rPr>
              <a:t>：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50240" y="5748655"/>
            <a:ext cx="101053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 </a:t>
            </a:r>
            <a:r>
              <a:rPr lang="zh-CN" sz="2400" b="1">
                <a:ea typeface="宋体" panose="02010600030101010101" pitchFamily="2" charset="-122"/>
              </a:rPr>
              <a:t>不饱和溶液                                                                                         饱和溶液</a:t>
            </a:r>
            <a:endParaRPr lang="zh-CN" altLang="en-US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2479675" y="5999480"/>
            <a:ext cx="5903595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>
            <a:off x="2479675" y="6071235"/>
            <a:ext cx="5903595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557780" y="5492115"/>
            <a:ext cx="58254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增加</a:t>
            </a:r>
            <a:r>
              <a:rPr lang="en-US" sz="2000" b="1">
                <a:latin typeface="Times New Roman" panose="02020603050405020304" pitchFamily="18" charset="0"/>
                <a:sym typeface="+mn-ea"/>
              </a:rPr>
              <a:t>______</a:t>
            </a:r>
            <a:r>
              <a:rPr lang="zh-CN" altLang="en-US" sz="2000" b="1">
                <a:latin typeface="Times New Roman" panose="02020603050405020304" pitchFamily="18" charset="0"/>
                <a:sym typeface="+mn-ea"/>
              </a:rPr>
              <a:t>、蒸发</a:t>
            </a:r>
            <a:r>
              <a:rPr lang="en-US" sz="2000" b="1">
                <a:latin typeface="Times New Roman" panose="02020603050405020304" pitchFamily="18" charset="0"/>
                <a:sym typeface="+mn-ea"/>
              </a:rPr>
              <a:t>______</a:t>
            </a:r>
            <a:r>
              <a:rPr lang="zh-CN" altLang="en-US" sz="2000" b="1">
                <a:latin typeface="Times New Roman" panose="02020603050405020304" pitchFamily="18" charset="0"/>
                <a:sym typeface="+mn-ea"/>
              </a:rPr>
              <a:t>或</a:t>
            </a:r>
            <a:r>
              <a:rPr lang="en-US" sz="2000" b="1">
                <a:latin typeface="Times New Roman" panose="02020603050405020304" pitchFamily="18" charset="0"/>
                <a:sym typeface="+mn-ea"/>
              </a:rPr>
              <a:t>______</a:t>
            </a:r>
            <a:r>
              <a:rPr lang="zh-CN" altLang="en-US" sz="2000" b="1">
                <a:latin typeface="Times New Roman" panose="02020603050405020304" pitchFamily="18" charset="0"/>
                <a:sym typeface="+mn-ea"/>
              </a:rPr>
              <a:t>温度</a:t>
            </a:r>
            <a:endParaRPr lang="zh-CN" altLang="en-US" sz="2000" b="1">
              <a:latin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pitchFamily="18" charset="0"/>
                <a:sym typeface="+mn-ea"/>
              </a:rPr>
              <a:t>增加</a:t>
            </a:r>
            <a:r>
              <a:rPr lang="en-US" sz="2000" b="1">
                <a:latin typeface="Times New Roman" panose="02020603050405020304" pitchFamily="18" charset="0"/>
                <a:sym typeface="+mn-ea"/>
              </a:rPr>
              <a:t>______</a:t>
            </a:r>
            <a:r>
              <a:rPr lang="zh-CN" altLang="en-US" sz="2000" b="1">
                <a:latin typeface="Times New Roman" panose="02020603050405020304" pitchFamily="18" charset="0"/>
                <a:sym typeface="+mn-ea"/>
              </a:rPr>
              <a:t>或</a:t>
            </a:r>
            <a:r>
              <a:rPr lang="en-US" sz="2000" b="1">
                <a:latin typeface="Times New Roman" panose="02020603050405020304" pitchFamily="18" charset="0"/>
                <a:sym typeface="+mn-ea"/>
              </a:rPr>
              <a:t>______</a:t>
            </a:r>
            <a:r>
              <a:rPr lang="zh-CN" altLang="en-US" sz="2000" b="1">
                <a:latin typeface="Times New Roman" panose="02020603050405020304" pitchFamily="18" charset="0"/>
                <a:sym typeface="+mn-ea"/>
              </a:rPr>
              <a:t>温度</a:t>
            </a:r>
            <a:r>
              <a:rPr lang="zh-CN" sz="2000" b="1">
                <a:ea typeface="宋体" panose="02010600030101010101" pitchFamily="2" charset="-122"/>
              </a:rPr>
              <a:t>                                                                                         </a:t>
            </a:r>
            <a:endParaRPr lang="zh-CN" altLang="en-US" sz="2000"/>
          </a:p>
        </p:txBody>
      </p:sp>
      <p:sp>
        <p:nvSpPr>
          <p:cNvPr id="20" name="文本框 19"/>
          <p:cNvSpPr txBox="1"/>
          <p:nvPr/>
        </p:nvSpPr>
        <p:spPr>
          <a:xfrm>
            <a:off x="3891915" y="4162425"/>
            <a:ext cx="7327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溶质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65750" y="4162425"/>
            <a:ext cx="73215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溶剂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11595" y="4159250"/>
            <a:ext cx="8566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12640" y="4620895"/>
            <a:ext cx="8216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溶剂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79440" y="4618355"/>
            <a:ext cx="8039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92550" y="5573395"/>
            <a:ext cx="8039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溶质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62575" y="5573395"/>
            <a:ext cx="7512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溶剂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91275" y="5563235"/>
            <a:ext cx="8039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24705" y="6036945"/>
            <a:ext cx="7505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溶剂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81345" y="6039485"/>
            <a:ext cx="7505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3" name="组合 5"/>
          <p:cNvGrpSpPr/>
          <p:nvPr/>
        </p:nvGrpSpPr>
        <p:grpSpPr>
          <a:xfrm>
            <a:off x="1311593" y="912191"/>
            <a:ext cx="1943100" cy="479081"/>
            <a:chOff x="2582" y="1619"/>
            <a:chExt cx="3060" cy="754"/>
          </a:xfrm>
        </p:grpSpPr>
        <p:pic>
          <p:nvPicPr>
            <p:cNvPr id="22534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82" y="1619"/>
              <a:ext cx="3060" cy="7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文本框 5"/>
            <p:cNvSpPr txBox="1"/>
            <p:nvPr/>
          </p:nvSpPr>
          <p:spPr>
            <a:xfrm>
              <a:off x="2739" y="1619"/>
              <a:ext cx="242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巩固练习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-21474824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6045" y="2440305"/>
            <a:ext cx="686435" cy="1003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39520" y="1361440"/>
            <a:ext cx="970153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温州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如图，将红砂糖倒入一杯开水中，充分溶解。能作为判断砂糖水是饱和溶液的依据是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 b="1">
                <a:ea typeface="宋体" panose="02010600030101010101" pitchFamily="2" charset="-122"/>
              </a:rPr>
              <a:t>砂糖水颜色很深                       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1">
                <a:ea typeface="宋体" panose="02010600030101010101" pitchFamily="2" charset="-122"/>
              </a:rPr>
              <a:t>砂糖水味道很甜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 b="1">
                <a:ea typeface="宋体" panose="02010600030101010101" pitchFamily="2" charset="-122"/>
              </a:rPr>
              <a:t>砂糖溶解得很快                       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1">
                <a:ea typeface="宋体" panose="02010600030101010101" pitchFamily="2" charset="-122"/>
              </a:rPr>
              <a:t>砂糖固体有剩余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 b="1">
                <a:ea typeface="宋体" panose="02010600030101010101" pitchFamily="2" charset="-122"/>
              </a:rPr>
              <a:t>关于饱和溶液的叙述正确的是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 b="1">
                <a:ea typeface="宋体" panose="02010600030101010101" pitchFamily="2" charset="-122"/>
              </a:rPr>
              <a:t>饱和溶液一定是浓溶液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 b="1">
                <a:ea typeface="宋体" panose="02010600030101010101" pitchFamily="2" charset="-122"/>
              </a:rPr>
              <a:t>增加溶质可使不饱和溶液变为饱和溶液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 b="1">
                <a:ea typeface="宋体" panose="02010600030101010101" pitchFamily="2" charset="-122"/>
              </a:rPr>
              <a:t>饱和溶液就是不能再溶解任何物质的溶液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 b="1">
                <a:ea typeface="宋体" panose="02010600030101010101" pitchFamily="2" charset="-122"/>
              </a:rPr>
              <a:t>同一物质的饱和溶液一定比不饱和溶液的浓度大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59705" y="2065020"/>
            <a:ext cx="538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852795" y="3738880"/>
            <a:ext cx="555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93700" y="512445"/>
            <a:ext cx="112883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1">
                <a:ea typeface="宋体" panose="02010600030101010101" pitchFamily="2" charset="-122"/>
              </a:rPr>
              <a:t>为探究物质溶解过程中的能量变化，某同学设计图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Ⅰ</a:t>
            </a:r>
            <a:r>
              <a:rPr lang="zh-CN" sz="2400" b="1">
                <a:ea typeface="宋体" panose="02010600030101010101" pitchFamily="2" charset="-122"/>
              </a:rPr>
              <a:t>所示装置。在盛有水的烧杯中放入一装有饱和硝酸钾溶液的试管，向水中加入足量物质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 b="1">
                <a:ea typeface="宋体" panose="02010600030101010101" pitchFamily="2" charset="-122"/>
              </a:rPr>
              <a:t>，搅拌。结合图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Ⅱ</a:t>
            </a:r>
            <a:r>
              <a:rPr lang="zh-CN" sz="2400" b="1">
                <a:ea typeface="宋体" panose="02010600030101010101" pitchFamily="2" charset="-122"/>
              </a:rPr>
              <a:t>硝酸钾溶解度曲线，对硝酸钾溶液变化的推断，合理的是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4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0680" y="2236470"/>
            <a:ext cx="3478530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08940" y="2212975"/>
            <a:ext cx="92373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①X</a:t>
            </a:r>
            <a:r>
              <a:rPr lang="zh-CN" sz="2400" b="1">
                <a:ea typeface="宋体" panose="02010600030101010101" pitchFamily="2" charset="-122"/>
              </a:rPr>
              <a:t>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NaCl</a:t>
            </a:r>
            <a:r>
              <a:rPr lang="zh-CN" sz="2400" b="1">
                <a:ea typeface="宋体" panose="02010600030101010101" pitchFamily="2" charset="-122"/>
              </a:rPr>
              <a:t>固体，试管中无晶体析出，硝酸钾溶液仍是</a:t>
            </a:r>
            <a:endParaRPr lang="zh-CN" sz="24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饱和溶液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②X</a:t>
            </a:r>
            <a:r>
              <a:rPr lang="zh-CN" sz="2400" b="1">
                <a:ea typeface="宋体" panose="02010600030101010101" pitchFamily="2" charset="-122"/>
              </a:rPr>
              <a:t>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NaOH</a:t>
            </a:r>
            <a:r>
              <a:rPr lang="zh-CN" sz="2400" b="1">
                <a:ea typeface="宋体" panose="02010600030101010101" pitchFamily="2" charset="-122"/>
              </a:rPr>
              <a:t>固体，试管中无晶体析出，硝酸钾溶液仍</a:t>
            </a:r>
            <a:endParaRPr lang="zh-CN" sz="24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是饱和溶液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③X</a:t>
            </a:r>
            <a:r>
              <a:rPr lang="zh-CN" sz="2400" b="1">
                <a:ea typeface="宋体" panose="02010600030101010101" pitchFamily="2" charset="-122"/>
              </a:rPr>
              <a:t>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NH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晶体，试管中有晶体析出，硝酸钾溶液仍是饱和溶液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④X</a:t>
            </a:r>
            <a:r>
              <a:rPr lang="zh-CN" sz="2400" b="1">
                <a:ea typeface="宋体" panose="02010600030101010101" pitchFamily="2" charset="-122"/>
              </a:rPr>
              <a:t>为浓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SO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1">
                <a:ea typeface="宋体" panose="02010600030101010101" pitchFamily="2" charset="-122"/>
              </a:rPr>
              <a:t>，用玻璃棒搅拌烧杯中的水，试管中无晶体析出，硝酸钾溶液为不饱和溶液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A. ①②③            B. ①③④              C. ①②④               D. ②③④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52435" y="1776095"/>
            <a:ext cx="448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UNIT_TABLE_BEAUTIFY" val="smartTable{0fa63fd1-83c7-4643-87b1-d9a4cef0cca6}"/>
</p:tagLst>
</file>

<file path=ppt/tags/tag11.xml><?xml version="1.0" encoding="utf-8"?>
<p:tagLst xmlns:p="http://schemas.openxmlformats.org/presentationml/2006/main">
  <p:tag name="KSO_WM_UNIT_TABLE_BEAUTIFY" val="smartTable{51029dbc-740e-4074-8a06-56e5d27fb102}"/>
</p:tagLst>
</file>

<file path=ppt/tags/tag12.xml><?xml version="1.0" encoding="utf-8"?>
<p:tagLst xmlns:p="http://schemas.openxmlformats.org/presentationml/2006/main">
  <p:tag name="KSO_WM_UNIT_TABLE_BEAUTIFY" val="smartTable{e06bc081-c429-426c-a1f1-61ed9908b32b}"/>
</p:tagLst>
</file>

<file path=ppt/tags/tag13.xml><?xml version="1.0" encoding="utf-8"?>
<p:tagLst xmlns:p="http://schemas.openxmlformats.org/presentationml/2006/main">
  <p:tag name="KSO_WM_UNIT_TABLE_BEAUTIFY" val="smartTable{d629b31d-60cc-4ca2-888c-616bd152b658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30178323"/>
</p:tagLst>
</file>

<file path=ppt/tags/tag5.xml><?xml version="1.0" encoding="utf-8"?>
<p:tagLst xmlns:p="http://schemas.openxmlformats.org/presentationml/2006/main">
  <p:tag name="KSO_WM_UNIT_TABLE_BEAUTIFY" val="smartTable{36b33670-c917-48eb-9852-45db317594bf}"/>
</p:tagLst>
</file>

<file path=ppt/tags/tag6.xml><?xml version="1.0" encoding="utf-8"?>
<p:tagLst xmlns:p="http://schemas.openxmlformats.org/presentationml/2006/main">
  <p:tag name="KSO_WM_UNIT_TABLE_BEAUTIFY" val="smartTable{0457d00a-a7e4-4f53-868b-207720f18719}"/>
</p:tagLst>
</file>

<file path=ppt/tags/tag7.xml><?xml version="1.0" encoding="utf-8"?>
<p:tagLst xmlns:p="http://schemas.openxmlformats.org/presentationml/2006/main">
  <p:tag name="KSO_WM_UNIT_TABLE_BEAUTIFY" val="smartTable{6c8998e6-033f-4d27-a9ce-77366128cea2}"/>
</p:tagLst>
</file>

<file path=ppt/tags/tag8.xml><?xml version="1.0" encoding="utf-8"?>
<p:tagLst xmlns:p="http://schemas.openxmlformats.org/presentationml/2006/main">
  <p:tag name="KSO_WM_UNIT_TABLE_BEAUTIFY" val="smartTable{527e0a99-c791-415f-b7d5-be05b67b693c}"/>
</p:tagLst>
</file>

<file path=ppt/tags/tag9.xml><?xml version="1.0" encoding="utf-8"?>
<p:tagLst xmlns:p="http://schemas.openxmlformats.org/presentationml/2006/main">
  <p:tag name="KSO_WM_UNIT_TABLE_BEAUTIFY" val="smartTable{673863c4-41fd-48c2-b0cd-751379f4c3af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10791</Words>
  <Application>WPS 演示</Application>
  <PresentationFormat>宽屏</PresentationFormat>
  <Paragraphs>985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3" baseType="lpstr">
      <vt:lpstr>Arial</vt:lpstr>
      <vt:lpstr>宋体</vt:lpstr>
      <vt:lpstr>Wingdings</vt:lpstr>
      <vt:lpstr>Times New Roman</vt:lpstr>
      <vt:lpstr>黑体</vt:lpstr>
      <vt:lpstr>微软雅黑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2020-01-01T14:00:38Z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