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tags" Target="../tags/tag2.xml"/><Relationship Id="rId4" Type="http://schemas.openxmlformats.org/officeDocument/2006/relationships/slide" Target="slide2.xml"/><Relationship Id="rId3" Type="http://schemas.openxmlformats.org/officeDocument/2006/relationships/tags" Target="../tags/tag1.xml"/><Relationship Id="rId2" Type="http://schemas.openxmlformats.org/officeDocument/2006/relationships/slide" Target="slide16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3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2.xml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5.xml"/><Relationship Id="rId1" Type="http://schemas.openxmlformats.org/officeDocument/2006/relationships/image" Target="../media/image4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emf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1905000" y="3525520"/>
            <a:ext cx="838200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0740" y="1711960"/>
            <a:ext cx="1072959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专题十六　物质的检验和</a:t>
            </a:r>
            <a:endParaRPr lang="zh-CN" altLang="en-US" sz="6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鉴别、除杂</a:t>
            </a:r>
            <a:endParaRPr lang="zh-CN" altLang="en-US" sz="6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五边形 7"/>
          <p:cNvSpPr/>
          <p:nvPr/>
        </p:nvSpPr>
        <p:spPr>
          <a:xfrm rot="5400000">
            <a:off x="989390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21530" y="5483860"/>
            <a:ext cx="3637280" cy="713740"/>
            <a:chOff x="8867" y="8698"/>
            <a:chExt cx="5728" cy="1124"/>
          </a:xfrm>
        </p:grpSpPr>
        <p:pic>
          <p:nvPicPr>
            <p:cNvPr id="10" name="图片 34840"/>
            <p:cNvPicPr>
              <a:picLocks noChangeAspect="1"/>
            </p:cNvPicPr>
            <p:nvPr/>
          </p:nvPicPr>
          <p:blipFill>
            <a:blip r:embed="rId1"/>
            <a:srcRect r="74194"/>
            <a:stretch>
              <a:fillRect/>
            </a:stretch>
          </p:blipFill>
          <p:spPr>
            <a:xfrm>
              <a:off x="8867" y="8698"/>
              <a:ext cx="2281" cy="1125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" name="组合 10"/>
            <p:cNvGrpSpPr/>
            <p:nvPr/>
          </p:nvGrpSpPr>
          <p:grpSpPr>
            <a:xfrm>
              <a:off x="9521" y="8698"/>
              <a:ext cx="5074" cy="1125"/>
              <a:chOff x="6956" y="7664"/>
              <a:chExt cx="4943" cy="1125"/>
            </a:xfrm>
          </p:grpSpPr>
          <p:pic>
            <p:nvPicPr>
              <p:cNvPr id="34822" name="图片 34840"/>
              <p:cNvPicPr>
                <a:picLocks noChangeAspect="1"/>
              </p:cNvPicPr>
              <p:nvPr/>
            </p:nvPicPr>
            <p:blipFill>
              <a:blip r:embed="rId1"/>
              <a:srcRect l="61002"/>
              <a:stretch>
                <a:fillRect/>
              </a:stretch>
            </p:blipFill>
            <p:spPr>
              <a:xfrm>
                <a:off x="8541" y="7664"/>
                <a:ext cx="3358" cy="112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4823" name="矩形 34841"/>
              <p:cNvSpPr/>
              <p:nvPr/>
            </p:nvSpPr>
            <p:spPr>
              <a:xfrm>
                <a:off x="6956" y="7800"/>
                <a:ext cx="3906" cy="6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20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实验视频见超值配赠</a:t>
                </a:r>
                <a:endPara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2032000" y="3365500"/>
            <a:ext cx="838200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418" name="文本框 108">
            <a:hlinkClick r:id="rId2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4483100" y="4595495"/>
            <a:ext cx="6532880" cy="60769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120000"/>
              </a:lnSpc>
              <a:buSzPct val="100000"/>
            </a:pPr>
            <a:r>
              <a:rPr 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福建近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年真题面对面</a:t>
            </a:r>
            <a:endParaRPr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7413" name="文本框 104">
            <a:hlinkClick r:id="rId4" action="ppaction://hlinksldjump"/>
          </p:cNvPr>
          <p:cNvSpPr txBox="1"/>
          <p:nvPr>
            <p:custDataLst>
              <p:tags r:id="rId5"/>
            </p:custDataLst>
          </p:nvPr>
        </p:nvSpPr>
        <p:spPr>
          <a:xfrm>
            <a:off x="4483100" y="3533775"/>
            <a:ext cx="7322820" cy="81089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120000"/>
              </a:lnSpc>
              <a:buSzPct val="100000"/>
            </a:pPr>
            <a:r>
              <a:rPr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面对面“过”考点</a:t>
            </a:r>
            <a:endParaRPr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17414" name="组合 3"/>
          <p:cNvGrpSpPr/>
          <p:nvPr/>
        </p:nvGrpSpPr>
        <p:grpSpPr>
          <a:xfrm rot="0">
            <a:off x="2952750" y="3564255"/>
            <a:ext cx="1416050" cy="750570"/>
            <a:chOff x="8163" y="4584"/>
            <a:chExt cx="2870" cy="1632"/>
          </a:xfrm>
        </p:grpSpPr>
        <p:pic>
          <p:nvPicPr>
            <p:cNvPr id="13" name="图片 2" descr="图片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163" y="4584"/>
              <a:ext cx="2870" cy="16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6" name="文本框 5"/>
            <p:cNvSpPr txBox="1"/>
            <p:nvPr/>
          </p:nvSpPr>
          <p:spPr>
            <a:xfrm>
              <a:off x="9864" y="4584"/>
              <a:ext cx="401" cy="14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419" name="组合 12"/>
          <p:cNvGrpSpPr/>
          <p:nvPr/>
        </p:nvGrpSpPr>
        <p:grpSpPr>
          <a:xfrm rot="0">
            <a:off x="2952750" y="4548505"/>
            <a:ext cx="1416050" cy="751840"/>
            <a:chOff x="8163" y="4584"/>
            <a:chExt cx="2870" cy="1632"/>
          </a:xfrm>
        </p:grpSpPr>
        <p:pic>
          <p:nvPicPr>
            <p:cNvPr id="17420" name="图片 13" descr="图片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163" y="4584"/>
              <a:ext cx="2870" cy="16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21" name="文本框 14"/>
            <p:cNvSpPr txBox="1"/>
            <p:nvPr/>
          </p:nvSpPr>
          <p:spPr>
            <a:xfrm>
              <a:off x="9864" y="4584"/>
              <a:ext cx="401" cy="14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25550" y="902653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1">
                <a:ea typeface="宋体" panose="02010600030101010101" pitchFamily="2" charset="-122"/>
              </a:rPr>
              <a:t>常见气体的除杂</a:t>
            </a:r>
            <a:endParaRPr lang="zh-CN" altLang="en-US"/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462723" y="1736725"/>
          <a:ext cx="9201150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47215"/>
                <a:gridCol w="7353935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物质(杂质)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除杂试剂及方法</a:t>
                      </a:r>
                      <a:endParaRPr lang="en-US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(H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通过浓硫酸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33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CO(CO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先通过______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_溶液，再通过浓硫酸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(CO)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通过灼热的氧化铜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通过灼热的铜网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(H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先通过灼热的氧化铜，再通过________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(HCl)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先通过饱和碳酸氢钠溶液，再通过________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通过灼热的铜网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689475" y="2874645"/>
            <a:ext cx="3004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氢氧化钠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或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NaOH)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463280" y="4554220"/>
            <a:ext cx="1315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浓硫酸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750300" y="5113020"/>
            <a:ext cx="1163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浓硫酸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8935" y="413703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1">
                <a:ea typeface="宋体" panose="02010600030101010101" pitchFamily="2" charset="-122"/>
              </a:rPr>
              <a:t>常见固体的除杂</a:t>
            </a:r>
            <a:endParaRPr lang="zh-CN" altLang="en-US"/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457200" y="1137920"/>
          <a:ext cx="11307445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1690"/>
                <a:gridCol w="9215755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物质(杂质)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试剂或方法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Cu(Fe)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加入足量_____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___，过滤、洗涤、干燥；或用磁铁吸引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Cu(CuO)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通入足量_____并加热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CuO(Cu)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通入足量_______并加热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CaCO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(CaO)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加入足量的_____，过滤、洗涤、干燥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CaO(CaCO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Ca(OH)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(CaO)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加入适量_____，蒸发结晶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KCl(KClO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加少量____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____，加热，加水溶解、过滤、结晶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MnO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(KCl)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加足量的水溶解、过滤、洗涤、干燥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NaCl(泥沙)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加足量的水溶解、过滤、蒸发结晶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4079875" y="1757680"/>
            <a:ext cx="2615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稀盐酸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或稀硫酸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965950" y="2306320"/>
            <a:ext cx="706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898005" y="2840990"/>
            <a:ext cx="842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氧气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327140" y="3373120"/>
            <a:ext cx="5213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水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327140" y="3954145"/>
            <a:ext cx="1567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高温煅烧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695440" y="4479290"/>
            <a:ext cx="589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水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758690" y="5069205"/>
            <a:ext cx="1500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二氧化锰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075690" y="542290"/>
            <a:ext cx="101600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sz="2400" b="1">
                <a:ea typeface="黑体" panose="02010609060101010101" pitchFamily="49" charset="-122"/>
              </a:rPr>
              <a:t>液体的除杂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1">
                <a:ea typeface="宋体" panose="02010600030101010101" pitchFamily="2" charset="-122"/>
              </a:rPr>
              <a:t>除杂方法第一步：对比，找出杂质离子和非杂质离子；第二步：找出与杂质离子不共存且不引入新杂质的离子，确定除杂试剂。如：除去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NaCl</a:t>
            </a:r>
            <a:r>
              <a:rPr lang="zh-CN" sz="2400" b="1">
                <a:ea typeface="宋体" panose="02010600030101010101" pitchFamily="2" charset="-122"/>
              </a:rPr>
              <a:t>溶液中的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Na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CO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如图所示：</a:t>
            </a:r>
            <a:endParaRPr lang="zh-CN" altLang="en-US"/>
          </a:p>
        </p:txBody>
      </p:sp>
      <p:pic>
        <p:nvPicPr>
          <p:cNvPr id="2" name="图片 -21474824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2305" y="3403600"/>
            <a:ext cx="5907405" cy="3155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821055" y="864553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1">
                <a:ea typeface="宋体" panose="02010600030101010101" pitchFamily="2" charset="-122"/>
              </a:rPr>
              <a:t>常见液体的除杂</a:t>
            </a:r>
            <a:endParaRPr lang="zh-CN" altLang="en-US"/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975043" y="1682623"/>
          <a:ext cx="10185400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79165"/>
                <a:gridCol w="2146300"/>
                <a:gridCol w="4559935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物质(杂质)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杂质离子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除杂试剂(写化学式)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NaOH溶液(Na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NaCl溶液(Na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NaCl溶液(NaOH)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NaOH溶液[Ca(OH)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]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CaCl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溶液(HCl)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FeSO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溶液(CuSO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NaNO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溶液(CuSO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1135" y="2332355"/>
            <a:ext cx="5276850" cy="4000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364095" y="2235835"/>
            <a:ext cx="3054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Ca(OH)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或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Ba(OH)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1135" y="2921635"/>
            <a:ext cx="5276850" cy="4000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216265" y="2806065"/>
            <a:ext cx="1028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BaCl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127625" y="3433445"/>
            <a:ext cx="1061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OH</a:t>
            </a:r>
            <a:r>
              <a:rPr lang="zh-CN" sz="2400" b="1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216265" y="3357245"/>
            <a:ext cx="994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HCl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110480" y="3982085"/>
            <a:ext cx="1078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Ca</a:t>
            </a:r>
            <a:r>
              <a:rPr lang="en-US" sz="2400" b="1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1" baseline="30000">
                <a:solidFill>
                  <a:srgbClr val="FF0000"/>
                </a:solidFill>
                <a:ea typeface="宋体" panose="02010600030101010101" pitchFamily="2" charset="-122"/>
              </a:rPr>
              <a:t>＋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945755" y="3929380"/>
            <a:ext cx="1298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Na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160645" y="4530725"/>
            <a:ext cx="639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sz="2400" b="1" baseline="30000">
                <a:solidFill>
                  <a:srgbClr val="FF0000"/>
                </a:solidFill>
                <a:ea typeface="宋体" panose="02010600030101010101" pitchFamily="2" charset="-122"/>
              </a:rPr>
              <a:t>＋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7980680" y="4439285"/>
            <a:ext cx="1263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CaCO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041900" y="5079365"/>
            <a:ext cx="909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Cu</a:t>
            </a:r>
            <a:r>
              <a:rPr lang="en-US" sz="2400" b="1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1" baseline="30000">
                <a:solidFill>
                  <a:srgbClr val="FF0000"/>
                </a:solidFill>
                <a:ea typeface="宋体" panose="02010600030101010101" pitchFamily="2" charset="-122"/>
              </a:rPr>
              <a:t>＋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410575" y="5026660"/>
            <a:ext cx="605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Fe</a:t>
            </a:r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2495" y="5636260"/>
            <a:ext cx="5276850" cy="40005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8039100" y="5523230"/>
            <a:ext cx="1383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Ba(OH)</a:t>
            </a:r>
            <a:r>
              <a:rPr lang="en-US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3" name="组合 5"/>
          <p:cNvGrpSpPr/>
          <p:nvPr/>
        </p:nvGrpSpPr>
        <p:grpSpPr>
          <a:xfrm>
            <a:off x="1239838" y="912191"/>
            <a:ext cx="1943100" cy="479081"/>
            <a:chOff x="2582" y="1619"/>
            <a:chExt cx="3060" cy="754"/>
          </a:xfrm>
        </p:grpSpPr>
        <p:pic>
          <p:nvPicPr>
            <p:cNvPr id="22534" name="图片 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82" y="1619"/>
              <a:ext cx="3060" cy="7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5" name="文本框 5"/>
            <p:cNvSpPr txBox="1"/>
            <p:nvPr/>
          </p:nvSpPr>
          <p:spPr>
            <a:xfrm>
              <a:off x="2739" y="1619"/>
              <a:ext cx="242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巩固练习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39215" y="1250950"/>
            <a:ext cx="9537065" cy="2846070"/>
            <a:chOff x="2673" y="2083"/>
            <a:chExt cx="13796" cy="4482"/>
          </a:xfrm>
        </p:grpSpPr>
        <p:sp>
          <p:nvSpPr>
            <p:cNvPr id="100" name="文本框 99"/>
            <p:cNvSpPr txBox="1"/>
            <p:nvPr/>
          </p:nvSpPr>
          <p:spPr>
            <a:xfrm>
              <a:off x="2673" y="2083"/>
              <a:ext cx="13796" cy="1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1. </a:t>
              </a:r>
              <a:r>
                <a:rPr lang="en-US" sz="2400" b="1">
                  <a:latin typeface="Times New Roman" panose="02020603050405020304" pitchFamily="18" charset="0"/>
                  <a:ea typeface="楷体_GB2312" panose="02010609030101010101" charset="-122"/>
                </a:rPr>
                <a:t>(2019</a:t>
              </a:r>
              <a:r>
                <a:rPr lang="zh-CN" sz="2400" b="1">
                  <a:ea typeface="楷体_GB2312" panose="02010609030101010101" charset="-122"/>
                </a:rPr>
                <a:t>福州九上期末质检</a:t>
              </a:r>
              <a:r>
                <a:rPr lang="en-US" sz="2400" b="1">
                  <a:latin typeface="Times New Roman" panose="02020603050405020304" pitchFamily="18" charset="0"/>
                  <a:ea typeface="楷体_GB2312" panose="02010609030101010101" charset="-122"/>
                </a:rPr>
                <a:t>)</a:t>
              </a:r>
              <a:r>
                <a:rPr lang="zh-CN" sz="2400" b="1">
                  <a:ea typeface="宋体" panose="02010600030101010101" pitchFamily="2" charset="-122"/>
                </a:rPr>
                <a:t>下列除杂</a:t>
              </a:r>
              <a:r>
                <a:rPr lang="en-US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 b="1">
                  <a:ea typeface="宋体" panose="02010600030101010101" pitchFamily="2" charset="-122"/>
                </a:rPr>
                <a:t>括号内为杂质</a:t>
              </a:r>
              <a:r>
                <a:rPr lang="en-US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 b="1">
                  <a:ea typeface="宋体" panose="02010600030101010101" pitchFamily="2" charset="-122"/>
                </a:rPr>
                <a:t>的方法和原理正确的是</a:t>
              </a:r>
              <a:r>
                <a:rPr lang="en-US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 b="1">
                  <a:ea typeface="宋体" panose="02010600030101010101" pitchFamily="2" charset="-122"/>
                </a:rPr>
                <a:t>　　</a:t>
              </a:r>
              <a:r>
                <a:rPr lang="en-US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78" y="3901"/>
              <a:ext cx="7816" cy="250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89" y="5620"/>
              <a:ext cx="8310" cy="945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1320800" y="3978275"/>
            <a:ext cx="96881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(2019</a:t>
            </a:r>
            <a:r>
              <a:rPr lang="zh-CN" sz="2400" b="1">
                <a:ea typeface="楷体_GB2312" panose="02010609030101010101" charset="-122"/>
              </a:rPr>
              <a:t>常州改编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除去下列物质中的少量杂质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括号内为杂质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，所用试剂正确的是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A.  CaO[Ca(OH)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r>
              <a:rPr lang="zh-CN" sz="2400" b="1">
                <a:ea typeface="宋体" panose="02010600030101010101" pitchFamily="2" charset="-122"/>
              </a:rPr>
              <a:t>：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O                    B. NH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水蒸气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：浓硫酸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 b="1">
                <a:ea typeface="宋体" panose="02010600030101010101" pitchFamily="2" charset="-122"/>
              </a:rPr>
              <a:t>硫酸钾溶液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硫酸铜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：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KOH          D. NaOH</a:t>
            </a:r>
            <a:r>
              <a:rPr lang="zh-CN" sz="2400" b="1">
                <a:ea typeface="宋体" panose="02010600030101010101" pitchFamily="2" charset="-122"/>
              </a:rPr>
              <a:t>溶液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(Na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CO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：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CaCl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276475" y="1989455"/>
            <a:ext cx="605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183255" y="4719320"/>
            <a:ext cx="538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205230" y="1543685"/>
            <a:ext cx="95040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(2019</a:t>
            </a:r>
            <a:r>
              <a:rPr lang="zh-CN" sz="2400" b="1">
                <a:ea typeface="楷体_GB2312" panose="02010609030101010101" charset="-122"/>
              </a:rPr>
              <a:t>广东改编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除去下列物质中的杂质，所选方法正确的是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1310640" y="2391410"/>
          <a:ext cx="9398635" cy="27527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9675"/>
                <a:gridCol w="1390015"/>
                <a:gridCol w="1300480"/>
                <a:gridCol w="5498465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选项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物质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杂质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除去杂质的方法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MnO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KCl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加水溶解、过滤、蒸发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72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NaCl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加入足量稀硫酸，蒸发结晶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通过灼热的氧化铜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08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CuO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加入足量稀硫酸，过滤、洗涤、干燥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9685020" y="1708150"/>
            <a:ext cx="419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73660" y="848995"/>
            <a:ext cx="12002135" cy="683895"/>
            <a:chOff x="2989" y="6539"/>
            <a:chExt cx="9829" cy="791"/>
          </a:xfrm>
        </p:grpSpPr>
        <p:pic>
          <p:nvPicPr>
            <p:cNvPr id="8" name="图片 25" descr="一级标"/>
            <p:cNvPicPr>
              <a:picLocks noChangeAspect="1"/>
            </p:cNvPicPr>
            <p:nvPr/>
          </p:nvPicPr>
          <p:blipFill>
            <a:blip r:embed="rId1"/>
            <a:srcRect l="19300" r="18634"/>
            <a:stretch>
              <a:fillRect/>
            </a:stretch>
          </p:blipFill>
          <p:spPr>
            <a:xfrm>
              <a:off x="2989" y="6539"/>
              <a:ext cx="9829" cy="79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26"/>
            <p:cNvSpPr txBox="1"/>
            <p:nvPr/>
          </p:nvSpPr>
          <p:spPr>
            <a:xfrm>
              <a:off x="4290" y="6543"/>
              <a:ext cx="7300" cy="7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sz="36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福建近</a:t>
              </a:r>
              <a:r>
                <a:rPr lang="en-US" altLang="zh-CN" sz="36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sz="36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年真题面对面</a:t>
              </a:r>
              <a:endParaRPr 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72833" y="1745615"/>
            <a:ext cx="1987550" cy="537842"/>
            <a:chOff x="2008" y="5475"/>
            <a:chExt cx="3132" cy="849"/>
          </a:xfrm>
        </p:grpSpPr>
        <p:pic>
          <p:nvPicPr>
            <p:cNvPr id="14" name="图片 4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53" y="5500"/>
              <a:ext cx="2987" cy="7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文本框 7"/>
            <p:cNvSpPr txBox="1"/>
            <p:nvPr/>
          </p:nvSpPr>
          <p:spPr>
            <a:xfrm>
              <a:off x="2008" y="5475"/>
              <a:ext cx="2206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命题点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" name="文本框 8"/>
            <p:cNvSpPr txBox="1"/>
            <p:nvPr/>
          </p:nvSpPr>
          <p:spPr>
            <a:xfrm rot="-10800000" flipV="1">
              <a:off x="4399" y="5500"/>
              <a:ext cx="627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3307080" y="1744663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物质的检验和鉴别</a:t>
            </a:r>
            <a:endParaRPr 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92835" y="2296160"/>
            <a:ext cx="92602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(2019</a:t>
            </a:r>
            <a:r>
              <a:rPr lang="zh-CN" sz="2400" b="1">
                <a:ea typeface="楷体_GB2312" panose="02010609030101010101" charset="-122"/>
              </a:rPr>
              <a:t>福建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8</a:t>
            </a:r>
            <a:r>
              <a:rPr lang="zh-CN" sz="2400" b="1">
                <a:ea typeface="楷体_GB2312" panose="02010609030101010101" charset="-122"/>
              </a:rPr>
              <a:t>题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3</a:t>
            </a:r>
            <a:r>
              <a:rPr lang="zh-CN" sz="2400" b="1">
                <a:ea typeface="楷体_GB2312" panose="02010609030101010101" charset="-122"/>
              </a:rPr>
              <a:t>分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下列实验操作不能达到实验目的的是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3"/>
            </p:custDataLst>
          </p:nvPr>
        </p:nvGraphicFramePr>
        <p:xfrm>
          <a:off x="1165543" y="3107055"/>
          <a:ext cx="9864090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3450"/>
                <a:gridCol w="4058920"/>
                <a:gridCol w="4871720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6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实验目的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6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实验操作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66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区别蚕丝与棉线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取样，灼烧，辨别气味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鉴别H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溶液和NaOH溶液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取样，滴加酚酞溶液，观察现象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区别硬水和软水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取样，加肥皂水，振荡，观察现象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配制100 g溶质质量分数为20%的盐酸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将20 g浓盐酸加入80 g水中，充分搅拌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8926195" y="2480945"/>
            <a:ext cx="464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44295" y="1257300"/>
            <a:ext cx="92830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(2018</a:t>
            </a:r>
            <a:r>
              <a:rPr lang="zh-CN" sz="2400" b="1">
                <a:ea typeface="楷体_GB2312" panose="02010609030101010101" charset="-122"/>
              </a:rPr>
              <a:t>福建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9</a:t>
            </a:r>
            <a:r>
              <a:rPr lang="zh-CN" sz="2400" b="1">
                <a:ea typeface="楷体_GB2312" panose="02010609030101010101" charset="-122"/>
              </a:rPr>
              <a:t>题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3</a:t>
            </a:r>
            <a:r>
              <a:rPr lang="zh-CN" sz="2400" b="1">
                <a:ea typeface="楷体_GB2312" panose="02010609030101010101" charset="-122"/>
              </a:rPr>
              <a:t>分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下列实验方案能达到实验目的的是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453515" y="2134870"/>
          <a:ext cx="9273540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9280"/>
                <a:gridCol w="3522345"/>
                <a:gridCol w="5161915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实验目的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实验方案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检验某固体为碳酸盐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取样，滴加盐酸，观察是否有气泡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证明二氧化碳能与水反应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将二氧化碳通入滴有酚酞溶液的水中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检验氧气已收集满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将带火星的木条伸入集气瓶中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证明蜡烛中含有碳元素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将内壁蘸有澄清石灰水的烧杯罩在蜡烛火焰上方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8907780" y="1442085"/>
            <a:ext cx="605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77950" y="994410"/>
            <a:ext cx="94354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2019</a:t>
            </a:r>
            <a:r>
              <a:rPr lang="zh-CN" sz="2400" b="1">
                <a:ea typeface="黑体" panose="02010609060101010101" pitchFamily="49" charset="-122"/>
              </a:rPr>
              <a:t>九地市</a:t>
            </a: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sz="2400" b="1">
                <a:ea typeface="黑体" panose="02010609060101010101" pitchFamily="49" charset="-122"/>
              </a:rPr>
              <a:t>月质检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(2019</a:t>
            </a:r>
            <a:r>
              <a:rPr lang="zh-CN" sz="2400" b="1">
                <a:ea typeface="楷体_GB2312" panose="02010609030101010101" charset="-122"/>
              </a:rPr>
              <a:t>南平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5</a:t>
            </a:r>
            <a:r>
              <a:rPr lang="zh-CN" sz="2400" b="1">
                <a:ea typeface="楷体_GB2312" panose="02010609030101010101" charset="-122"/>
              </a:rPr>
              <a:t>月质检改编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下列鉴别物质的方案，不能达到实验目的的是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928178" y="2984500"/>
          <a:ext cx="8390890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46150"/>
                <a:gridCol w="4048760"/>
                <a:gridCol w="3395980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选项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需鉴别的物质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主要实验操作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硬水和蒸馏水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滴加肥皂水观察现象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白酒和白醋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闻气味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稀盐酸和稀硫酸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滴加石蕊试液观察现象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固体NaOH、NH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、NaCl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加水溶解测温度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003425" y="2287270"/>
            <a:ext cx="471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1288098" y="1315085"/>
            <a:ext cx="1987550" cy="537842"/>
            <a:chOff x="2008" y="5475"/>
            <a:chExt cx="3132" cy="849"/>
          </a:xfrm>
        </p:grpSpPr>
        <p:pic>
          <p:nvPicPr>
            <p:cNvPr id="14" name="图片 4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53" y="5500"/>
              <a:ext cx="2987" cy="7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文本框 7"/>
            <p:cNvSpPr txBox="1"/>
            <p:nvPr/>
          </p:nvSpPr>
          <p:spPr>
            <a:xfrm>
              <a:off x="2008" y="5475"/>
              <a:ext cx="2206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命题点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" name="文本框 8"/>
            <p:cNvSpPr txBox="1"/>
            <p:nvPr/>
          </p:nvSpPr>
          <p:spPr>
            <a:xfrm rot="-10800000" flipV="1">
              <a:off x="4399" y="5500"/>
              <a:ext cx="627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3660140" y="1314133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物质的除杂</a:t>
            </a:r>
            <a:endParaRPr 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23365" y="2110740"/>
            <a:ext cx="90284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(2019</a:t>
            </a:r>
            <a:r>
              <a:rPr lang="zh-CN" sz="2400" b="1">
                <a:ea typeface="楷体_GB2312" panose="02010609030101010101" charset="-122"/>
              </a:rPr>
              <a:t>莆田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5</a:t>
            </a:r>
            <a:r>
              <a:rPr lang="zh-CN" sz="2400" b="1">
                <a:ea typeface="楷体_GB2312" panose="02010609030101010101" charset="-122"/>
              </a:rPr>
              <a:t>月质检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下列实验方案，能达到目的的是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 b="1">
                <a:ea typeface="宋体" panose="02010600030101010101" pitchFamily="2" charset="-122"/>
              </a:rPr>
              <a:t>利用点燃方法除去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CO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1">
                <a:ea typeface="宋体" panose="02010600030101010101" pitchFamily="2" charset="-122"/>
              </a:rPr>
              <a:t>中混有少量的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COB. </a:t>
            </a:r>
            <a:r>
              <a:rPr lang="zh-CN" sz="2400" b="1">
                <a:ea typeface="宋体" panose="02010600030101010101" pitchFamily="2" charset="-122"/>
              </a:rPr>
              <a:t>利用稀盐酸除去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Na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CO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中混有少量的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NaHCO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 b="1">
                <a:ea typeface="宋体" panose="02010600030101010101" pitchFamily="2" charset="-122"/>
              </a:rPr>
              <a:t>利用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NaOH</a:t>
            </a:r>
            <a:r>
              <a:rPr lang="zh-CN" sz="2400" b="1">
                <a:ea typeface="宋体" panose="02010600030101010101" pitchFamily="2" charset="-122"/>
              </a:rPr>
              <a:t>溶液和稀盐酸除去粗盐中的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MgCl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 b="1">
                <a:ea typeface="宋体" panose="02010600030101010101" pitchFamily="2" charset="-122"/>
              </a:rPr>
              <a:t>利用加热方法除去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MnO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1">
                <a:ea typeface="宋体" panose="02010600030101010101" pitchFamily="2" charset="-122"/>
              </a:rPr>
              <a:t>中混有少量的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KMnO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942070" y="2288540"/>
            <a:ext cx="521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-3175" y="892810"/>
            <a:ext cx="12168000" cy="645160"/>
            <a:chOff x="1046" y="6433"/>
            <a:chExt cx="17675" cy="1016"/>
          </a:xfrm>
        </p:grpSpPr>
        <p:pic>
          <p:nvPicPr>
            <p:cNvPr id="39976" name="图片 25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46" y="6539"/>
              <a:ext cx="17675" cy="8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77" name="文本框 26"/>
            <p:cNvSpPr txBox="1"/>
            <p:nvPr/>
          </p:nvSpPr>
          <p:spPr>
            <a:xfrm>
              <a:off x="6778" y="6433"/>
              <a:ext cx="6211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面对面“过”考点</a:t>
              </a:r>
              <a:endParaRPr lang="zh-CN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488" name="组合 13"/>
          <p:cNvGrpSpPr/>
          <p:nvPr/>
        </p:nvGrpSpPr>
        <p:grpSpPr>
          <a:xfrm>
            <a:off x="549275" y="1727200"/>
            <a:ext cx="1692275" cy="521890"/>
            <a:chOff x="6686" y="8865"/>
            <a:chExt cx="2836" cy="877"/>
          </a:xfrm>
        </p:grpSpPr>
        <p:pic>
          <p:nvPicPr>
            <p:cNvPr id="20489" name="图片 9" descr="考点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86" y="8865"/>
              <a:ext cx="2836" cy="8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0" name="文本框 10"/>
            <p:cNvSpPr txBox="1"/>
            <p:nvPr/>
          </p:nvSpPr>
          <p:spPr>
            <a:xfrm>
              <a:off x="6686" y="8865"/>
              <a:ext cx="1536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考点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491" name="文本框 11"/>
            <p:cNvSpPr txBox="1"/>
            <p:nvPr/>
          </p:nvSpPr>
          <p:spPr>
            <a:xfrm rot="-10800000" flipV="1">
              <a:off x="8667" y="8865"/>
              <a:ext cx="668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459355" y="1710055"/>
            <a:ext cx="39643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800" b="1">
                <a:ea typeface="黑体" panose="02010609060101010101" pitchFamily="49" charset="-122"/>
              </a:rPr>
              <a:t>物质的检验与鉴别</a:t>
            </a:r>
            <a:endParaRPr lang="zh-CN" sz="2800" b="1"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77520" y="2218690"/>
            <a:ext cx="1113028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 b="1">
                <a:ea typeface="黑体" panose="02010609060101010101" pitchFamily="49" charset="-122"/>
              </a:rPr>
              <a:t>检验、鉴别常用的方法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Ⅰ.</a:t>
            </a:r>
            <a:r>
              <a:rPr lang="zh-CN" sz="2400" b="1">
                <a:ea typeface="黑体" panose="02010609060101010101" pitchFamily="49" charset="-122"/>
              </a:rPr>
              <a:t>物理方法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1">
                <a:ea typeface="宋体" panose="02010600030101010101" pitchFamily="2" charset="-122"/>
              </a:rPr>
              <a:t>颜色：如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CuSO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1">
                <a:ea typeface="宋体" panose="02010600030101010101" pitchFamily="2" charset="-122"/>
              </a:rPr>
              <a:t>溶液呈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 b="1">
                <a:ea typeface="宋体" panose="02010600030101010101" pitchFamily="2" charset="-122"/>
              </a:rPr>
              <a:t>色、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FeCl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溶液呈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 b="1">
                <a:ea typeface="宋体" panose="02010600030101010101" pitchFamily="2" charset="-122"/>
              </a:rPr>
              <a:t>色、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FeCl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1">
                <a:ea typeface="宋体" panose="02010600030101010101" pitchFamily="2" charset="-122"/>
              </a:rPr>
              <a:t>溶液呈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1">
                <a:ea typeface="宋体" panose="02010600030101010101" pitchFamily="2" charset="-122"/>
              </a:rPr>
              <a:t>色；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Cu</a:t>
            </a:r>
            <a:r>
              <a:rPr lang="zh-CN" sz="2400" b="1">
                <a:ea typeface="宋体" panose="02010600030101010101" pitchFamily="2" charset="-122"/>
              </a:rPr>
              <a:t>为紫红色，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Fe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为红棕色，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CuO</a:t>
            </a:r>
            <a:r>
              <a:rPr lang="zh-CN" sz="2400" b="1">
                <a:ea typeface="宋体" panose="02010600030101010101" pitchFamily="2" charset="-122"/>
              </a:rPr>
              <a:t>、炭粉、铁粉、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MnO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1">
                <a:ea typeface="宋体" panose="02010600030101010101" pitchFamily="2" charset="-122"/>
              </a:rPr>
              <a:t>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 b="1">
                <a:ea typeface="宋体" panose="02010600030101010101" pitchFamily="2" charset="-122"/>
              </a:rPr>
              <a:t>色。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1">
                <a:ea typeface="宋体" panose="02010600030101010101" pitchFamily="2" charset="-122"/>
              </a:rPr>
              <a:t>气味：如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SO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1">
                <a:ea typeface="宋体" panose="02010600030101010101" pitchFamily="2" charset="-122"/>
              </a:rPr>
              <a:t>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NH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均有刺激性气味。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1">
                <a:ea typeface="宋体" panose="02010600030101010101" pitchFamily="2" charset="-122"/>
              </a:rPr>
              <a:t>溶解性：如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CaCO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不溶于水，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NaCl</a:t>
            </a:r>
            <a:r>
              <a:rPr lang="zh-CN" sz="2400" b="1">
                <a:ea typeface="宋体" panose="02010600030101010101" pitchFamily="2" charset="-122"/>
              </a:rPr>
              <a:t>易溶于水，故可用水鉴别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CaCO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NaCl</a:t>
            </a:r>
            <a:r>
              <a:rPr lang="zh-CN" sz="2400" b="1">
                <a:ea typeface="宋体" panose="02010600030101010101" pitchFamily="2" charset="-122"/>
              </a:rPr>
              <a:t>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 b="1">
                <a:ea typeface="宋体" panose="02010600030101010101" pitchFamily="2" charset="-122"/>
              </a:rPr>
              <a:t>溶解时的吸放热现象：如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NaOH</a:t>
            </a:r>
            <a:r>
              <a:rPr lang="zh-CN" sz="2400" b="1">
                <a:ea typeface="宋体" panose="02010600030101010101" pitchFamily="2" charset="-122"/>
              </a:rPr>
              <a:t>固体溶于水溶液温度升高；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NH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固体溶于水溶液温度降低，故可用水鉴别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NaOH</a:t>
            </a:r>
            <a:r>
              <a:rPr lang="zh-CN" sz="2400" b="1">
                <a:ea typeface="宋体" panose="02010600030101010101" pitchFamily="2" charset="-122"/>
              </a:rPr>
              <a:t>固体和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NH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NO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固体。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008755" y="3468370"/>
            <a:ext cx="639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蓝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48475" y="3468370"/>
            <a:ext cx="555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黄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752330" y="3468370"/>
            <a:ext cx="859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浅绿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705215" y="4000500"/>
            <a:ext cx="639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黑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1288098" y="1171575"/>
            <a:ext cx="1987550" cy="537842"/>
            <a:chOff x="2008" y="5475"/>
            <a:chExt cx="3132" cy="849"/>
          </a:xfrm>
        </p:grpSpPr>
        <p:pic>
          <p:nvPicPr>
            <p:cNvPr id="14" name="图片 4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53" y="5500"/>
              <a:ext cx="2987" cy="7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文本框 7"/>
            <p:cNvSpPr txBox="1"/>
            <p:nvPr/>
          </p:nvSpPr>
          <p:spPr>
            <a:xfrm>
              <a:off x="2008" y="5475"/>
              <a:ext cx="2206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命题点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" name="文本框 8"/>
            <p:cNvSpPr txBox="1"/>
            <p:nvPr/>
          </p:nvSpPr>
          <p:spPr>
            <a:xfrm rot="-10800000" flipV="1">
              <a:off x="4399" y="5500"/>
              <a:ext cx="627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3641090" y="1170623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综合题</a:t>
            </a:r>
            <a:endParaRPr 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41450" y="1753235"/>
            <a:ext cx="92322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(2019</a:t>
            </a:r>
            <a:r>
              <a:rPr lang="zh-CN" sz="2400" b="1">
                <a:ea typeface="楷体_GB2312" panose="02010609030101010101" charset="-122"/>
              </a:rPr>
              <a:t>福州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5</a:t>
            </a:r>
            <a:r>
              <a:rPr lang="zh-CN" sz="2400" b="1">
                <a:ea typeface="楷体_GB2312" panose="02010609030101010101" charset="-122"/>
              </a:rPr>
              <a:t>月质检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下列实验操作中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括号内为杂质或待检验物质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能达到实验目的的是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480503" y="3067685"/>
          <a:ext cx="8876030" cy="27952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5190"/>
                <a:gridCol w="2743200"/>
                <a:gridCol w="1104265"/>
                <a:gridCol w="4143375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选项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物质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目的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主要实验操作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硝酸钾、氯化钠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分离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溶解、过滤、蒸发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71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一氧化碳、甲烷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鉴别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点燃、火焰上方罩干冷烧杯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氧化钙(碳酸钙)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除杂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加适量稀盐酸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氮气(二氧化碳)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检验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伸入带火星的木条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534535" y="2480310"/>
            <a:ext cx="589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377950" y="932815"/>
            <a:ext cx="91484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(2019</a:t>
            </a:r>
            <a:r>
              <a:rPr lang="zh-CN" sz="2400" b="1">
                <a:ea typeface="楷体_GB2312" panose="02010609030101010101" charset="-122"/>
              </a:rPr>
              <a:t>漳州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5</a:t>
            </a:r>
            <a:r>
              <a:rPr lang="zh-CN" sz="2400" b="1">
                <a:ea typeface="楷体_GB2312" panose="02010609030101010101" charset="-122"/>
              </a:rPr>
              <a:t>月质检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1">
                <a:ea typeface="宋体" panose="02010600030101010101" pitchFamily="2" charset="-122"/>
              </a:rPr>
              <a:t>下列实验方案不能达到实验目的的是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1449705" y="1733550"/>
          <a:ext cx="9149080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45515"/>
                <a:gridCol w="4879975"/>
                <a:gridCol w="3323590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选项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实验目的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实验方案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0972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除去KCl固体中少量的MnO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加入适量的水，溶解、过滤、洗涤、干燥  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鉴别NaCl和NH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分别与熟石灰混合研磨，闻气味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除去二氧化碳气体中混有的水蒸气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将气体通过足量浓硫酸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探究Fe、Al、Cu三种金属的活动性顺序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将铝丝和铜丝分别浸入硫酸亚铁溶液中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9448800" y="1117600"/>
            <a:ext cx="471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32180" y="614045"/>
            <a:ext cx="100755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Ⅱ.</a:t>
            </a:r>
            <a:r>
              <a:rPr lang="zh-CN" sz="2400" b="1">
                <a:ea typeface="黑体" panose="02010609060101010101" pitchFamily="49" charset="-122"/>
              </a:rPr>
              <a:t>化学方法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1">
                <a:ea typeface="宋体" panose="02010600030101010101" pitchFamily="2" charset="-122"/>
              </a:rPr>
              <a:t>根据酸碱性不同，可使用紫色石蕊溶液、无色酚酞溶液、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pH</a:t>
            </a:r>
            <a:r>
              <a:rPr lang="zh-CN" sz="2400" b="1">
                <a:ea typeface="宋体" panose="02010600030101010101" pitchFamily="2" charset="-122"/>
              </a:rPr>
              <a:t>试纸鉴别。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1">
                <a:ea typeface="宋体" panose="02010600030101010101" pitchFamily="2" charset="-122"/>
              </a:rPr>
              <a:t>根据发生反应有无气体或沉淀生成鉴别。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 b="1">
                <a:ea typeface="黑体" panose="02010609060101010101" pitchFamily="49" charset="-122"/>
              </a:rPr>
              <a:t>物质的检验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1">
                <a:ea typeface="宋体" panose="02010600030101010101" pitchFamily="2" charset="-122"/>
              </a:rPr>
              <a:t>常见气体的检验</a:t>
            </a:r>
            <a:endParaRPr lang="zh-CN" altLang="en-US"/>
          </a:p>
        </p:txBody>
      </p:sp>
      <p:graphicFrame>
        <p:nvGraphicFramePr>
          <p:cNvPr id="12" name="表格 11"/>
          <p:cNvGraphicFramePr/>
          <p:nvPr>
            <p:custDataLst>
              <p:tags r:id="rId1"/>
            </p:custDataLst>
          </p:nvPr>
        </p:nvGraphicFramePr>
        <p:xfrm>
          <a:off x="1128078" y="3578733"/>
          <a:ext cx="9909175" cy="22129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2165"/>
                <a:gridCol w="2988310"/>
                <a:gridCol w="6108700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气体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现象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0972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将________的木条伸入集气瓶中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705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</a:t>
                      </a:r>
                      <a:r>
                        <a:rPr 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通入澄清石灰水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2386330" y="4166235"/>
            <a:ext cx="1264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带火星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616700" y="4442460"/>
            <a:ext cx="2800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带火星的木条复燃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616700" y="5269230"/>
            <a:ext cx="28181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澄清石灰水变浑浊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" name="表格 11"/>
          <p:cNvGraphicFramePr/>
          <p:nvPr>
            <p:custDataLst>
              <p:tags r:id="rId1"/>
            </p:custDataLst>
          </p:nvPr>
        </p:nvGraphicFramePr>
        <p:xfrm>
          <a:off x="1161733" y="1612138"/>
          <a:ext cx="9909175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2165"/>
                <a:gridCol w="2988310"/>
                <a:gridCol w="6108700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气体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现象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0972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1" baseline="-250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点燃，在火焰上方罩一个______的烧杯，迅速倒转后，注入少量澄清石灰水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产生________火焰，烧杯内壁有______出现，澄清石灰水__________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705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lang="en-US" alt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1" baseline="-250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产生蓝色火焰，烧杯内壁有______出现，澄清石灰水________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705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NH</a:t>
                      </a:r>
                      <a:r>
                        <a:rPr lang="en-US" altLang="en-US" sz="24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1" baseline="-250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将湿润的红色石蕊试纸放在集气瓶瓶口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红色石蕊试纸变____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2673985" y="2767965"/>
            <a:ext cx="909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干冷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701665" y="2196465"/>
            <a:ext cx="1197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淡蓝色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294495" y="2196465"/>
            <a:ext cx="893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水珠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628765" y="2767965"/>
            <a:ext cx="1466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不变浑浊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745220" y="3341370"/>
            <a:ext cx="926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水珠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296025" y="3880485"/>
            <a:ext cx="1196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变浑浊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888095" y="4735830"/>
            <a:ext cx="673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蓝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39165" y="885508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1">
                <a:ea typeface="宋体" panose="02010600030101010101" pitchFamily="2" charset="-122"/>
              </a:rPr>
              <a:t>常见离子的检验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030605" y="1825625"/>
          <a:ext cx="10206355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1100"/>
                <a:gridCol w="5619750"/>
                <a:gridCol w="3405505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离子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现象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48640">
                <a:tc rowSpan="4"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sz="2400" b="1" baseline="30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(酸)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取少量试剂滴加紫色石蕊溶液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紫色石蕊溶液变____</a:t>
                      </a:r>
                      <a:endParaRPr 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用玻璃棒蘸取少量试剂滴在pH试纸上，显色后与标准比色卡对照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pH____7</a:t>
                      </a:r>
                      <a:endParaRPr 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取少量试剂加入锌粒等活泼金属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有气泡产生</a:t>
                      </a:r>
                      <a:endParaRPr 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取适量试剂加入碳酸盐或碳酸氢盐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353675" y="2412365"/>
            <a:ext cx="554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红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462135" y="3241675"/>
            <a:ext cx="673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＜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030605" y="892175"/>
          <a:ext cx="10219055" cy="44107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0315"/>
                <a:gridCol w="5051425"/>
                <a:gridCol w="3917315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离子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现象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70230">
                <a:tc rowSpan="4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OH</a:t>
                      </a:r>
                      <a:r>
                        <a:rPr lang="en-US" altLang="en-US" sz="2400" b="1" baseline="30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－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(碱)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取少量试剂滴加紫色石蕊溶液</a:t>
                      </a:r>
                      <a:endParaRPr 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紫色石蕊溶液变____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取少量试剂滴加无色酚酞溶液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无色酚酞溶液变____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用玻璃棒蘸取少量试剂滴在pH试纸上，显色后与标准比色卡对照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pH_____7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取少量试剂加入含Cu</a:t>
                      </a:r>
                      <a:r>
                        <a:rPr lang="en-US" altLang="en-US" sz="2400" b="1" baseline="30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2＋</a:t>
                      </a: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的盐溶液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有____</a:t>
                      </a: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</a:t>
                      </a: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__生成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(碳酸盐)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取少量试剂滴加稀盐酸，将生成的气体通入澄清石灰水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⑦_________</a:t>
                      </a: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en-US" alt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525" y="4541520"/>
            <a:ext cx="5276850" cy="4000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30605" y="5387975"/>
            <a:ext cx="102190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 b="1">
                <a:ea typeface="黑体" panose="02010609060101010101" pitchFamily="49" charset="-122"/>
              </a:rPr>
              <a:t>【特别提醒】</a:t>
            </a:r>
            <a:r>
              <a:rPr lang="zh-CN" sz="2400" b="1">
                <a:ea typeface="宋体" panose="02010600030101010101" pitchFamily="2" charset="-122"/>
              </a:rPr>
              <a:t>检验、鉴别、除杂中常见的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 b="1">
                <a:ea typeface="宋体" panose="02010600030101010101" pitchFamily="2" charset="-122"/>
              </a:rPr>
              <a:t>大沉淀为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CaCO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BaCO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1">
                <a:ea typeface="宋体" panose="02010600030101010101" pitchFamily="2" charset="-122"/>
              </a:rPr>
              <a:t>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BaSO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1">
                <a:ea typeface="宋体" panose="02010600030101010101" pitchFamily="2" charset="-122"/>
              </a:rPr>
              <a:t>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AgCl</a:t>
            </a:r>
            <a:r>
              <a:rPr lang="zh-CN" sz="2400" b="1">
                <a:ea typeface="宋体" panose="02010600030101010101" pitchFamily="2" charset="-122"/>
              </a:rPr>
              <a:t>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Cu(OH)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1">
                <a:ea typeface="宋体" panose="02010600030101010101" pitchFamily="2" charset="-122"/>
              </a:rPr>
              <a:t>、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Mg(OH)</a:t>
            </a:r>
            <a:r>
              <a:rPr lang="en-US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1"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158095" y="1595120"/>
            <a:ext cx="656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蓝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58730" y="2202815"/>
            <a:ext cx="655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红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115425" y="3030220"/>
            <a:ext cx="605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＞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482330" y="3823970"/>
            <a:ext cx="1500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蓝色沉淀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338060" y="4203700"/>
            <a:ext cx="39662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     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产生气泡，澄清石灰水变浑浊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96215" y="651193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sz="2400" b="1">
                <a:ea typeface="黑体" panose="02010609060101010101" pitchFamily="49" charset="-122"/>
              </a:rPr>
              <a:t>常见物质的鉴别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19405" y="1443990"/>
          <a:ext cx="1165733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19275"/>
                <a:gridCol w="2874010"/>
                <a:gridCol w="6964045"/>
              </a:tblGrid>
              <a:tr h="6096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常见物质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所选试剂</a:t>
                      </a: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或方法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现象</a:t>
                      </a:r>
                      <a:endParaRPr lang="en-US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09600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软水和硬水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产生__________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____的是软水，反之为硬水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0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天然纤维和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合成纤维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___气味的是天然纤维——羊毛或蚕丝；</a:t>
                      </a:r>
                      <a:endParaRPr 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有______气味的是天然纤维——棉花；</a:t>
                      </a:r>
                      <a:endParaRPr 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燃烧产物是黑色硬球且捏不碎的是合成纤维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200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铵态氮肥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与其他化肥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有刺激性气味气体产生的是铵态氮肥(铵盐)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 rowSpan="2"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黄金和假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黄金(铜锌合金)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有气泡产生的是假黄金，反之为黄金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有黑色物质生成的是假黄金，反之为黄金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2458085" y="2080895"/>
            <a:ext cx="2531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加肥皂水，振荡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794375" y="2080895"/>
            <a:ext cx="3104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泡沫较多、浮渣较少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625725" y="3162935"/>
            <a:ext cx="2210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灼烧，闻气味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398135" y="2616835"/>
            <a:ext cx="1466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烧焦羽毛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501640" y="3169920"/>
            <a:ext cx="909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烧纸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534285" y="4514850"/>
            <a:ext cx="2092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加熟石灰研磨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314575" y="5351780"/>
            <a:ext cx="2953385" cy="445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300" b="1">
                <a:solidFill>
                  <a:srgbClr val="FF0000"/>
                </a:solidFill>
                <a:ea typeface="宋体" panose="02010600030101010101" pitchFamily="2" charset="-122"/>
              </a:rPr>
              <a:t>加稀盐酸</a:t>
            </a:r>
            <a:r>
              <a:rPr lang="en-US" sz="23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300" b="1">
                <a:solidFill>
                  <a:srgbClr val="FF0000"/>
                </a:solidFill>
                <a:ea typeface="宋体" panose="02010600030101010101" pitchFamily="2" charset="-122"/>
              </a:rPr>
              <a:t>或稀硫酸</a:t>
            </a:r>
            <a:r>
              <a:rPr lang="en-US" sz="23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300"/>
          </a:p>
        </p:txBody>
      </p:sp>
      <p:sp>
        <p:nvSpPr>
          <p:cNvPr id="15" name="文本框 14"/>
          <p:cNvSpPr txBox="1"/>
          <p:nvPr/>
        </p:nvSpPr>
        <p:spPr>
          <a:xfrm>
            <a:off x="3230880" y="5892165"/>
            <a:ext cx="1078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灼烧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3" name="组合 5"/>
          <p:cNvGrpSpPr/>
          <p:nvPr/>
        </p:nvGrpSpPr>
        <p:grpSpPr>
          <a:xfrm>
            <a:off x="1356043" y="1082371"/>
            <a:ext cx="1943100" cy="479081"/>
            <a:chOff x="2582" y="1619"/>
            <a:chExt cx="3060" cy="754"/>
          </a:xfrm>
        </p:grpSpPr>
        <p:pic>
          <p:nvPicPr>
            <p:cNvPr id="22534" name="图片 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82" y="1619"/>
              <a:ext cx="3060" cy="7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5" name="文本框 5"/>
            <p:cNvSpPr txBox="1"/>
            <p:nvPr/>
          </p:nvSpPr>
          <p:spPr>
            <a:xfrm>
              <a:off x="2739" y="1619"/>
              <a:ext cx="242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巩固练习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356995" y="1598295"/>
            <a:ext cx="92710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(2018</a:t>
            </a:r>
            <a:r>
              <a:rPr lang="zh-CN" sz="2400" b="1">
                <a:ea typeface="楷体_GB2312" panose="02010609030101010101" charset="-122"/>
              </a:rPr>
              <a:t>长沙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使用下列试剂能将氯化钠、碳酸钠、氯化钡三种溶液鉴别出来的是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 b="1">
                <a:ea typeface="宋体" panose="02010600030101010101" pitchFamily="2" charset="-122"/>
              </a:rPr>
              <a:t>稀硫酸　　　　　                           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1">
                <a:ea typeface="宋体" panose="02010600030101010101" pitchFamily="2" charset="-122"/>
              </a:rPr>
              <a:t>氯化钠溶液 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 b="1">
                <a:ea typeface="宋体" panose="02010600030101010101" pitchFamily="2" charset="-122"/>
              </a:rPr>
              <a:t>铁片                                                      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1">
                <a:ea typeface="宋体" panose="02010600030101010101" pitchFamily="2" charset="-122"/>
              </a:rPr>
              <a:t>氢氧化钠溶液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2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(2019</a:t>
            </a:r>
            <a:r>
              <a:rPr lang="zh-CN" sz="2400" b="1">
                <a:ea typeface="楷体_GB2312" panose="02010609030101010101" charset="-122"/>
              </a:rPr>
              <a:t>龙岩九上期末质检</a:t>
            </a:r>
            <a:r>
              <a:rPr lang="en-US" sz="2400" b="1">
                <a:latin typeface="Times New Roman" panose="02020603050405020304" pitchFamily="18" charset="0"/>
                <a:ea typeface="楷体_GB2312" panose="02010609030101010101" charset="-122"/>
              </a:rPr>
              <a:t>)</a:t>
            </a:r>
            <a:r>
              <a:rPr lang="zh-CN" sz="2400" b="1">
                <a:ea typeface="宋体" panose="02010600030101010101" pitchFamily="2" charset="-122"/>
              </a:rPr>
              <a:t>下列方法能鉴别空气、氧气和二氧化碳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1">
                <a:ea typeface="宋体" panose="02010600030101010101" pitchFamily="2" charset="-122"/>
              </a:rPr>
              <a:t>瓶气体的是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 b="1">
                <a:ea typeface="宋体" panose="02010600030101010101" pitchFamily="2" charset="-122"/>
              </a:rPr>
              <a:t>将集气瓶倒扣在水中  　　　         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1">
                <a:ea typeface="宋体" panose="02010600030101010101" pitchFamily="2" charset="-122"/>
              </a:rPr>
              <a:t>闻气味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 b="1">
                <a:ea typeface="宋体" panose="02010600030101010101" pitchFamily="2" charset="-122"/>
              </a:rPr>
              <a:t>将燃着的木条伸入集气瓶中  　　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1">
                <a:ea typeface="宋体" panose="02010600030101010101" pitchFamily="2" charset="-122"/>
              </a:rPr>
              <a:t>观察颜色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199765" y="2337435"/>
            <a:ext cx="521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216275" y="4549140"/>
            <a:ext cx="538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8" name="组合 13"/>
          <p:cNvGrpSpPr/>
          <p:nvPr/>
        </p:nvGrpSpPr>
        <p:grpSpPr>
          <a:xfrm>
            <a:off x="1571625" y="1372235"/>
            <a:ext cx="1692275" cy="521890"/>
            <a:chOff x="6686" y="8865"/>
            <a:chExt cx="2836" cy="877"/>
          </a:xfrm>
        </p:grpSpPr>
        <p:pic>
          <p:nvPicPr>
            <p:cNvPr id="20489" name="图片 9" descr="考点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686" y="8865"/>
              <a:ext cx="2836" cy="8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0" name="文本框 10"/>
            <p:cNvSpPr txBox="1"/>
            <p:nvPr/>
          </p:nvSpPr>
          <p:spPr>
            <a:xfrm>
              <a:off x="6686" y="8865"/>
              <a:ext cx="1536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考点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491" name="文本框 11"/>
            <p:cNvSpPr txBox="1"/>
            <p:nvPr/>
          </p:nvSpPr>
          <p:spPr>
            <a:xfrm rot="-10800000" flipV="1">
              <a:off x="8667" y="8865"/>
              <a:ext cx="668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3535680" y="1372235"/>
            <a:ext cx="5778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800" b="1">
                <a:ea typeface="黑体" panose="02010609060101010101" pitchFamily="49" charset="-122"/>
              </a:rPr>
              <a:t>物质的除杂</a:t>
            </a:r>
            <a:endParaRPr lang="zh-CN" sz="2800" b="1"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17650" y="2008505"/>
            <a:ext cx="92157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 b="1">
                <a:ea typeface="黑体" panose="02010609060101010101" pitchFamily="49" charset="-122"/>
              </a:rPr>
              <a:t>除杂原则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(1) </a:t>
            </a:r>
            <a:r>
              <a:rPr lang="zh-CN" sz="2400" b="1">
                <a:ea typeface="宋体" panose="02010600030101010101" pitchFamily="2" charset="-122"/>
              </a:rPr>
              <a:t>主不反应： 被提纯的物质不能和加入的试剂反应。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(2) </a:t>
            </a:r>
            <a:r>
              <a:rPr lang="zh-CN" sz="2400" b="1">
                <a:ea typeface="宋体" panose="02010600030101010101" pitchFamily="2" charset="-122"/>
              </a:rPr>
              <a:t>杂不增： 不能引入新的杂质。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1">
                <a:ea typeface="宋体" panose="02010600030101010101" pitchFamily="2" charset="-122"/>
              </a:rPr>
              <a:t>易分离： 主体物质和杂质转化后的物质容易分离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1">
                <a:ea typeface="宋体" panose="02010600030101010101" pitchFamily="2" charset="-122"/>
              </a:rPr>
              <a:t>固体和液体的分离法为过滤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zh-CN" sz="2400" b="1">
                <a:ea typeface="宋体" panose="02010600030101010101" pitchFamily="2" charset="-122"/>
              </a:rPr>
              <a:t>。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 b="1">
                <a:ea typeface="黑体" panose="02010609060101010101" pitchFamily="49" charset="-122"/>
              </a:rPr>
              <a:t>初中常见物质的除杂分为：</a:t>
            </a:r>
            <a:r>
              <a:rPr lang="zh-CN" sz="2400" b="1">
                <a:ea typeface="宋体" panose="02010600030101010101" pitchFamily="2" charset="-122"/>
              </a:rPr>
              <a:t>气体除杂、固体除杂、液体除杂。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10.xml><?xml version="1.0" encoding="utf-8"?>
<p:tagLst xmlns:p="http://schemas.openxmlformats.org/presentationml/2006/main">
  <p:tag name="KSO_WM_UNIT_TABLE_BEAUTIFY" val="smartTable{ad07e2c4-ad6f-49c6-b882-38bd32ca3bfc}"/>
</p:tagLst>
</file>

<file path=ppt/tags/tag11.xml><?xml version="1.0" encoding="utf-8"?>
<p:tagLst xmlns:p="http://schemas.openxmlformats.org/presentationml/2006/main">
  <p:tag name="KSO_WM_UNIT_TABLE_BEAUTIFY" val="smartTable{711d9d88-46b5-40e3-a35e-771fa267b8d3}"/>
</p:tagLst>
</file>

<file path=ppt/tags/tag12.xml><?xml version="1.0" encoding="utf-8"?>
<p:tagLst xmlns:p="http://schemas.openxmlformats.org/presentationml/2006/main">
  <p:tag name="KSO_WM_UNIT_TABLE_BEAUTIFY" val="smartTable{5ef47143-104c-40e1-a0c3-a7b0b2505fa7}"/>
</p:tagLst>
</file>

<file path=ppt/tags/tag13.xml><?xml version="1.0" encoding="utf-8"?>
<p:tagLst xmlns:p="http://schemas.openxmlformats.org/presentationml/2006/main">
  <p:tag name="KSO_WM_UNIT_TABLE_BEAUTIFY" val="smartTable{3f643eb6-16ff-492a-b7ba-2d065ce41b85}"/>
</p:tagLst>
</file>

<file path=ppt/tags/tag14.xml><?xml version="1.0" encoding="utf-8"?>
<p:tagLst xmlns:p="http://schemas.openxmlformats.org/presentationml/2006/main">
  <p:tag name="KSO_WM_UNIT_TABLE_BEAUTIFY" val="smartTable{70959f69-8c85-4e91-8fbe-0f2fc4439d06}"/>
</p:tagLst>
</file>

<file path=ppt/tags/tag15.xml><?xml version="1.0" encoding="utf-8"?>
<p:tagLst xmlns:p="http://schemas.openxmlformats.org/presentationml/2006/main">
  <p:tag name="KSO_WM_UNIT_TABLE_BEAUTIFY" val="smartTable{4cda0fba-5c0d-42d4-87ff-d8665850920a}"/>
</p:tagLst>
</file>

<file path=ppt/tags/tag16.xml><?xml version="1.0" encoding="utf-8"?>
<p:tagLst xmlns:p="http://schemas.openxmlformats.org/presentationml/2006/main">
  <p:tag name="KSO_WM_UNIT_TABLE_BEAUTIFY" val="smartTable{55ef717c-294f-4341-afdd-dd19eedd7274}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UNIT_TABLE_BEAUTIFY" val="smartTable{54f877c4-7e63-4b07-a645-c97bd29207e8}"/>
</p:tagLst>
</file>

<file path=ppt/tags/tag4.xml><?xml version="1.0" encoding="utf-8"?>
<p:tagLst xmlns:p="http://schemas.openxmlformats.org/presentationml/2006/main">
  <p:tag name="KSO_WM_UNIT_TABLE_BEAUTIFY" val="smartTable{54f877c4-7e63-4b07-a645-c97bd29207e8}"/>
</p:tagLst>
</file>

<file path=ppt/tags/tag5.xml><?xml version="1.0" encoding="utf-8"?>
<p:tagLst xmlns:p="http://schemas.openxmlformats.org/presentationml/2006/main">
  <p:tag name="KSO_WM_UNIT_TABLE_BEAUTIFY" val="smartTable{694e41c5-7a52-4424-a7c8-20584b505f78}"/>
</p:tagLst>
</file>

<file path=ppt/tags/tag6.xml><?xml version="1.0" encoding="utf-8"?>
<p:tagLst xmlns:p="http://schemas.openxmlformats.org/presentationml/2006/main">
  <p:tag name="KSO_WM_UNIT_TABLE_BEAUTIFY" val="smartTable{694e41c5-7a52-4424-a7c8-20584b505f78}"/>
</p:tagLst>
</file>

<file path=ppt/tags/tag7.xml><?xml version="1.0" encoding="utf-8"?>
<p:tagLst xmlns:p="http://schemas.openxmlformats.org/presentationml/2006/main">
  <p:tag name="KSO_WM_UNIT_TABLE_BEAUTIFY" val="smartTable{2002c760-a73e-4a76-980e-4edc61a13500}"/>
</p:tagLst>
</file>

<file path=ppt/tags/tag8.xml><?xml version="1.0" encoding="utf-8"?>
<p:tagLst xmlns:p="http://schemas.openxmlformats.org/presentationml/2006/main">
  <p:tag name="KSO_WM_UNIT_TABLE_BEAUTIFY" val="smartTable{99f7e098-f833-479e-ae31-ba392acc5c75}"/>
</p:tagLst>
</file>

<file path=ppt/tags/tag9.xml><?xml version="1.0" encoding="utf-8"?>
<p:tagLst xmlns:p="http://schemas.openxmlformats.org/presentationml/2006/main">
  <p:tag name="KSO_WM_UNIT_TABLE_BEAUTIFY" val="smartTable{d4673b8d-dd9a-4005-ae27-d372b4975abe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4059</Words>
  <Application>WPS 演示</Application>
  <PresentationFormat>宽屏</PresentationFormat>
  <Paragraphs>715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黑体</vt:lpstr>
      <vt:lpstr>微软雅黑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2020-01-01T14:00:48Z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