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4915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358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6041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tiff"/><Relationship Id="rId3" Type="http://schemas.openxmlformats.org/officeDocument/2006/relationships/image" Target="../media/image1.png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竖向侧栏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模板无标.tif"/>
          <p:cNvPicPr>
            <a:picLocks noChangeAspect="1"/>
          </p:cNvPicPr>
          <p:nvPr userDrawn="1"/>
        </p:nvPicPr>
        <p:blipFill>
          <a:blip/>
          <a:srcRect t="30017" b="37379"/>
          <a:stretch>
            <a:fillRect/>
          </a:stretch>
        </p:blipFill>
        <p:spPr>
          <a:xfrm>
            <a:off x="3175" y="6742113"/>
            <a:ext cx="12190413" cy="142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6" name="图片 5" descr="PPT模板无标.ti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6742113"/>
            <a:ext cx="12190413" cy="142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grpSp>
        <p:nvGrpSpPr>
          <p:cNvPr id="6151" name="组合 1"/>
          <p:cNvGrpSpPr/>
          <p:nvPr userDrawn="1"/>
        </p:nvGrpSpPr>
        <p:grpSpPr>
          <a:xfrm>
            <a:off x="3413125" y="784225"/>
            <a:ext cx="5181600" cy="719138"/>
            <a:chOff x="4741" y="1029"/>
            <a:chExt cx="9592" cy="1134"/>
          </a:xfrm>
        </p:grpSpPr>
        <p:pic>
          <p:nvPicPr>
            <p:cNvPr id="6152" name="图片 12" descr="2020试题研究版式2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41" y="102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3" name="文本框 15"/>
            <p:cNvSpPr txBox="1"/>
            <p:nvPr/>
          </p:nvSpPr>
          <p:spPr>
            <a:xfrm>
              <a:off x="5799" y="1134"/>
              <a:ext cx="7297" cy="9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algn="ctr"/>
              <a:r>
                <a:rPr lang="en-US" altLang="zh-CN" sz="3200" b="1" dirty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考点特训营</a:t>
              </a:r>
              <a:endParaRPr lang="en-US" altLang="zh-CN" sz="32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6154" name="组合 3"/>
          <p:cNvGrpSpPr/>
          <p:nvPr userDrawn="1"/>
        </p:nvGrpSpPr>
        <p:grpSpPr>
          <a:xfrm>
            <a:off x="644525" y="1577975"/>
            <a:ext cx="11220450" cy="615950"/>
            <a:chOff x="1045" y="956"/>
            <a:chExt cx="17670" cy="970"/>
          </a:xfrm>
        </p:grpSpPr>
        <p:grpSp>
          <p:nvGrpSpPr>
            <p:cNvPr id="6155" name="组合 11"/>
            <p:cNvGrpSpPr/>
            <p:nvPr userDrawn="1"/>
          </p:nvGrpSpPr>
          <p:grpSpPr>
            <a:xfrm>
              <a:off x="1045" y="956"/>
              <a:ext cx="17670" cy="970"/>
              <a:chOff x="1045" y="1069"/>
              <a:chExt cx="17670" cy="970"/>
            </a:xfrm>
          </p:grpSpPr>
          <p:pic>
            <p:nvPicPr>
              <p:cNvPr id="6156" name="图片 3" descr="大本半栏对勾栏目标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45" y="1069"/>
                <a:ext cx="9776" cy="9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157" name="图片 3" descr="大本半栏对勾栏目标"/>
              <p:cNvPicPr>
                <a:picLocks noChangeAspect="1"/>
              </p:cNvPicPr>
              <p:nvPr/>
            </p:nvPicPr>
            <p:blipFill>
              <a:blip r:embed="rId4"/>
              <a:srcRect l="11211" b="624"/>
              <a:stretch>
                <a:fillRect/>
              </a:stretch>
            </p:blipFill>
            <p:spPr>
              <a:xfrm>
                <a:off x="10035" y="1069"/>
                <a:ext cx="8680" cy="97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6158" name="文本框 4"/>
            <p:cNvSpPr txBox="1"/>
            <p:nvPr userDrawn="1"/>
          </p:nvSpPr>
          <p:spPr>
            <a:xfrm>
              <a:off x="2014" y="1096"/>
              <a:ext cx="1108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eaLnBrk="0" hangingPunct="0"/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考点梳理（物质的检验）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竖向侧栏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模板无标.tif"/>
          <p:cNvPicPr>
            <a:picLocks noChangeAspect="1"/>
          </p:cNvPicPr>
          <p:nvPr userDrawn="1"/>
        </p:nvPicPr>
        <p:blipFill>
          <a:blip/>
          <a:srcRect t="30017" b="37379"/>
          <a:stretch>
            <a:fillRect/>
          </a:stretch>
        </p:blipFill>
        <p:spPr>
          <a:xfrm>
            <a:off x="3175" y="6742113"/>
            <a:ext cx="12190413" cy="142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6" name="图片 5" descr="PPT模板无标.ti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6742113"/>
            <a:ext cx="12190413" cy="142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grpSp>
        <p:nvGrpSpPr>
          <p:cNvPr id="8199" name="组合 3"/>
          <p:cNvGrpSpPr/>
          <p:nvPr userDrawn="1"/>
        </p:nvGrpSpPr>
        <p:grpSpPr>
          <a:xfrm>
            <a:off x="644525" y="746125"/>
            <a:ext cx="11220450" cy="615950"/>
            <a:chOff x="1045" y="956"/>
            <a:chExt cx="17670" cy="970"/>
          </a:xfrm>
        </p:grpSpPr>
        <p:grpSp>
          <p:nvGrpSpPr>
            <p:cNvPr id="8200" name="组合 11"/>
            <p:cNvGrpSpPr/>
            <p:nvPr userDrawn="1"/>
          </p:nvGrpSpPr>
          <p:grpSpPr>
            <a:xfrm>
              <a:off x="1045" y="956"/>
              <a:ext cx="17670" cy="970"/>
              <a:chOff x="1045" y="1069"/>
              <a:chExt cx="17670" cy="970"/>
            </a:xfrm>
          </p:grpSpPr>
          <p:pic>
            <p:nvPicPr>
              <p:cNvPr id="8201" name="图片 3" descr="大本半栏对勾栏目标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" y="1069"/>
                <a:ext cx="9776" cy="9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202" name="图片 3" descr="大本半栏对勾栏目标"/>
              <p:cNvPicPr>
                <a:picLocks noChangeAspect="1"/>
              </p:cNvPicPr>
              <p:nvPr/>
            </p:nvPicPr>
            <p:blipFill>
              <a:blip r:embed="rId3"/>
              <a:srcRect l="11211" b="624"/>
              <a:stretch>
                <a:fillRect/>
              </a:stretch>
            </p:blipFill>
            <p:spPr>
              <a:xfrm>
                <a:off x="10035" y="1069"/>
                <a:ext cx="8680" cy="97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8203" name="文本框 4"/>
            <p:cNvSpPr txBox="1"/>
            <p:nvPr userDrawn="1"/>
          </p:nvSpPr>
          <p:spPr>
            <a:xfrm>
              <a:off x="2014" y="1090"/>
              <a:ext cx="1108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eaLnBrk="0" hangingPunct="0"/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考点梳理（物质的检验）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竖向侧栏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模板无标.tif"/>
          <p:cNvPicPr>
            <a:picLocks noChangeAspect="1"/>
          </p:cNvPicPr>
          <p:nvPr userDrawn="1"/>
        </p:nvPicPr>
        <p:blipFill>
          <a:blip/>
          <a:srcRect t="30017" b="37379"/>
          <a:stretch>
            <a:fillRect/>
          </a:stretch>
        </p:blipFill>
        <p:spPr>
          <a:xfrm>
            <a:off x="3175" y="6742113"/>
            <a:ext cx="12190413" cy="142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6" name="图片 5" descr="PPT模板无标.ti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6742113"/>
            <a:ext cx="12190413" cy="142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grpSp>
        <p:nvGrpSpPr>
          <p:cNvPr id="8199" name="组合 3"/>
          <p:cNvGrpSpPr/>
          <p:nvPr userDrawn="1"/>
        </p:nvGrpSpPr>
        <p:grpSpPr>
          <a:xfrm>
            <a:off x="644525" y="746125"/>
            <a:ext cx="11220450" cy="615950"/>
            <a:chOff x="1045" y="956"/>
            <a:chExt cx="17670" cy="970"/>
          </a:xfrm>
        </p:grpSpPr>
        <p:grpSp>
          <p:nvGrpSpPr>
            <p:cNvPr id="8200" name="组合 11"/>
            <p:cNvGrpSpPr/>
            <p:nvPr userDrawn="1"/>
          </p:nvGrpSpPr>
          <p:grpSpPr>
            <a:xfrm>
              <a:off x="1045" y="956"/>
              <a:ext cx="17670" cy="970"/>
              <a:chOff x="1045" y="1069"/>
              <a:chExt cx="17670" cy="970"/>
            </a:xfrm>
          </p:grpSpPr>
          <p:pic>
            <p:nvPicPr>
              <p:cNvPr id="8201" name="图片 3" descr="大本半栏对勾栏目标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" y="1069"/>
                <a:ext cx="9776" cy="9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202" name="图片 3" descr="大本半栏对勾栏目标"/>
              <p:cNvPicPr>
                <a:picLocks noChangeAspect="1"/>
              </p:cNvPicPr>
              <p:nvPr/>
            </p:nvPicPr>
            <p:blipFill>
              <a:blip r:embed="rId3"/>
              <a:srcRect l="11211" b="624"/>
              <a:stretch>
                <a:fillRect/>
              </a:stretch>
            </p:blipFill>
            <p:spPr>
              <a:xfrm>
                <a:off x="10035" y="1069"/>
                <a:ext cx="8680" cy="97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8203" name="文本框 4"/>
            <p:cNvSpPr txBox="1"/>
            <p:nvPr userDrawn="1"/>
          </p:nvSpPr>
          <p:spPr>
            <a:xfrm>
              <a:off x="2014" y="1090"/>
              <a:ext cx="1108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eaLnBrk="0" hangingPunct="0"/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考点梳理（物质的鉴别）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竖向侧栏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模板无标.tif"/>
          <p:cNvPicPr>
            <a:picLocks noChangeAspect="1"/>
          </p:cNvPicPr>
          <p:nvPr userDrawn="1"/>
        </p:nvPicPr>
        <p:blipFill>
          <a:blip/>
          <a:srcRect t="30017" b="37379"/>
          <a:stretch>
            <a:fillRect/>
          </a:stretch>
        </p:blipFill>
        <p:spPr>
          <a:xfrm>
            <a:off x="3175" y="6742113"/>
            <a:ext cx="12190413" cy="142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6" name="图片 5" descr="PPT模板无标.ti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6742113"/>
            <a:ext cx="12190413" cy="142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grpSp>
        <p:nvGrpSpPr>
          <p:cNvPr id="8199" name="组合 3"/>
          <p:cNvGrpSpPr/>
          <p:nvPr userDrawn="1"/>
        </p:nvGrpSpPr>
        <p:grpSpPr>
          <a:xfrm>
            <a:off x="644525" y="746125"/>
            <a:ext cx="11220450" cy="615950"/>
            <a:chOff x="1045" y="956"/>
            <a:chExt cx="17670" cy="970"/>
          </a:xfrm>
        </p:grpSpPr>
        <p:grpSp>
          <p:nvGrpSpPr>
            <p:cNvPr id="8200" name="组合 11"/>
            <p:cNvGrpSpPr/>
            <p:nvPr userDrawn="1"/>
          </p:nvGrpSpPr>
          <p:grpSpPr>
            <a:xfrm>
              <a:off x="1045" y="956"/>
              <a:ext cx="17670" cy="970"/>
              <a:chOff x="1045" y="1069"/>
              <a:chExt cx="17670" cy="970"/>
            </a:xfrm>
          </p:grpSpPr>
          <p:pic>
            <p:nvPicPr>
              <p:cNvPr id="8201" name="图片 3" descr="大本半栏对勾栏目标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" y="1069"/>
                <a:ext cx="9776" cy="9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202" name="图片 3" descr="大本半栏对勾栏目标"/>
              <p:cNvPicPr>
                <a:picLocks noChangeAspect="1"/>
              </p:cNvPicPr>
              <p:nvPr/>
            </p:nvPicPr>
            <p:blipFill>
              <a:blip r:embed="rId3"/>
              <a:srcRect l="11211" b="624"/>
              <a:stretch>
                <a:fillRect/>
              </a:stretch>
            </p:blipFill>
            <p:spPr>
              <a:xfrm>
                <a:off x="10035" y="1069"/>
                <a:ext cx="8680" cy="97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8203" name="文本框 4"/>
            <p:cNvSpPr txBox="1"/>
            <p:nvPr userDrawn="1"/>
          </p:nvSpPr>
          <p:spPr>
            <a:xfrm>
              <a:off x="2014" y="1090"/>
              <a:ext cx="1108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eaLnBrk="0" hangingPunct="0"/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考点梳理（物质的鉴别）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竖向侧栏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模板无标.tif"/>
          <p:cNvPicPr>
            <a:picLocks noChangeAspect="1"/>
          </p:cNvPicPr>
          <p:nvPr userDrawn="1"/>
        </p:nvPicPr>
        <p:blipFill>
          <a:blip/>
          <a:srcRect t="30017" b="37379"/>
          <a:stretch>
            <a:fillRect/>
          </a:stretch>
        </p:blipFill>
        <p:spPr>
          <a:xfrm>
            <a:off x="3175" y="6742113"/>
            <a:ext cx="12190413" cy="142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6" name="图片 5" descr="PPT模板无标.ti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6742113"/>
            <a:ext cx="12190413" cy="142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grpSp>
        <p:nvGrpSpPr>
          <p:cNvPr id="8199" name="组合 3"/>
          <p:cNvGrpSpPr/>
          <p:nvPr userDrawn="1"/>
        </p:nvGrpSpPr>
        <p:grpSpPr>
          <a:xfrm>
            <a:off x="644525" y="746125"/>
            <a:ext cx="11220450" cy="615950"/>
            <a:chOff x="1045" y="956"/>
            <a:chExt cx="17670" cy="970"/>
          </a:xfrm>
        </p:grpSpPr>
        <p:grpSp>
          <p:nvGrpSpPr>
            <p:cNvPr id="8200" name="组合 11"/>
            <p:cNvGrpSpPr/>
            <p:nvPr userDrawn="1"/>
          </p:nvGrpSpPr>
          <p:grpSpPr>
            <a:xfrm>
              <a:off x="1045" y="956"/>
              <a:ext cx="17670" cy="970"/>
              <a:chOff x="1045" y="1069"/>
              <a:chExt cx="17670" cy="970"/>
            </a:xfrm>
          </p:grpSpPr>
          <p:pic>
            <p:nvPicPr>
              <p:cNvPr id="8201" name="图片 3" descr="大本半栏对勾栏目标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" y="1069"/>
                <a:ext cx="9776" cy="9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202" name="图片 3" descr="大本半栏对勾栏目标"/>
              <p:cNvPicPr>
                <a:picLocks noChangeAspect="1"/>
              </p:cNvPicPr>
              <p:nvPr/>
            </p:nvPicPr>
            <p:blipFill>
              <a:blip r:embed="rId3"/>
              <a:srcRect l="11211" b="624"/>
              <a:stretch>
                <a:fillRect/>
              </a:stretch>
            </p:blipFill>
            <p:spPr>
              <a:xfrm>
                <a:off x="10035" y="1069"/>
                <a:ext cx="8680" cy="97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8203" name="文本框 4"/>
            <p:cNvSpPr txBox="1"/>
            <p:nvPr userDrawn="1"/>
          </p:nvSpPr>
          <p:spPr>
            <a:xfrm>
              <a:off x="2014" y="1090"/>
              <a:ext cx="1108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eaLnBrk="0" hangingPunct="0"/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考点梳理（物质的除杂）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竖向侧栏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模板无标.tif"/>
          <p:cNvPicPr>
            <a:picLocks noChangeAspect="1"/>
          </p:cNvPicPr>
          <p:nvPr userDrawn="1"/>
        </p:nvPicPr>
        <p:blipFill>
          <a:blip/>
          <a:srcRect t="30017" b="37379"/>
          <a:stretch>
            <a:fillRect/>
          </a:stretch>
        </p:blipFill>
        <p:spPr>
          <a:xfrm>
            <a:off x="3175" y="6742113"/>
            <a:ext cx="12190413" cy="142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6" name="图片 5" descr="PPT模板无标.ti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6742113"/>
            <a:ext cx="12190413" cy="142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竖向侧栏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模板无标.tif"/>
          <p:cNvPicPr>
            <a:picLocks noChangeAspect="1"/>
          </p:cNvPicPr>
          <p:nvPr userDrawn="1"/>
        </p:nvPicPr>
        <p:blipFill>
          <a:blip/>
          <a:srcRect t="30017" b="37379"/>
          <a:stretch>
            <a:fillRect/>
          </a:stretch>
        </p:blipFill>
        <p:spPr>
          <a:xfrm>
            <a:off x="3175" y="6742113"/>
            <a:ext cx="12190413" cy="142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6" name="图片 5" descr="PPT模板无标.ti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6742113"/>
            <a:ext cx="12190413" cy="142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grpSp>
        <p:nvGrpSpPr>
          <p:cNvPr id="12296" name="组合 1"/>
          <p:cNvGrpSpPr/>
          <p:nvPr userDrawn="1"/>
        </p:nvGrpSpPr>
        <p:grpSpPr>
          <a:xfrm>
            <a:off x="1717675" y="736600"/>
            <a:ext cx="8947150" cy="719138"/>
            <a:chOff x="4741" y="1029"/>
            <a:chExt cx="9592" cy="1134"/>
          </a:xfrm>
        </p:grpSpPr>
        <p:pic>
          <p:nvPicPr>
            <p:cNvPr id="12297" name="图片 12" descr="2020试题研究版式2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41" y="102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8" name="文本框 15"/>
            <p:cNvSpPr txBox="1"/>
            <p:nvPr/>
          </p:nvSpPr>
          <p:spPr>
            <a:xfrm>
              <a:off x="5204" y="1134"/>
              <a:ext cx="8851" cy="9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algn="ctr"/>
              <a:r>
                <a:rPr lang="zh-CN" altLang="zh-CN" sz="3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福建近</a:t>
              </a:r>
              <a:r>
                <a:rPr lang="zh-CN" altLang="zh-CN" sz="32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6</a:t>
              </a:r>
              <a:r>
                <a:rPr lang="zh-CN" altLang="zh-CN" sz="3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年中考真题精选</a:t>
              </a:r>
              <a:r>
                <a:rPr lang="zh-CN" alt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（</a:t>
              </a:r>
              <a:r>
                <a:rPr lang="en-US" altLang="zh-CN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2014~2019</a:t>
              </a:r>
              <a:r>
                <a:rPr lang="zh-CN" alt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）</a:t>
              </a:r>
              <a:endParaRPr lang="zh-CN" altLang="en-US" sz="2400" b="1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7.xml"/><Relationship Id="rId1" Type="http://schemas.openxmlformats.org/officeDocument/2006/relationships/image" Target="../media/image4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tif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7.xml"/><Relationship Id="rId2" Type="http://schemas.openxmlformats.org/officeDocument/2006/relationships/tags" Target="../tags/tag9.xml"/><Relationship Id="rId1" Type="http://schemas.openxmlformats.org/officeDocument/2006/relationships/image" Target="../media/image3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8.xml"/><Relationship Id="rId2" Type="http://schemas.openxmlformats.org/officeDocument/2006/relationships/tags" Target="../tags/tag5.xml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29" name="图片 100" descr="1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8398" y="2014538"/>
            <a:ext cx="498475" cy="442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1" name="图片 102" descr="1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1410" y="5619750"/>
            <a:ext cx="498475" cy="44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" name="矩形 103"/>
          <p:cNvSpPr/>
          <p:nvPr/>
        </p:nvSpPr>
        <p:spPr>
          <a:xfrm>
            <a:off x="1251585" y="1715135"/>
            <a:ext cx="1012315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r>
              <a:rPr lang="zh-CN" altLang="en-US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专题十七　物质的检验、</a:t>
            </a:r>
            <a:endParaRPr lang="zh-CN" altLang="en-US" sz="60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  <a:p>
            <a:pPr algn="ctr" fontAlgn="auto"/>
            <a:r>
              <a:rPr lang="zh-CN" altLang="en-US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        鉴别和除杂</a:t>
            </a:r>
            <a:endParaRPr lang="zh-CN" altLang="en-US" sz="60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34365" y="880745"/>
            <a:ext cx="109086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(2018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福建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下列实验方案能达到实验目的的是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758825" y="1745615"/>
          <a:ext cx="11053445" cy="4097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7225"/>
                <a:gridCol w="3544570"/>
                <a:gridCol w="6851650"/>
              </a:tblGrid>
              <a:tr h="36576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实验目的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实验方案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72517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检验某固体为碳酸盐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取样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滴加盐酸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观察是否有气泡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902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证明二氧化碳能与水反应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将二氧化碳通入滴有酚酞溶液的水中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517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检验氧气已收集满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将带火星的木条伸入集气瓶中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902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证明蜡烛中含有碳元素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将内壁蘸有澄清石灰水的烧杯罩在蜡烛火焰上方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8150225" y="1048385"/>
            <a:ext cx="490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72"/>
          <p:cNvGrpSpPr/>
          <p:nvPr/>
        </p:nvGrpSpPr>
        <p:grpSpPr>
          <a:xfrm>
            <a:off x="705803" y="742950"/>
            <a:ext cx="2196147" cy="552450"/>
            <a:chOff x="1038" y="8964"/>
            <a:chExt cx="3459" cy="870"/>
          </a:xfrm>
        </p:grpSpPr>
        <p:pic>
          <p:nvPicPr>
            <p:cNvPr id="15" name="图片 70" descr="4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94" y="8964"/>
              <a:ext cx="3403" cy="8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文本框 71"/>
            <p:cNvSpPr txBox="1"/>
            <p:nvPr/>
          </p:nvSpPr>
          <p:spPr>
            <a:xfrm>
              <a:off x="1038" y="9036"/>
              <a:ext cx="3459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dist"/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32460" y="1529080"/>
            <a:ext cx="108921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(2016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南平改编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下列鉴别物质的方法，错误的是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1245870" y="2515235"/>
          <a:ext cx="9912985" cy="29749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6410"/>
                <a:gridCol w="4563110"/>
                <a:gridCol w="3593465"/>
              </a:tblGrid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选项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物质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鉴别方法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和CO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澄清石灰水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041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和CaCO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粉末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加水溶解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NaCl溶液和稀盐酸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酚酞试液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铁粉和炭粉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稀硫酸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7524115" y="1696720"/>
            <a:ext cx="774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49605" y="952500"/>
            <a:ext cx="112280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(2019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南平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月质检改编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下列鉴别物质的方案，不能达到实验目的的是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1060450" y="1913890"/>
          <a:ext cx="10316845" cy="40951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9180"/>
                <a:gridCol w="4507865"/>
                <a:gridCol w="4749800"/>
              </a:tblGrid>
              <a:tr h="68262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选项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需鉴别的物质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主要实验操作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08013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空气和氧气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燃着的木条伸入集气瓶观察现象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63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黄铜与铜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相互刻划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343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稀盐酸和稀硫酸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滴加石蕊试液观察现象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628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固体NaOH、NH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、NaCl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加水溶解测温度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0445115" y="1120140"/>
            <a:ext cx="543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" name="组合 16"/>
          <p:cNvGrpSpPr/>
          <p:nvPr/>
        </p:nvGrpSpPr>
        <p:grpSpPr>
          <a:xfrm>
            <a:off x="727075" y="687070"/>
            <a:ext cx="6452235" cy="560070"/>
            <a:chOff x="1189" y="3167"/>
            <a:chExt cx="10161" cy="882"/>
          </a:xfrm>
        </p:grpSpPr>
        <p:grpSp>
          <p:nvGrpSpPr>
            <p:cNvPr id="2" name="组合 8"/>
            <p:cNvGrpSpPr/>
            <p:nvPr/>
          </p:nvGrpSpPr>
          <p:grpSpPr>
            <a:xfrm>
              <a:off x="1189" y="3167"/>
              <a:ext cx="3515" cy="850"/>
              <a:chOff x="9360" y="5841"/>
              <a:chExt cx="3304" cy="850"/>
            </a:xfrm>
          </p:grpSpPr>
          <p:pic>
            <p:nvPicPr>
              <p:cNvPr id="3" name="图片 5" descr="18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9360" y="5841"/>
                <a:ext cx="3304" cy="85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" name="文本框 60"/>
              <p:cNvSpPr txBox="1"/>
              <p:nvPr/>
            </p:nvSpPr>
            <p:spPr>
              <a:xfrm>
                <a:off x="9667" y="5847"/>
                <a:ext cx="2125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/>
                <a:r>
                  <a:rPr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命题点</a:t>
                </a:r>
                <a:endParaRPr lang="en-US" altLang="zh-CN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文本框 50"/>
              <p:cNvSpPr txBox="1"/>
              <p:nvPr/>
            </p:nvSpPr>
            <p:spPr>
              <a:xfrm>
                <a:off x="11992" y="5862"/>
                <a:ext cx="290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     </a:t>
                </a:r>
                <a:endParaRPr lang="en-US" altLang="zh-CN" sz="2800" b="1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00" name="文本框 99"/>
            <p:cNvSpPr txBox="1"/>
            <p:nvPr/>
          </p:nvSpPr>
          <p:spPr>
            <a:xfrm>
              <a:off x="5134" y="3227"/>
              <a:ext cx="621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物质的除杂</a:t>
              </a:r>
              <a:endParaRPr lang="zh-CN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612775" y="1116965"/>
            <a:ext cx="1126553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5. (2019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莆田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月质检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下列实验方案，能达到目的的是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A. 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利用点燃方法除去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中混有少量的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COB. 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利用稀盐酸除去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中混有少量的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NaHCO</a:t>
            </a:r>
            <a:r>
              <a:rPr lang="en-US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利用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溶液和稀盐酸除去粗盐中的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MgCl</a:t>
            </a:r>
            <a:r>
              <a:rPr lang="en-US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利用加热方法除去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MnO</a:t>
            </a:r>
            <a:r>
              <a:rPr lang="en-US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中混有少量的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KMnO</a:t>
            </a:r>
            <a:r>
              <a:rPr lang="en-US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6. (2016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莆田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下列实验所用的试剂或方法正确的是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A. 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用浓硫酸除去氧气中混有的少量水蒸气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用熟石灰除去氯化铵中混有的少量硫酸铵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用加热的方法除去石灰石中混有的少量生石灰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用澄清的石灰水除去二氧化碳中混有的少量氯化氢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31785" y="1250950"/>
            <a:ext cx="416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7508875" y="4030345"/>
            <a:ext cx="5264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" name="组合 16"/>
          <p:cNvGrpSpPr/>
          <p:nvPr/>
        </p:nvGrpSpPr>
        <p:grpSpPr>
          <a:xfrm>
            <a:off x="717550" y="753745"/>
            <a:ext cx="6452235" cy="560070"/>
            <a:chOff x="1189" y="3167"/>
            <a:chExt cx="10161" cy="882"/>
          </a:xfrm>
        </p:grpSpPr>
        <p:grpSp>
          <p:nvGrpSpPr>
            <p:cNvPr id="4" name="组合 8"/>
            <p:cNvGrpSpPr/>
            <p:nvPr/>
          </p:nvGrpSpPr>
          <p:grpSpPr>
            <a:xfrm>
              <a:off x="1189" y="3167"/>
              <a:ext cx="3515" cy="850"/>
              <a:chOff x="9360" y="5841"/>
              <a:chExt cx="3304" cy="850"/>
            </a:xfrm>
          </p:grpSpPr>
          <p:pic>
            <p:nvPicPr>
              <p:cNvPr id="5" name="图片 5" descr="18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9360" y="5841"/>
                <a:ext cx="3304" cy="85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" name="文本框 60"/>
              <p:cNvSpPr txBox="1"/>
              <p:nvPr/>
            </p:nvSpPr>
            <p:spPr>
              <a:xfrm>
                <a:off x="9667" y="5847"/>
                <a:ext cx="2125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/>
                <a:r>
                  <a:rPr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命题点</a:t>
                </a:r>
                <a:endParaRPr lang="en-US" altLang="zh-CN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文本框 50"/>
              <p:cNvSpPr txBox="1"/>
              <p:nvPr/>
            </p:nvSpPr>
            <p:spPr>
              <a:xfrm>
                <a:off x="11992" y="5862"/>
                <a:ext cx="290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     </a:t>
                </a:r>
                <a:endParaRPr lang="en-US" altLang="zh-CN" sz="2800" b="1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134" y="3227"/>
              <a:ext cx="621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综合题</a:t>
              </a:r>
              <a:endParaRPr lang="zh-CN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22935" y="1423670"/>
            <a:ext cx="108026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7. (2016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漳州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下列实验方案不能达到实验目的的是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表格 12"/>
          <p:cNvGraphicFramePr/>
          <p:nvPr>
            <p:custDataLst>
              <p:tags r:id="rId2"/>
            </p:custDataLst>
          </p:nvPr>
        </p:nvGraphicFramePr>
        <p:xfrm>
          <a:off x="1604645" y="2195195"/>
          <a:ext cx="9436100" cy="41109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7390"/>
                <a:gridCol w="4918710"/>
              </a:tblGrid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实验目的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实验方案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097280"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 除去硫酸锌溶液中混有的少量硫酸铜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往溶液中加入足量的锌粉</a:t>
                      </a: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过滤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B. 检验氧气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将带火星的木条伸入集气瓶中</a:t>
                      </a: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看是否复燃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3895"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C. 鉴别氢气和氮气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闻气体气味</a:t>
                      </a: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根据气体气味判断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3895"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D. 鉴别二氧化碳和一氧</a:t>
                      </a: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化碳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点燃</a:t>
                      </a: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看是否能燃烧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7545705" y="1602105"/>
            <a:ext cx="5975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50240" y="737235"/>
            <a:ext cx="114592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8. (2016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厦门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为达到下列实验目的，相应的实验方案合理的是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40105" y="1519555"/>
          <a:ext cx="10783570" cy="47847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9825"/>
                <a:gridCol w="4821555"/>
                <a:gridCol w="4822190"/>
              </a:tblGrid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选项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实验目的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实验方案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74041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除去铁制品表面少量的铁锈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用过量的硫酸长时间浸泡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除去硫酸钠溶液中少量的碳酸钠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加入稍过量的稀盐酸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鉴别氢气和甲烷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分别点燃</a:t>
                      </a: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在火焰上方罩干冷烧杯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111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从氯酸钾与二氧化锰制氧气后的固体中回收二氧化锰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溶解固体</a:t>
                      </a: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过滤后对滤渣进行洗涤、烘干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9133205" y="898525"/>
            <a:ext cx="6324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50240" y="662940"/>
            <a:ext cx="112452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9. (2019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福州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月质检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下列实验操作中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括号内为杂质或待检验物质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能达到实验目的的是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252220" y="2015490"/>
          <a:ext cx="10077450" cy="42348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36675"/>
                <a:gridCol w="3211830"/>
                <a:gridCol w="1120140"/>
                <a:gridCol w="4408805"/>
              </a:tblGrid>
              <a:tr h="70421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选项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物质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目的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主要实验操作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82423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硝酸钾、氯化钠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分离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溶解、过滤、蒸发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854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一氧化碳、甲烷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鉴别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点燃、火焰上方罩干冷烧杯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359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氧化钙(碳酸钙)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除杂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加适量稀盐酸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423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氮气(二氧化碳)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检验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伸入带火星的木条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567180" y="1381760"/>
            <a:ext cx="473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15315" y="765810"/>
            <a:ext cx="105537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10. (2019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漳州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月质检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下列实验方案不能达到实验目的的是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1146175" y="1584960"/>
          <a:ext cx="10210800" cy="46151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4465"/>
                <a:gridCol w="4227195"/>
                <a:gridCol w="4549140"/>
              </a:tblGrid>
              <a:tr h="38735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选项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实验目的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实验方案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99377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除去KCl固体中少量的MnO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加入适量的水，溶解、过滤、洗涤、干燥    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470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鉴别NaCl和NH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分别与熟石灰混合研磨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闻气味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377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除去二氧化碳气体中混有的水蒸气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将气体通过足量浓硫酸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377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D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探究Fe、Al、Cu三种金属的活动性顺序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将铝丝和铜丝分别浸入硫酸亚铁溶液中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8762365" y="944245"/>
            <a:ext cx="650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51510" y="3550285"/>
            <a:ext cx="151955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物理方法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85010" y="2661285"/>
            <a:ext cx="968629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①依据颜色检验：含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Cu</a:t>
            </a:r>
            <a:r>
              <a:rPr lang="en-US" sz="2000" b="1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2+</a:t>
            </a:r>
            <a:r>
              <a:rPr 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的溶液显蓝色；含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Fe</a:t>
            </a:r>
            <a:r>
              <a:rPr lang="en-US" sz="2000" b="1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3+</a:t>
            </a:r>
            <a:r>
              <a:rPr 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的溶液显黄色等②依据气味检验：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sz="20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en-US" sz="20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均有刺激性气味③依据溶解性检验：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CaCO</a:t>
            </a:r>
            <a:r>
              <a:rPr lang="en-US" sz="20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不溶于水，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0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sz="20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易溶于水④依据溶解时的吸放热现象检验：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固体溶于水放热，溶液温度升高；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en-US" sz="20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sz="20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2000" b="1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固体溶于水吸热，溶液温度降低；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NaCl</a:t>
            </a:r>
            <a:r>
              <a:rPr 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溶于水无明显吸放热现象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8650" y="4940300"/>
            <a:ext cx="112788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化学方法：</a:t>
            </a:r>
            <a:r>
              <a:rPr lang="zh-CN" sz="2000" b="1">
                <a:latin typeface="Calibri" panose="020F0502020204030204" charset="0"/>
                <a:ea typeface="宋体" panose="02010600030101010101" pitchFamily="2" charset="-122"/>
              </a:rPr>
              <a:t>取少量待检验物质，加少量试剂充分反应，观察反应现象，根据现象得出结论</a:t>
            </a:r>
            <a:endParaRPr lang="zh-CN" altLang="en-US" sz="2000"/>
          </a:p>
        </p:txBody>
      </p:sp>
      <p:sp>
        <p:nvSpPr>
          <p:cNvPr id="13" name="左大括号 12"/>
          <p:cNvSpPr/>
          <p:nvPr/>
        </p:nvSpPr>
        <p:spPr>
          <a:xfrm>
            <a:off x="1795145" y="2940050"/>
            <a:ext cx="266065" cy="1912620"/>
          </a:xfrm>
          <a:prstGeom prst="leftBrace">
            <a:avLst>
              <a:gd name="adj1" fmla="val 8333"/>
              <a:gd name="adj2" fmla="val 48377"/>
            </a:avLst>
          </a:prstGeom>
          <a:ln w="22225"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pPr fontAlgn="base">
              <a:lnSpc>
                <a:spcPct val="150000"/>
              </a:lnSpc>
            </a:pPr>
            <a:endParaRPr lang="zh-CN" altLang="en-US" sz="2000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469265" y="3802380"/>
            <a:ext cx="11290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离子的检验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49730" y="1958975"/>
            <a:ext cx="73914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b="1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zh-CN" altLang="en-US" sz="2000" b="1" baseline="30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40915" y="1369695"/>
            <a:ext cx="5080000" cy="1691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加入紫色石蕊溶液：溶液变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测定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pH_____7</a:t>
            </a:r>
            <a:r>
              <a:rPr 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加入活泼金属：产生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加入碳酸盐：产生气泡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75400" y="1881505"/>
            <a:ext cx="146621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latin typeface="Calibri" panose="020F0502020204030204" charset="0"/>
                <a:ea typeface="宋体" panose="02010600030101010101" pitchFamily="2" charset="-122"/>
              </a:rPr>
              <a:t>酸的通性</a:t>
            </a:r>
            <a:endParaRPr lang="zh-CN" altLang="en-US" sz="20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23060" y="3533140"/>
            <a:ext cx="76390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r>
              <a:rPr lang="en-US" sz="2000" b="1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zh-CN" altLang="en-US" sz="2000" b="1" baseline="30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67915" y="2934970"/>
            <a:ext cx="5080635" cy="1691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加入紫色石蕊溶液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溶液变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加入无色酚酞溶液，溶液变红测定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pH____7</a:t>
            </a:r>
            <a:r>
              <a:rPr 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加入可溶性铜盐：产生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色沉淀</a:t>
            </a:r>
            <a:endParaRPr lang="zh-CN" alt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64325" y="3552190"/>
            <a:ext cx="15367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latin typeface="Calibri" panose="020F0502020204030204" charset="0"/>
                <a:ea typeface="宋体" panose="02010600030101010101" pitchFamily="2" charset="-122"/>
              </a:rPr>
              <a:t>碱的通性</a:t>
            </a:r>
            <a:endParaRPr lang="zh-CN" altLang="en-US" sz="20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54175" y="4510405"/>
            <a:ext cx="10258425" cy="2091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</a:t>
            </a:r>
            <a:r>
              <a:rPr lang="en-US" sz="20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2000" b="1" baseline="30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</a:t>
            </a:r>
            <a:r>
              <a:rPr lang="en-US" sz="2000" b="1">
                <a:latin typeface="Times New Roman" panose="02020603050405020304" pitchFamily="18" charset="0"/>
                <a:ea typeface="宋体" panose="02010600030101010101" pitchFamily="2" charset="-122"/>
              </a:rPr>
              <a:t>: </a:t>
            </a:r>
            <a:r>
              <a:rPr lang="zh-CN" sz="2000" b="1">
                <a:ea typeface="宋体" panose="02010600030101010101" pitchFamily="2" charset="-122"/>
              </a:rPr>
              <a:t>滴入</a:t>
            </a:r>
            <a:r>
              <a:rPr lang="en-US" sz="2000" b="1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</a:t>
            </a:r>
            <a:r>
              <a:rPr lang="zh-CN" sz="2000" b="1">
                <a:ea typeface="宋体" panose="02010600030101010101" pitchFamily="2" charset="-122"/>
              </a:rPr>
              <a:t>，产生能使澄清石灰水变浑浊的气体</a:t>
            </a:r>
            <a:endParaRPr 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NH</a:t>
            </a:r>
            <a:r>
              <a:rPr lang="en-US" sz="20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sz="2000" b="1" baseline="30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+</a:t>
            </a:r>
            <a:r>
              <a:rPr lang="en-US" sz="2000" b="1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sz="2000" b="1">
                <a:ea typeface="宋体" panose="02010600030101010101" pitchFamily="2" charset="-122"/>
              </a:rPr>
              <a:t>加入</a:t>
            </a:r>
            <a:r>
              <a:rPr lang="en-US" sz="2000" b="1">
                <a:latin typeface="Times New Roman" panose="02020603050405020304" pitchFamily="18" charset="0"/>
                <a:ea typeface="宋体" panose="02010600030101010101" pitchFamily="2" charset="-122"/>
              </a:rPr>
              <a:t>NaOH</a:t>
            </a:r>
            <a:r>
              <a:rPr lang="zh-CN" sz="2000" b="1">
                <a:ea typeface="宋体" panose="02010600030101010101" pitchFamily="2" charset="-122"/>
              </a:rPr>
              <a:t>溶液，加热，产生使湿润的</a:t>
            </a:r>
            <a:r>
              <a:rPr lang="en-US" sz="2000" b="1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000" b="1">
                <a:ea typeface="宋体" panose="02010600030101010101" pitchFamily="2" charset="-122"/>
              </a:rPr>
              <a:t>色石蕊试纸变</a:t>
            </a:r>
            <a:r>
              <a:rPr lang="en-US" sz="2000" b="1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000" b="1">
                <a:ea typeface="宋体" panose="02010600030101010101" pitchFamily="2" charset="-122"/>
              </a:rPr>
              <a:t>的气体</a:t>
            </a:r>
            <a:r>
              <a:rPr lang="en-US" sz="20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000" b="1">
                <a:ea typeface="宋体" panose="02010600030101010101" pitchFamily="2" charset="-122"/>
              </a:rPr>
              <a:t>或加入熟</a:t>
            </a:r>
            <a:endParaRPr lang="zh-CN" sz="2000" b="1"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sz="2000" b="1">
                <a:ea typeface="宋体" panose="02010600030101010101" pitchFamily="2" charset="-122"/>
              </a:rPr>
              <a:t>         石灰研磨，产生有</a:t>
            </a:r>
            <a:r>
              <a:rPr lang="en-US" sz="2000" b="1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000" b="1">
                <a:ea typeface="宋体" panose="02010600030101010101" pitchFamily="2" charset="-122"/>
              </a:rPr>
              <a:t>气味的气体</a:t>
            </a:r>
            <a:r>
              <a:rPr lang="en-US" sz="20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sz="2000" b="1"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sz="2000" b="1">
                <a:solidFill>
                  <a:schemeClr val="tx1"/>
                </a:solidFill>
                <a:uFillTx/>
                <a:ea typeface="宋体" panose="02010600030101010101" pitchFamily="2" charset="-122"/>
              </a:rPr>
              <a:t>【</a:t>
            </a:r>
            <a:r>
              <a:rPr lang="zh-CN" sz="2000" b="1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特别提醒</a:t>
            </a:r>
            <a:r>
              <a:rPr lang="zh-CN" sz="2000" b="1">
                <a:solidFill>
                  <a:schemeClr val="tx1"/>
                </a:solidFill>
                <a:uFillTx/>
                <a:ea typeface="宋体" panose="02010600030101010101" pitchFamily="2" charset="-122"/>
              </a:rPr>
              <a:t>】离子检验中常见的六大沉淀：</a:t>
            </a:r>
            <a:r>
              <a:rPr lang="en-US" sz="20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CaCO</a:t>
            </a:r>
            <a:r>
              <a:rPr lang="en-US" sz="2000" b="1" baseline="-250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000" b="1">
                <a:solidFill>
                  <a:schemeClr val="tx1"/>
                </a:solidFill>
                <a:uFillTx/>
                <a:ea typeface="宋体" panose="02010600030101010101" pitchFamily="2" charset="-122"/>
              </a:rPr>
              <a:t>、</a:t>
            </a:r>
            <a:r>
              <a:rPr lang="en-US" sz="20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BaCO</a:t>
            </a:r>
            <a:r>
              <a:rPr lang="en-US" sz="2000" b="1" baseline="-250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000" b="1">
                <a:solidFill>
                  <a:schemeClr val="tx1"/>
                </a:solidFill>
                <a:uFillTx/>
                <a:ea typeface="宋体" panose="02010600030101010101" pitchFamily="2" charset="-122"/>
              </a:rPr>
              <a:t>、</a:t>
            </a:r>
            <a:r>
              <a:rPr lang="en-US" sz="20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BaSO</a:t>
            </a:r>
            <a:r>
              <a:rPr lang="en-US" sz="2000" b="1" baseline="-250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000" b="1">
                <a:solidFill>
                  <a:schemeClr val="tx1"/>
                </a:solidFill>
                <a:uFillTx/>
                <a:ea typeface="宋体" panose="02010600030101010101" pitchFamily="2" charset="-122"/>
              </a:rPr>
              <a:t>、</a:t>
            </a:r>
            <a:r>
              <a:rPr lang="en-US" sz="20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AgCl</a:t>
            </a:r>
            <a:r>
              <a:rPr lang="zh-CN" sz="2000" b="1">
                <a:solidFill>
                  <a:schemeClr val="tx1"/>
                </a:solidFill>
                <a:uFillTx/>
                <a:ea typeface="宋体" panose="02010600030101010101" pitchFamily="2" charset="-122"/>
              </a:rPr>
              <a:t>、</a:t>
            </a:r>
            <a:r>
              <a:rPr lang="en-US" sz="20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Cu(OH)</a:t>
            </a:r>
            <a:r>
              <a:rPr lang="en-US" sz="2000" b="1" baseline="-250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0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endParaRPr lang="zh-CN" altLang="en-US" sz="2000" b="1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</a:t>
            </a:r>
            <a:r>
              <a:rPr lang="en-US" sz="20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Al(OH)</a:t>
            </a:r>
            <a:r>
              <a:rPr lang="en-US" sz="2000" b="1" baseline="-250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en-US" sz="2000" b="1" baseline="-2500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2047240" y="1591310"/>
            <a:ext cx="269875" cy="1240790"/>
          </a:xfrm>
          <a:prstGeom prst="leftBrace">
            <a:avLst>
              <a:gd name="adj1" fmla="val 8333"/>
              <a:gd name="adj2" fmla="val 48377"/>
            </a:avLst>
          </a:prstGeom>
          <a:ln w="22225"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z="2000" b="1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2195195" y="3201035"/>
            <a:ext cx="245745" cy="1168400"/>
          </a:xfrm>
          <a:prstGeom prst="leftBrace">
            <a:avLst>
              <a:gd name="adj1" fmla="val 8333"/>
              <a:gd name="adj2" fmla="val 48377"/>
            </a:avLst>
          </a:prstGeom>
          <a:ln w="22225"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z="2000" b="1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左大括号 19"/>
          <p:cNvSpPr/>
          <p:nvPr/>
        </p:nvSpPr>
        <p:spPr>
          <a:xfrm flipH="1">
            <a:off x="6224905" y="1495425"/>
            <a:ext cx="226695" cy="1249680"/>
          </a:xfrm>
          <a:prstGeom prst="leftBrace">
            <a:avLst>
              <a:gd name="adj1" fmla="val 8333"/>
              <a:gd name="adj2" fmla="val 48377"/>
            </a:avLst>
          </a:prstGeom>
          <a:ln w="22225"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z="2000" b="1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左大括号 20"/>
          <p:cNvSpPr/>
          <p:nvPr/>
        </p:nvSpPr>
        <p:spPr>
          <a:xfrm flipH="1">
            <a:off x="6435725" y="3192780"/>
            <a:ext cx="257175" cy="1176655"/>
          </a:xfrm>
          <a:prstGeom prst="leftBrace">
            <a:avLst>
              <a:gd name="adj1" fmla="val 8333"/>
              <a:gd name="adj2" fmla="val 48377"/>
            </a:avLst>
          </a:prstGeom>
          <a:ln w="22225"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z="2000" b="1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1439545" y="2159635"/>
            <a:ext cx="339725" cy="4247515"/>
          </a:xfrm>
          <a:prstGeom prst="leftBrace">
            <a:avLst>
              <a:gd name="adj1" fmla="val 8333"/>
              <a:gd name="adj2" fmla="val 48377"/>
            </a:avLst>
          </a:prstGeom>
          <a:ln w="22225"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z="2000" b="1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541645" y="1417320"/>
            <a:ext cx="57975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红</a:t>
            </a:r>
            <a:endParaRPr lang="zh-CN" altLang="en-US" sz="2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827145" y="1824355"/>
            <a:ext cx="52641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＜</a:t>
            </a:r>
            <a:endParaRPr lang="zh-CN" altLang="en-US" sz="2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683125" y="2159635"/>
            <a:ext cx="98679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气泡</a:t>
            </a:r>
            <a:endParaRPr lang="zh-CN" altLang="en-US" sz="2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407025" y="2954020"/>
            <a:ext cx="6858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蓝</a:t>
            </a:r>
            <a:endParaRPr lang="zh-CN" altLang="en-US" sz="2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941445" y="3725545"/>
            <a:ext cx="61849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＞</a:t>
            </a:r>
            <a:endParaRPr lang="zh-CN" altLang="en-US" sz="2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02860" y="4124325"/>
            <a:ext cx="54356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蓝</a:t>
            </a:r>
            <a:endParaRPr lang="zh-CN" altLang="en-US" sz="2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991485" y="4546600"/>
            <a:ext cx="28352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足量稀盐酸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合理即可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000" b="1"/>
          </a:p>
        </p:txBody>
      </p:sp>
      <p:sp>
        <p:nvSpPr>
          <p:cNvPr id="31" name="文本框 30"/>
          <p:cNvSpPr txBox="1"/>
          <p:nvPr/>
        </p:nvSpPr>
        <p:spPr>
          <a:xfrm>
            <a:off x="6794500" y="4926330"/>
            <a:ext cx="68516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红</a:t>
            </a:r>
            <a:endParaRPr lang="zh-CN" altLang="en-US" sz="2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070340" y="4919980"/>
            <a:ext cx="5207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蓝</a:t>
            </a:r>
            <a:endParaRPr lang="zh-CN" altLang="en-US" sz="2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582160" y="5337810"/>
            <a:ext cx="99250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刺激性</a:t>
            </a:r>
            <a:endParaRPr lang="zh-CN" altLang="en-US" sz="2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95630" y="1692910"/>
            <a:ext cx="1043876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鉴别原则：</a:t>
            </a:r>
            <a:r>
              <a:rPr lang="zh-CN" sz="2000" b="1">
                <a:ea typeface="宋体" panose="02010600030101010101" pitchFamily="2" charset="-122"/>
              </a:rPr>
              <a:t>用最简单的方法、最少的试剂和最明显的现象将物质区分</a:t>
            </a:r>
            <a:endParaRPr lang="zh-CN" altLang="en-US" sz="2000" b="1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2780" y="3795395"/>
            <a:ext cx="13068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常见物质鉴别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77365" y="2593975"/>
            <a:ext cx="14611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2000" b="1">
                <a:ea typeface="宋体" panose="02010600030101010101" pitchFamily="2" charset="-122"/>
              </a:rPr>
              <a:t>天然纤维与合成纤维</a:t>
            </a:r>
            <a:endParaRPr lang="zh-CN" altLang="en-US" sz="2000" b="1"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41040" y="2136140"/>
            <a:ext cx="79914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 spc="-100">
                <a:solidFill>
                  <a:schemeClr val="tx1"/>
                </a:solidFill>
                <a:uFillTx/>
                <a:ea typeface="宋体" panose="02010600030101010101" pitchFamily="2" charset="-122"/>
              </a:rPr>
              <a:t>合成纤维：燃烧时先熔化，后燃烧，灰烬呈灰褐色玻璃球状，不易破碎</a:t>
            </a:r>
            <a:endParaRPr lang="zh-CN" altLang="en-US" sz="2000" b="1" spc="-100">
              <a:solidFill>
                <a:schemeClr val="tx1"/>
              </a:solidFill>
              <a:uFillTx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41040" y="2940050"/>
            <a:ext cx="146621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ea typeface="宋体" panose="02010600030101010101" pitchFamily="2" charset="-122"/>
              </a:rPr>
              <a:t>天然纤维</a:t>
            </a:r>
            <a:endParaRPr lang="zh-CN" altLang="en-US" sz="2000" b="1"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17390" y="2420620"/>
            <a:ext cx="666178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棉纤维：易燃烧，燃烧时有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气味，灰烬呈灰黑色羊毛纤维：燃烧时有火焰，有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气味，灰烬带有</a:t>
            </a:r>
            <a:endParaRPr 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光泽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燃烧残余物易压成粉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28800" y="3920490"/>
            <a:ext cx="986663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软水和硬水：加入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，振荡，产生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多、浮渣少的是软水，反之则是硬水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3058160" y="2307590"/>
            <a:ext cx="277495" cy="1402080"/>
          </a:xfrm>
          <a:prstGeom prst="leftBrace">
            <a:avLst>
              <a:gd name="adj1" fmla="val 8333"/>
              <a:gd name="adj2" fmla="val 48377"/>
            </a:avLst>
          </a:prstGeom>
          <a:ln w="22225"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z="2000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1577975" y="2940050"/>
            <a:ext cx="251460" cy="2578735"/>
          </a:xfrm>
          <a:prstGeom prst="leftBrace">
            <a:avLst>
              <a:gd name="adj1" fmla="val 8333"/>
              <a:gd name="adj2" fmla="val 48377"/>
            </a:avLst>
          </a:prstGeom>
          <a:ln w="22225"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z="2000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694295" y="2493645"/>
            <a:ext cx="84518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烧纸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922895" y="2940050"/>
            <a:ext cx="128651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烧焦羽毛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002405" y="3870325"/>
            <a:ext cx="112839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肥皂水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544945" y="3872865"/>
            <a:ext cx="88138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泡沫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810385" y="4233545"/>
            <a:ext cx="1006856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热塑性塑料和热固性塑料：加热后能熔化，冷却后能变成固体的是热塑性塑料；一经加</a:t>
            </a:r>
            <a:endParaRPr lang="zh-CN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工，加热不再熔化的是热固性塑料</a:t>
            </a:r>
            <a:endParaRPr lang="zh-CN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sz="2000" b="1">
                <a:latin typeface="Times New Roman" panose="02020603050405020304" pitchFamily="18" charset="0"/>
                <a:sym typeface="+mn-ea"/>
              </a:rPr>
              <a:t>铵态氮肥与其他化肥：与碱共热或加</a:t>
            </a:r>
            <a:r>
              <a:rPr lang="en-US" altLang="zh-CN" sz="2000" b="1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sz="2000" b="1">
                <a:latin typeface="Times New Roman" panose="02020603050405020304" pitchFamily="18" charset="0"/>
                <a:sym typeface="+mn-ea"/>
              </a:rPr>
              <a:t>研磨，产生的气体能使湿润的红色石蕊试</a:t>
            </a:r>
            <a:endParaRPr lang="zh-CN" sz="2000" b="1">
              <a:latin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sz="2000" b="1">
                <a:latin typeface="Times New Roman" panose="02020603050405020304" pitchFamily="18" charset="0"/>
                <a:sym typeface="+mn-ea"/>
              </a:rPr>
              <a:t>                                         纸变蓝色的为</a:t>
            </a:r>
            <a:r>
              <a:rPr lang="en-US" altLang="zh-CN" sz="2000" b="1">
                <a:latin typeface="Times New Roman" panose="02020603050405020304" pitchFamily="18" charset="0"/>
                <a:sym typeface="+mn-ea"/>
              </a:rPr>
              <a:t>__________</a:t>
            </a:r>
            <a:endParaRPr lang="en-US" altLang="zh-CN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" name="左大括号 37"/>
          <p:cNvSpPr/>
          <p:nvPr/>
        </p:nvSpPr>
        <p:spPr>
          <a:xfrm>
            <a:off x="4401820" y="2696845"/>
            <a:ext cx="160020" cy="952500"/>
          </a:xfrm>
          <a:prstGeom prst="leftBrace">
            <a:avLst>
              <a:gd name="adj1" fmla="val 8333"/>
              <a:gd name="adj2" fmla="val 48377"/>
            </a:avLst>
          </a:prstGeom>
          <a:ln w="22225"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z="2000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27420" y="5219700"/>
            <a:ext cx="121729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熟石灰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89320" y="5666105"/>
            <a:ext cx="150050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铵态氮肥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2" grpId="0"/>
      <p:bldP spid="33" grpId="0"/>
      <p:bldP spid="6" grpId="0"/>
      <p:bldP spid="10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57860" y="3068955"/>
            <a:ext cx="13068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常见物质鉴别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54505" y="2199005"/>
            <a:ext cx="1010221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炭粉和二氧化锰：可分别加入过氧化氢，看氧气产生的快慢， 速率快的为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_________</a:t>
            </a:r>
            <a:r>
              <a:rPr 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反之则为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黄金和铜锌合金（假黄金）：加入盐酸后有气泡冒出的是铜锌合金，反之为黄金；灼烧</a:t>
            </a:r>
            <a:endParaRPr lang="zh-CN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   后表面变黑的是铜锌合金，反之为黄金黄铜和纯铜：相互刻画，有明显划痕的为纯铜</a:t>
            </a:r>
            <a:endParaRPr lang="zh-CN" altLang="en-US" sz="2000"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996170" y="2265680"/>
            <a:ext cx="134683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二氧化锰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34585" y="2717800"/>
            <a:ext cx="89852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炭粉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1574165" y="2510155"/>
            <a:ext cx="266700" cy="1881505"/>
          </a:xfrm>
          <a:prstGeom prst="leftBrace">
            <a:avLst>
              <a:gd name="adj1" fmla="val 8333"/>
              <a:gd name="adj2" fmla="val 48377"/>
            </a:avLst>
          </a:prstGeom>
          <a:ln w="22225"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z="2000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1479550" y="1204595"/>
            <a:ext cx="814578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主不反应：被提纯的物质不能和加入的试剂反应杂不增：不能引入新杂质易分离：利用简单操作就可分离</a:t>
            </a:r>
            <a:endParaRPr lang="zh-CN" altLang="en-US" sz="2000" b="1">
              <a:ea typeface="宋体" panose="02010600030101010101" pitchFamily="2" charset="-122"/>
            </a:endParaRPr>
          </a:p>
        </p:txBody>
      </p:sp>
      <p:graphicFrame>
        <p:nvGraphicFramePr>
          <p:cNvPr id="13" name="表格 12"/>
          <p:cNvGraphicFramePr/>
          <p:nvPr>
            <p:custDataLst>
              <p:tags r:id="rId1"/>
            </p:custDataLst>
          </p:nvPr>
        </p:nvGraphicFramePr>
        <p:xfrm>
          <a:off x="2160270" y="2700020"/>
          <a:ext cx="9465945" cy="37509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3920"/>
                <a:gridCol w="2192020"/>
                <a:gridCol w="3559175"/>
                <a:gridCol w="2830830"/>
              </a:tblGrid>
              <a:tr h="487680">
                <a:tc gridSpan="2">
                  <a:txBody>
                    <a:bodyPr/>
                    <a:p>
                      <a:pPr indent="0" algn="ctr" fontAlgn="auto">
                        <a:lnSpc>
                          <a:spcPct val="125000"/>
                        </a:lnSpc>
                        <a:buNone/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分离提纯方法</a:t>
                      </a:r>
                      <a:endParaRPr lang="en-US" altLang="en-US" sz="20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25000"/>
                        </a:lnSpc>
                        <a:buNone/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适用范围</a:t>
                      </a:r>
                      <a:endParaRPr lang="en-US" altLang="en-US" sz="20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25000"/>
                        </a:lnSpc>
                        <a:buNone/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en-US" altLang="en-US" sz="20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998855">
                <a:tc gridSpan="2">
                  <a:txBody>
                    <a:bodyPr/>
                    <a:p>
                      <a:pPr indent="0" algn="ctr" fontAlgn="auto">
                        <a:lnSpc>
                          <a:spcPct val="125000"/>
                        </a:lnSpc>
                        <a:buNone/>
                      </a:pP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25000"/>
                        </a:lnSpc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过滤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25000"/>
                        </a:lnSpc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利用物质的________差异，将液体和不溶于液体的固体分离开来的一种方法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25000"/>
                        </a:lnSpc>
                        <a:buNone/>
                      </a:pP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25000"/>
                        </a:lnSpc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粗盐提纯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985">
                <a:tc rowSpan="2">
                  <a:txBody>
                    <a:bodyPr/>
                    <a:p>
                      <a:pPr indent="0" fontAlgn="auto">
                        <a:lnSpc>
                          <a:spcPct val="125000"/>
                        </a:lnSpc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结晶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25000"/>
                        </a:lnSpc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蒸发结晶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25000"/>
                        </a:lnSpc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溶解度随温度变化不大的物质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25000"/>
                        </a:lnSpc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海水晒盐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1835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25000"/>
                        </a:lnSpc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冷却热饱和溶液结晶(降温结晶)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25000"/>
                        </a:lnSpc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溶解度随温度变化较大的物质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25000"/>
                        </a:lnSpc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NaCl和KNO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固体混合物的分离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3280">
                <a:tc gridSpan="2">
                  <a:txBody>
                    <a:bodyPr/>
                    <a:p>
                      <a:pPr indent="0" algn="ctr" fontAlgn="auto">
                        <a:lnSpc>
                          <a:spcPct val="125000"/>
                        </a:lnSpc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特殊性质法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25000"/>
                        </a:lnSpc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利用混合物中某些物质的特性进行分离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25000"/>
                        </a:lnSpc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Cu粉中混有Fe粉，可用磁铁吸出______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" name="左大括号 18"/>
          <p:cNvSpPr/>
          <p:nvPr/>
        </p:nvSpPr>
        <p:spPr>
          <a:xfrm>
            <a:off x="1287780" y="1524635"/>
            <a:ext cx="269240" cy="923925"/>
          </a:xfrm>
          <a:prstGeom prst="leftBrace">
            <a:avLst>
              <a:gd name="adj1" fmla="val 0"/>
              <a:gd name="adj2" fmla="val 48377"/>
            </a:avLst>
          </a:prstGeom>
          <a:ln w="22225"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z="2000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6110" y="4314825"/>
            <a:ext cx="81026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方法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1309370" y="2700020"/>
            <a:ext cx="253365" cy="3751580"/>
          </a:xfrm>
          <a:prstGeom prst="leftBrace">
            <a:avLst>
              <a:gd name="adj1" fmla="val 8333"/>
              <a:gd name="adj2" fmla="val 48377"/>
            </a:avLst>
          </a:prstGeom>
          <a:ln w="22225"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z="2000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84300" y="3857625"/>
            <a:ext cx="46482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ea typeface="宋体" panose="02010600030101010101" pitchFamily="2" charset="-122"/>
              </a:rPr>
              <a:t>物理方法</a:t>
            </a:r>
            <a:endParaRPr lang="zh-CN" altLang="en-US" sz="2000" b="1">
              <a:ea typeface="宋体" panose="02010600030101010101" pitchFamily="2" charset="-122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1807845" y="2700020"/>
            <a:ext cx="234315" cy="3750310"/>
          </a:xfrm>
          <a:prstGeom prst="leftBrace">
            <a:avLst>
              <a:gd name="adj1" fmla="val 8333"/>
              <a:gd name="adj2" fmla="val 48377"/>
            </a:avLst>
          </a:prstGeom>
          <a:ln w="22225"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z="2000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98920" y="3152140"/>
            <a:ext cx="116459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溶解性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911080" y="5937250"/>
            <a:ext cx="77279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Fe</a:t>
            </a:r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粉</a:t>
            </a:r>
            <a:endParaRPr lang="zh-CN" altLang="en-US" sz="2000"/>
          </a:p>
        </p:txBody>
      </p:sp>
      <p:sp>
        <p:nvSpPr>
          <p:cNvPr id="2" name="文本框 1"/>
          <p:cNvSpPr txBox="1"/>
          <p:nvPr/>
        </p:nvSpPr>
        <p:spPr>
          <a:xfrm>
            <a:off x="648970" y="1758950"/>
            <a:ext cx="89852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原则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628015" y="3583940"/>
            <a:ext cx="81026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方法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1290955" y="1698625"/>
            <a:ext cx="273050" cy="4572635"/>
          </a:xfrm>
          <a:prstGeom prst="leftBrace">
            <a:avLst>
              <a:gd name="adj1" fmla="val 8333"/>
              <a:gd name="adj2" fmla="val 48377"/>
            </a:avLst>
          </a:prstGeom>
          <a:ln w="22225"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pPr fontAlgn="base">
              <a:lnSpc>
                <a:spcPct val="150000"/>
              </a:lnSpc>
            </a:pPr>
            <a:endParaRPr lang="zh-CN" altLang="en-US" sz="2000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28750" y="3260725"/>
            <a:ext cx="59753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sz="2000" b="1">
                <a:ea typeface="宋体" panose="02010600030101010101" pitchFamily="2" charset="-122"/>
              </a:rPr>
              <a:t>化学方法</a:t>
            </a:r>
            <a:endParaRPr lang="zh-CN" altLang="en-US" sz="2000" b="1">
              <a:ea typeface="宋体" panose="02010600030101010101" pitchFamily="2" charset="-122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2183130" y="1698625"/>
          <a:ext cx="9232900" cy="457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48865"/>
                <a:gridCol w="1743710"/>
                <a:gridCol w="1848485"/>
                <a:gridCol w="3291840"/>
              </a:tblGrid>
              <a:tr h="91440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方法</a:t>
                      </a:r>
                      <a:endParaRPr lang="en-US" altLang="en-US" sz="20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实例</a:t>
                      </a:r>
                      <a:endParaRPr lang="en-US" altLang="en-US" sz="20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采用方法</a:t>
                      </a:r>
                      <a:endParaRPr lang="en-US" altLang="en-US" sz="20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反应原理(用化学方程式表示)</a:t>
                      </a:r>
                      <a:endParaRPr lang="en-US" altLang="en-US" sz="2000" b="1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82880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化气法:加入某种试剂,使杂质转化为气体而除去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除去Na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中的Na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000" b="1" baseline="-2500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__________________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________________________________________________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0"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沉淀法:在混合物中加入某种试剂,使其中的杂质转化为沉淀,过滤除去沉淀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除去NaCl溶液中的Na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__________________________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________________________________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6327775" y="3016250"/>
            <a:ext cx="151828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加入适量稀硫酸</a:t>
            </a:r>
            <a:endParaRPr lang="zh-CN" altLang="en-US" sz="2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51520" y="2986405"/>
            <a:ext cx="326326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sz="20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sz="20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</a:t>
            </a:r>
            <a:r>
              <a:rPr lang="en-US" sz="20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</a:t>
            </a:r>
            <a:r>
              <a:rPr lang="en-US" sz="20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===</a:t>
            </a:r>
            <a:endParaRPr lang="en-US" sz="2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</a:t>
            </a:r>
            <a:r>
              <a:rPr lang="en-US" sz="20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sz="20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＋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sz="20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＋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</a:t>
            </a:r>
            <a:r>
              <a:rPr lang="en-US" sz="20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↑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37300" y="4815205"/>
            <a:ext cx="169481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加入适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BaCl</a:t>
            </a:r>
            <a:r>
              <a:rPr lang="en-US" sz="20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溶液</a:t>
            </a:r>
            <a:r>
              <a:rPr 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过滤</a:t>
            </a:r>
            <a:endParaRPr lang="zh-CN" altLang="en-US" sz="2000"/>
          </a:p>
        </p:txBody>
      </p:sp>
      <p:sp>
        <p:nvSpPr>
          <p:cNvPr id="16" name="文本框 15"/>
          <p:cNvSpPr txBox="1"/>
          <p:nvPr/>
        </p:nvSpPr>
        <p:spPr>
          <a:xfrm>
            <a:off x="8176260" y="4836795"/>
            <a:ext cx="35953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</a:t>
            </a:r>
            <a:r>
              <a:rPr lang="en-US" sz="20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sz="20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＋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BaCl</a:t>
            </a:r>
            <a:r>
              <a:rPr lang="en-US" sz="20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=== BaSO</a:t>
            </a:r>
            <a:r>
              <a:rPr lang="en-US" sz="20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↓</a:t>
            </a:r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＋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2NaCl</a:t>
            </a:r>
            <a:endParaRPr lang="zh-CN" altLang="en-US" sz="2000"/>
          </a:p>
        </p:txBody>
      </p:sp>
      <p:sp>
        <p:nvSpPr>
          <p:cNvPr id="17" name="左大括号 16"/>
          <p:cNvSpPr/>
          <p:nvPr/>
        </p:nvSpPr>
        <p:spPr>
          <a:xfrm>
            <a:off x="1818640" y="1698625"/>
            <a:ext cx="364490" cy="4572635"/>
          </a:xfrm>
          <a:prstGeom prst="leftBrace">
            <a:avLst>
              <a:gd name="adj1" fmla="val 8333"/>
              <a:gd name="adj2" fmla="val 48377"/>
            </a:avLst>
          </a:prstGeom>
          <a:ln w="22225"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pPr fontAlgn="base">
              <a:lnSpc>
                <a:spcPct val="150000"/>
              </a:lnSpc>
            </a:pPr>
            <a:endParaRPr lang="zh-CN" altLang="en-US" sz="2000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636270" y="3717925"/>
            <a:ext cx="81026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方法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1285240" y="1698625"/>
            <a:ext cx="409575" cy="4594225"/>
          </a:xfrm>
          <a:prstGeom prst="leftBrace">
            <a:avLst>
              <a:gd name="adj1" fmla="val 8333"/>
              <a:gd name="adj2" fmla="val 48377"/>
            </a:avLst>
          </a:prstGeom>
          <a:ln w="22225"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z="2000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37005" y="3265805"/>
            <a:ext cx="59753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ea typeface="宋体" panose="02010600030101010101" pitchFamily="2" charset="-122"/>
              </a:rPr>
              <a:t>化学方法</a:t>
            </a:r>
            <a:endParaRPr lang="zh-CN" altLang="en-US" sz="2000" b="1">
              <a:ea typeface="宋体" panose="02010600030101010101" pitchFamily="2" charset="-122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1830070" y="1692910"/>
            <a:ext cx="384175" cy="4599940"/>
          </a:xfrm>
          <a:prstGeom prst="leftBrace">
            <a:avLst>
              <a:gd name="adj1" fmla="val 8333"/>
              <a:gd name="adj2" fmla="val 48377"/>
            </a:avLst>
          </a:prstGeom>
          <a:ln w="22225"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z="2000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1"/>
            </p:custDataLst>
          </p:nvPr>
        </p:nvGraphicFramePr>
        <p:xfrm>
          <a:off x="2282825" y="1677670"/>
          <a:ext cx="9091930" cy="457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02180"/>
                <a:gridCol w="2127885"/>
                <a:gridCol w="2131060"/>
                <a:gridCol w="2630805"/>
              </a:tblGrid>
              <a:tr h="523240">
                <a:tc>
                  <a:txBody>
                    <a:bodyPr/>
                    <a:p>
                      <a:pPr indent="0" algn="ctr" fontAlgn="auto">
                        <a:lnSpc>
                          <a:spcPct val="125000"/>
                        </a:lnSpc>
                        <a:buNone/>
                      </a:pPr>
                      <a:r>
                        <a:rPr 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方法</a:t>
                      </a:r>
                      <a:endParaRPr lang="en-US" altLang="en-US" sz="20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25000"/>
                        </a:lnSpc>
                        <a:buNone/>
                      </a:pPr>
                      <a:r>
                        <a:rPr 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实例</a:t>
                      </a:r>
                      <a:endParaRPr lang="en-US" altLang="en-US" sz="20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25000"/>
                        </a:lnSpc>
                        <a:buNone/>
                      </a:pPr>
                      <a:r>
                        <a:rPr 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采用方法</a:t>
                      </a:r>
                      <a:endParaRPr lang="en-US" altLang="en-US" sz="20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25000"/>
                        </a:lnSpc>
                        <a:buNone/>
                      </a:pPr>
                      <a:r>
                        <a:rPr lang="en-US" sz="20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反应原理(用化学方程式表示)</a:t>
                      </a:r>
                      <a:endParaRPr lang="en-US" altLang="en-US" sz="2000" b="1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758825">
                <a:tc>
                  <a:txBody>
                    <a:bodyPr/>
                    <a:p>
                      <a:pPr indent="0" fontAlgn="auto">
                        <a:lnSpc>
                          <a:spcPct val="125000"/>
                        </a:lnSpc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转化法:将杂质通过化学反应转化为被提纯物质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25000"/>
                        </a:lnSpc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除去CO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中</a:t>
                      </a:r>
                      <a:r>
                        <a:rPr lang="zh-CN" alt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25000"/>
                        </a:lnSpc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__________________________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______________________________________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3000">
                <a:tc>
                  <a:txBody>
                    <a:bodyPr/>
                    <a:p>
                      <a:pPr indent="0" fontAlgn="auto">
                        <a:lnSpc>
                          <a:spcPct val="125000"/>
                        </a:lnSpc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置换法:将杂质通过置换反应而除去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25000"/>
                        </a:lnSpc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如除去FeSO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溶液中的CuSO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25000"/>
                        </a:lnSpc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______________________________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______________________________________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0">
                <a:tc>
                  <a:txBody>
                    <a:bodyPr/>
                    <a:p>
                      <a:pPr indent="0" fontAlgn="auto">
                        <a:lnSpc>
                          <a:spcPct val="125000"/>
                        </a:lnSpc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吸收法:将气体中的杂质用固体或液体吸收而除去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25000"/>
                        </a:lnSpc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除去CO中混有的少量CO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25000"/>
                        </a:lnSpc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____________________________________________________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000" b="1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______________________________________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6680835" y="2700655"/>
            <a:ext cx="2193290" cy="860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5000"/>
              </a:lnSpc>
            </a:pPr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将气体通过灼热的氧化铜</a:t>
            </a:r>
            <a:endParaRPr lang="zh-CN" altLang="en-US" sz="2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914130" y="2416810"/>
            <a:ext cx="2142490" cy="1050290"/>
            <a:chOff x="14757" y="3446"/>
            <a:chExt cx="3374" cy="1654"/>
          </a:xfrm>
        </p:grpSpPr>
        <p:pic>
          <p:nvPicPr>
            <p:cNvPr id="2" name="图片 -214748253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11" y="3446"/>
              <a:ext cx="2130" cy="85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" name="图片 -214748253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757" y="4200"/>
              <a:ext cx="3375" cy="9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" name="文本框 10"/>
          <p:cNvSpPr txBox="1"/>
          <p:nvPr/>
        </p:nvSpPr>
        <p:spPr>
          <a:xfrm>
            <a:off x="6591935" y="3673475"/>
            <a:ext cx="2129155" cy="860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5000"/>
              </a:lnSpc>
            </a:pPr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加入过量铁粉</a:t>
            </a:r>
            <a:r>
              <a:rPr 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充分反应后过滤</a:t>
            </a:r>
            <a:endParaRPr lang="zh-CN" altLang="en-US" sz="2000"/>
          </a:p>
        </p:txBody>
      </p:sp>
      <p:grpSp>
        <p:nvGrpSpPr>
          <p:cNvPr id="18" name="组合 17"/>
          <p:cNvGrpSpPr/>
          <p:nvPr/>
        </p:nvGrpSpPr>
        <p:grpSpPr>
          <a:xfrm>
            <a:off x="8917940" y="3632200"/>
            <a:ext cx="2000250" cy="908685"/>
            <a:chOff x="14698" y="5956"/>
            <a:chExt cx="3150" cy="1431"/>
          </a:xfrm>
        </p:grpSpPr>
        <p:pic>
          <p:nvPicPr>
            <p:cNvPr id="4" name="图片 -2147482530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698" y="5956"/>
              <a:ext cx="2355" cy="7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" name="图片 -2147482529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698" y="6787"/>
              <a:ext cx="3150" cy="6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" name="文本框 11"/>
          <p:cNvSpPr txBox="1"/>
          <p:nvPr/>
        </p:nvSpPr>
        <p:spPr>
          <a:xfrm>
            <a:off x="6572885" y="4662805"/>
            <a:ext cx="212979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5000"/>
              </a:lnSpc>
            </a:pPr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将气体先后通入装有氢氧化钠溶</a:t>
            </a:r>
            <a:r>
              <a:rPr 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液和浓硫酸的洗气瓶　</a:t>
            </a:r>
            <a:endParaRPr lang="zh-CN" altLang="en-US" sz="2000"/>
          </a:p>
        </p:txBody>
      </p:sp>
      <p:grpSp>
        <p:nvGrpSpPr>
          <p:cNvPr id="21" name="组合 20"/>
          <p:cNvGrpSpPr/>
          <p:nvPr/>
        </p:nvGrpSpPr>
        <p:grpSpPr>
          <a:xfrm>
            <a:off x="8827135" y="5012055"/>
            <a:ext cx="2338070" cy="845820"/>
            <a:chOff x="14665" y="7863"/>
            <a:chExt cx="3682" cy="1332"/>
          </a:xfrm>
        </p:grpSpPr>
        <p:pic>
          <p:nvPicPr>
            <p:cNvPr id="6" name="图片 -2147482528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665" y="7863"/>
              <a:ext cx="2745" cy="6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" name="图片 -2147482527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703" y="8611"/>
              <a:ext cx="3645" cy="58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" name="组合 16"/>
          <p:cNvGrpSpPr/>
          <p:nvPr/>
        </p:nvGrpSpPr>
        <p:grpSpPr>
          <a:xfrm>
            <a:off x="717550" y="1620520"/>
            <a:ext cx="6452235" cy="560070"/>
            <a:chOff x="1189" y="3167"/>
            <a:chExt cx="10161" cy="882"/>
          </a:xfrm>
        </p:grpSpPr>
        <p:grpSp>
          <p:nvGrpSpPr>
            <p:cNvPr id="4" name="组合 8"/>
            <p:cNvGrpSpPr/>
            <p:nvPr/>
          </p:nvGrpSpPr>
          <p:grpSpPr>
            <a:xfrm>
              <a:off x="1189" y="3167"/>
              <a:ext cx="3515" cy="850"/>
              <a:chOff x="9360" y="5841"/>
              <a:chExt cx="3304" cy="850"/>
            </a:xfrm>
          </p:grpSpPr>
          <p:pic>
            <p:nvPicPr>
              <p:cNvPr id="5" name="图片 5" descr="18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9360" y="5841"/>
                <a:ext cx="3304" cy="85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" name="文本框 60"/>
              <p:cNvSpPr txBox="1"/>
              <p:nvPr/>
            </p:nvSpPr>
            <p:spPr>
              <a:xfrm>
                <a:off x="9667" y="5847"/>
                <a:ext cx="2125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/>
                <a:r>
                  <a:rPr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命题点</a:t>
                </a:r>
                <a:endParaRPr lang="en-US" altLang="zh-CN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9" name="文本框 50"/>
              <p:cNvSpPr txBox="1"/>
              <p:nvPr/>
            </p:nvSpPr>
            <p:spPr>
              <a:xfrm>
                <a:off x="11992" y="5862"/>
                <a:ext cx="290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     </a:t>
                </a:r>
                <a:endParaRPr lang="en-US" altLang="zh-CN" sz="2800" b="1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00" name="文本框 99"/>
            <p:cNvSpPr txBox="1"/>
            <p:nvPr/>
          </p:nvSpPr>
          <p:spPr>
            <a:xfrm>
              <a:off x="5134" y="3227"/>
              <a:ext cx="621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物质的检验和鉴别</a:t>
              </a:r>
              <a:endParaRPr lang="zh-CN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638175" y="2228215"/>
            <a:ext cx="109505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(2019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福建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下列实验操作不能达到实验目的的是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表格 9"/>
          <p:cNvGraphicFramePr/>
          <p:nvPr>
            <p:custDataLst>
              <p:tags r:id="rId2"/>
            </p:custDataLst>
          </p:nvPr>
        </p:nvGraphicFramePr>
        <p:xfrm>
          <a:off x="700405" y="3006725"/>
          <a:ext cx="11133455" cy="31388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2290"/>
                <a:gridCol w="5145405"/>
                <a:gridCol w="5445760"/>
              </a:tblGrid>
              <a:tr h="3657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实验目的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实验操作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537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区别蚕丝与棉线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取样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灼烧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辨别气味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78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鉴别H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溶液和NaOH溶液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取样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滴加酚酞溶液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观察现象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区别硬水和软水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取样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加肥皂水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振荡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观察现象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99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配制100 g溶质质量分数为20%的盐酸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将20 g浓盐酸加入80 g水中，充分搅拌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8474710" y="2395855"/>
            <a:ext cx="3848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ags/tag1.xml><?xml version="1.0" encoding="utf-8"?>
<p:tagLst xmlns:p="http://schemas.openxmlformats.org/presentationml/2006/main">
  <p:tag name="KSO_WM_SLIDE_ITEM_CNT" val="3"/>
</p:tagLst>
</file>

<file path=ppt/tags/tag10.xml><?xml version="1.0" encoding="utf-8"?>
<p:tagLst xmlns:p="http://schemas.openxmlformats.org/presentationml/2006/main">
  <p:tag name="KSO_WM_UNIT_TABLE_BEAUTIFY" val="smartTable{7d6b8458-4fb8-4666-8246-0615cfa7d346}"/>
</p:tagLst>
</file>

<file path=ppt/tags/tag11.xml><?xml version="1.0" encoding="utf-8"?>
<p:tagLst xmlns:p="http://schemas.openxmlformats.org/presentationml/2006/main">
  <p:tag name="KSO_WM_UNIT_TABLE_BEAUTIFY" val="smartTable{56e7fe2e-313b-4d18-ad2d-a59c783352e4}"/>
</p:tagLst>
</file>

<file path=ppt/tags/tag12.xml><?xml version="1.0" encoding="utf-8"?>
<p:tagLst xmlns:p="http://schemas.openxmlformats.org/presentationml/2006/main">
  <p:tag name="KSO_WM_UNIT_TABLE_BEAUTIFY" val="smartTable{016de345-e96f-4df6-aee7-490bf8f17f91}"/>
</p:tagLst>
</file>

<file path=ppt/tags/tag2.xml><?xml version="1.0" encoding="utf-8"?>
<p:tagLst xmlns:p="http://schemas.openxmlformats.org/presentationml/2006/main">
  <p:tag name="KSO_WM_UNIT_TABLE_BEAUTIFY" val="smartTable{6b5b5c75-4b7e-4883-82aa-0a1f882fee9c}"/>
</p:tagLst>
</file>

<file path=ppt/tags/tag3.xml><?xml version="1.0" encoding="utf-8"?>
<p:tagLst xmlns:p="http://schemas.openxmlformats.org/presentationml/2006/main">
  <p:tag name="KSO_WM_UNIT_TABLE_BEAUTIFY" val="smartTable{4d009ca3-083d-4f22-9861-37629b72fdb4}"/>
</p:tagLst>
</file>

<file path=ppt/tags/tag4.xml><?xml version="1.0" encoding="utf-8"?>
<p:tagLst xmlns:p="http://schemas.openxmlformats.org/presentationml/2006/main">
  <p:tag name="KSO_WM_UNIT_TABLE_BEAUTIFY" val="smartTable{86912e26-06f4-44da-a743-85931e6d6e94}"/>
</p:tagLst>
</file>

<file path=ppt/tags/tag5.xml><?xml version="1.0" encoding="utf-8"?>
<p:tagLst xmlns:p="http://schemas.openxmlformats.org/presentationml/2006/main">
  <p:tag name="KSO_WM_UNIT_TABLE_BEAUTIFY" val="smartTable{c30697cb-313e-4c12-a735-795feee93b5d}"/>
</p:tagLst>
</file>

<file path=ppt/tags/tag6.xml><?xml version="1.0" encoding="utf-8"?>
<p:tagLst xmlns:p="http://schemas.openxmlformats.org/presentationml/2006/main">
  <p:tag name="KSO_WM_UNIT_TABLE_BEAUTIFY" val="smartTable{6f9a2ba1-f9ab-4349-83cb-076c04639c52}"/>
</p:tagLst>
</file>

<file path=ppt/tags/tag7.xml><?xml version="1.0" encoding="utf-8"?>
<p:tagLst xmlns:p="http://schemas.openxmlformats.org/presentationml/2006/main">
  <p:tag name="KSO_WM_UNIT_TABLE_BEAUTIFY" val="smartTable{5609d03d-0108-4e6e-9a7d-32a834bec82b}"/>
</p:tagLst>
</file>

<file path=ppt/tags/tag8.xml><?xml version="1.0" encoding="utf-8"?>
<p:tagLst xmlns:p="http://schemas.openxmlformats.org/presentationml/2006/main">
  <p:tag name="KSO_WM_UNIT_TABLE_BEAUTIFY" val="smartTable{18cd99b1-b791-4661-8cf1-5078de8222d2}"/>
</p:tagLst>
</file>

<file path=ppt/tags/tag9.xml><?xml version="1.0" encoding="utf-8"?>
<p:tagLst xmlns:p="http://schemas.openxmlformats.org/presentationml/2006/main">
  <p:tag name="KSO_WM_UNIT_TABLE_BEAUTIFY" val="smartTable{fd0ea54a-3269-4fde-a8ec-400e0b984c1e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3678</Words>
  <Application>WPS 演示</Application>
  <PresentationFormat>宽屏</PresentationFormat>
  <Paragraphs>548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黑体</vt:lpstr>
      <vt:lpstr>Times New Roman</vt:lpstr>
      <vt:lpstr>Tahoma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2019-12-05T15:14:58Z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