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59" r:id="rId2"/>
    <p:sldId id="260" r:id="rId3"/>
    <p:sldId id="334" r:id="rId4"/>
    <p:sldId id="263" r:id="rId5"/>
    <p:sldId id="264" r:id="rId6"/>
    <p:sldId id="266" r:id="rId7"/>
    <p:sldId id="269" r:id="rId8"/>
    <p:sldId id="272" r:id="rId9"/>
    <p:sldId id="274" r:id="rId10"/>
    <p:sldId id="275" r:id="rId11"/>
    <p:sldId id="276" r:id="rId12"/>
    <p:sldId id="277" r:id="rId13"/>
    <p:sldId id="278" r:id="rId14"/>
    <p:sldId id="279" r:id="rId15"/>
    <p:sldId id="281" r:id="rId16"/>
    <p:sldId id="335" r:id="rId17"/>
    <p:sldId id="286" r:id="rId18"/>
    <p:sldId id="287" r:id="rId19"/>
    <p:sldId id="288" r:id="rId20"/>
    <p:sldId id="289" r:id="rId21"/>
    <p:sldId id="290" r:id="rId22"/>
    <p:sldId id="292" r:id="rId23"/>
    <p:sldId id="294" r:id="rId24"/>
    <p:sldId id="297" r:id="rId25"/>
    <p:sldId id="298" r:id="rId26"/>
    <p:sldId id="299" r:id="rId27"/>
    <p:sldId id="300" r:id="rId28"/>
    <p:sldId id="301" r:id="rId29"/>
    <p:sldId id="302" r:id="rId30"/>
    <p:sldId id="336" r:id="rId31"/>
    <p:sldId id="306" r:id="rId32"/>
    <p:sldId id="307" r:id="rId33"/>
    <p:sldId id="309" r:id="rId34"/>
    <p:sldId id="311" r:id="rId35"/>
    <p:sldId id="337" r:id="rId36"/>
    <p:sldId id="315" r:id="rId37"/>
    <p:sldId id="338" r:id="rId38"/>
    <p:sldId id="318" r:id="rId39"/>
    <p:sldId id="319" r:id="rId40"/>
    <p:sldId id="320" r:id="rId41"/>
    <p:sldId id="321" r:id="rId42"/>
    <p:sldId id="324" r:id="rId43"/>
    <p:sldId id="327" r:id="rId44"/>
    <p:sldId id="328" r:id="rId45"/>
    <p:sldId id="329" r:id="rId46"/>
    <p:sldId id="331" r:id="rId47"/>
    <p:sldId id="332" r:id="rId4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5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image" Target="../media/image47.wmf"/><Relationship Id="rId1" Type="http://schemas.openxmlformats.org/officeDocument/2006/relationships/image" Target="../media/image46.wmf"/><Relationship Id="rId4" Type="http://schemas.openxmlformats.org/officeDocument/2006/relationships/image" Target="../media/image49.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3.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image" Target="../media/image56.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60.wmf"/><Relationship Id="rId1" Type="http://schemas.openxmlformats.org/officeDocument/2006/relationships/image" Target="../media/image59.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image" Target="../media/image61.wmf"/><Relationship Id="rId4" Type="http://schemas.openxmlformats.org/officeDocument/2006/relationships/image" Target="../media/image64.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image" Target="../media/image67.wmf"/><Relationship Id="rId1" Type="http://schemas.openxmlformats.org/officeDocument/2006/relationships/image" Target="../media/image66.wmf"/><Relationship Id="rId6" Type="http://schemas.openxmlformats.org/officeDocument/2006/relationships/image" Target="../media/image71.wmf"/><Relationship Id="rId5" Type="http://schemas.openxmlformats.org/officeDocument/2006/relationships/image" Target="../media/image70.wmf"/><Relationship Id="rId4" Type="http://schemas.openxmlformats.org/officeDocument/2006/relationships/image" Target="../media/image69.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73.wmf"/><Relationship Id="rId1" Type="http://schemas.openxmlformats.org/officeDocument/2006/relationships/image" Target="../media/image72.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77.wmf"/><Relationship Id="rId2" Type="http://schemas.openxmlformats.org/officeDocument/2006/relationships/image" Target="../media/image76.wmf"/><Relationship Id="rId1" Type="http://schemas.openxmlformats.org/officeDocument/2006/relationships/image" Target="../media/image7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81.wmf"/><Relationship Id="rId1" Type="http://schemas.openxmlformats.org/officeDocument/2006/relationships/image" Target="../media/image80.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83.wmf"/><Relationship Id="rId1" Type="http://schemas.openxmlformats.org/officeDocument/2006/relationships/image" Target="../media/image82.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 Id="rId4" Type="http://schemas.openxmlformats.org/officeDocument/2006/relationships/image" Target="../media/image17.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 Id="rId5" Type="http://schemas.openxmlformats.org/officeDocument/2006/relationships/image" Target="../media/image23.wmf"/><Relationship Id="rId4" Type="http://schemas.openxmlformats.org/officeDocument/2006/relationships/image" Target="../media/image2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6" Type="http://schemas.openxmlformats.org/officeDocument/2006/relationships/image" Target="../media/image33.wmf"/><Relationship Id="rId5" Type="http://schemas.openxmlformats.org/officeDocument/2006/relationships/image" Target="../media/image32.wmf"/><Relationship Id="rId4" Type="http://schemas.openxmlformats.org/officeDocument/2006/relationships/image" Target="../media/image31.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 Id="rId4" Type="http://schemas.openxmlformats.org/officeDocument/2006/relationships/image" Target="../media/image38.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3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E54DC3-2EC5-425E-99A0-3214148759AA}" type="datetimeFigureOut">
              <a:rPr lang="zh-CN" altLang="en-US" smtClean="0"/>
              <a:t>2019/8/30</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A2B6E6-523D-4AB7-AAD2-40D532CF4BF1}" type="slidenum">
              <a:rPr lang="zh-CN" altLang="en-US" smtClean="0"/>
              <a:t>‹#›</a:t>
            </a:fld>
            <a:endParaRPr lang="zh-CN" altLang="en-US"/>
          </a:p>
        </p:txBody>
      </p:sp>
    </p:spTree>
    <p:extLst>
      <p:ext uri="{BB962C8B-B14F-4D97-AF65-F5344CB8AC3E}">
        <p14:creationId xmlns:p14="http://schemas.microsoft.com/office/powerpoint/2010/main" val="31133550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0014547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9833959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4235981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41317807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8018431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5679489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810407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9675772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1294702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5043411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013437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472158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4188751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6415474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6714075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1759901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2260031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8131460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9660777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6559462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3748768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189668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4071370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8230004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41828649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146347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3144340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41454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4770834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9831480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41489123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3174518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671833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9379416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8651471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04599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7875446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0618346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4381136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2030405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9479240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221987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788465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2011746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780561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4010421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427613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id="{742E32F1-F88E-44E7-99A5-166BCA175FAE}"/>
              </a:ext>
            </a:extLst>
          </p:cNvPr>
          <p:cNvSpPr>
            <a:spLocks noGrp="1"/>
          </p:cNvSpPr>
          <p:nvPr>
            <p:ph type="dt" sz="half" idx="10"/>
          </p:nvPr>
        </p:nvSpPr>
        <p:spPr/>
        <p:txBody>
          <a:bodyPr/>
          <a:lstStyle>
            <a:lvl1pPr>
              <a:defRPr/>
            </a:lvl1pPr>
          </a:lstStyle>
          <a:p>
            <a:pPr>
              <a:defRPr/>
            </a:pPr>
            <a:fld id="{AFDF89F5-0525-4FD3-80F9-A18C7983BCCF}" type="datetimeFigureOut">
              <a:rPr lang="zh-CN" altLang="en-US"/>
              <a:pPr>
                <a:defRPr/>
              </a:pPr>
              <a:t>2019/8/30</a:t>
            </a:fld>
            <a:endParaRPr lang="zh-CN" altLang="en-US"/>
          </a:p>
        </p:txBody>
      </p:sp>
      <p:sp>
        <p:nvSpPr>
          <p:cNvPr id="5" name="页脚占位符 4">
            <a:extLst>
              <a:ext uri="{FF2B5EF4-FFF2-40B4-BE49-F238E27FC236}">
                <a16:creationId xmlns:a16="http://schemas.microsoft.com/office/drawing/2014/main" id="{27E89A12-C8DE-4ADD-8786-CFD28CF1022F}"/>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F157A14D-6A2D-44F3-8956-3BAA553CEBA2}"/>
              </a:ext>
            </a:extLst>
          </p:cNvPr>
          <p:cNvSpPr>
            <a:spLocks noGrp="1"/>
          </p:cNvSpPr>
          <p:nvPr>
            <p:ph type="sldNum" sz="quarter" idx="12"/>
          </p:nvPr>
        </p:nvSpPr>
        <p:spPr/>
        <p:txBody>
          <a:bodyPr/>
          <a:lstStyle>
            <a:lvl1pPr>
              <a:defRPr/>
            </a:lvl1pPr>
          </a:lstStyle>
          <a:p>
            <a:fld id="{0E20F256-F040-4B73-BC1E-2FFFD2F042F3}" type="slidenum">
              <a:rPr lang="zh-CN" altLang="en-US"/>
              <a:pPr/>
              <a:t>‹#›</a:t>
            </a:fld>
            <a:endParaRPr lang="zh-CN" altLang="en-US"/>
          </a:p>
        </p:txBody>
      </p:sp>
    </p:spTree>
    <p:extLst>
      <p:ext uri="{BB962C8B-B14F-4D97-AF65-F5344CB8AC3E}">
        <p14:creationId xmlns:p14="http://schemas.microsoft.com/office/powerpoint/2010/main" val="152042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AE9C057-E8DC-4467-B4F1-B7EFFA058F26}"/>
              </a:ext>
            </a:extLst>
          </p:cNvPr>
          <p:cNvSpPr>
            <a:spLocks noGrp="1"/>
          </p:cNvSpPr>
          <p:nvPr>
            <p:ph type="dt" sz="half" idx="10"/>
          </p:nvPr>
        </p:nvSpPr>
        <p:spPr/>
        <p:txBody>
          <a:bodyPr/>
          <a:lstStyle>
            <a:lvl1pPr>
              <a:defRPr/>
            </a:lvl1pPr>
          </a:lstStyle>
          <a:p>
            <a:pPr>
              <a:defRPr/>
            </a:pPr>
            <a:fld id="{F4A56F70-ECB3-4606-AD15-4E074D9C1745}" type="datetimeFigureOut">
              <a:rPr lang="zh-CN" altLang="en-US"/>
              <a:pPr>
                <a:defRPr/>
              </a:pPr>
              <a:t>2019/8/30</a:t>
            </a:fld>
            <a:endParaRPr lang="zh-CN" altLang="en-US"/>
          </a:p>
        </p:txBody>
      </p:sp>
      <p:sp>
        <p:nvSpPr>
          <p:cNvPr id="5" name="页脚占位符 4">
            <a:extLst>
              <a:ext uri="{FF2B5EF4-FFF2-40B4-BE49-F238E27FC236}">
                <a16:creationId xmlns:a16="http://schemas.microsoft.com/office/drawing/2014/main" id="{13B13D45-0F71-4D23-979B-76C5DB9A10ED}"/>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4D968D64-C118-4B8C-AEAD-1C9995E1DBCB}"/>
              </a:ext>
            </a:extLst>
          </p:cNvPr>
          <p:cNvSpPr>
            <a:spLocks noGrp="1"/>
          </p:cNvSpPr>
          <p:nvPr>
            <p:ph type="sldNum" sz="quarter" idx="12"/>
          </p:nvPr>
        </p:nvSpPr>
        <p:spPr/>
        <p:txBody>
          <a:bodyPr/>
          <a:lstStyle>
            <a:lvl1pPr>
              <a:defRPr/>
            </a:lvl1pPr>
          </a:lstStyle>
          <a:p>
            <a:fld id="{48CBBA46-4181-49DA-B476-45FD3A2DAD03}" type="slidenum">
              <a:rPr lang="zh-CN" altLang="en-US"/>
              <a:pPr/>
              <a:t>‹#›</a:t>
            </a:fld>
            <a:endParaRPr lang="zh-CN" altLang="en-US"/>
          </a:p>
        </p:txBody>
      </p:sp>
    </p:spTree>
    <p:extLst>
      <p:ext uri="{BB962C8B-B14F-4D97-AF65-F5344CB8AC3E}">
        <p14:creationId xmlns:p14="http://schemas.microsoft.com/office/powerpoint/2010/main" val="3436054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1FCFDED-70AC-41DB-AE95-936DF0FD80F1}"/>
              </a:ext>
            </a:extLst>
          </p:cNvPr>
          <p:cNvSpPr>
            <a:spLocks noGrp="1"/>
          </p:cNvSpPr>
          <p:nvPr>
            <p:ph type="dt" sz="half" idx="10"/>
          </p:nvPr>
        </p:nvSpPr>
        <p:spPr/>
        <p:txBody>
          <a:bodyPr/>
          <a:lstStyle>
            <a:lvl1pPr>
              <a:defRPr/>
            </a:lvl1pPr>
          </a:lstStyle>
          <a:p>
            <a:pPr>
              <a:defRPr/>
            </a:pPr>
            <a:fld id="{CCF85682-BF0C-4E08-AB2F-0D28EAC6FD93}" type="datetimeFigureOut">
              <a:rPr lang="zh-CN" altLang="en-US"/>
              <a:pPr>
                <a:defRPr/>
              </a:pPr>
              <a:t>2019/8/30</a:t>
            </a:fld>
            <a:endParaRPr lang="zh-CN" altLang="en-US"/>
          </a:p>
        </p:txBody>
      </p:sp>
      <p:sp>
        <p:nvSpPr>
          <p:cNvPr id="5" name="页脚占位符 4">
            <a:extLst>
              <a:ext uri="{FF2B5EF4-FFF2-40B4-BE49-F238E27FC236}">
                <a16:creationId xmlns:a16="http://schemas.microsoft.com/office/drawing/2014/main" id="{890E1B53-69DC-4A92-87A7-70E0A4EE3F5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69409EC4-449C-4967-836F-08DBE561D9BF}"/>
              </a:ext>
            </a:extLst>
          </p:cNvPr>
          <p:cNvSpPr>
            <a:spLocks noGrp="1"/>
          </p:cNvSpPr>
          <p:nvPr>
            <p:ph type="sldNum" sz="quarter" idx="12"/>
          </p:nvPr>
        </p:nvSpPr>
        <p:spPr/>
        <p:txBody>
          <a:bodyPr/>
          <a:lstStyle>
            <a:lvl1pPr>
              <a:defRPr/>
            </a:lvl1pPr>
          </a:lstStyle>
          <a:p>
            <a:fld id="{CC9A3762-E90C-4F26-BC67-27C9BA00C167}" type="slidenum">
              <a:rPr lang="zh-CN" altLang="en-US"/>
              <a:pPr/>
              <a:t>‹#›</a:t>
            </a:fld>
            <a:endParaRPr lang="zh-CN" altLang="en-US"/>
          </a:p>
        </p:txBody>
      </p:sp>
    </p:spTree>
    <p:extLst>
      <p:ext uri="{BB962C8B-B14F-4D97-AF65-F5344CB8AC3E}">
        <p14:creationId xmlns:p14="http://schemas.microsoft.com/office/powerpoint/2010/main" val="3292975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F575C67-2032-4870-AFBA-3263BBC58983}"/>
              </a:ext>
            </a:extLst>
          </p:cNvPr>
          <p:cNvSpPr>
            <a:spLocks noGrp="1"/>
          </p:cNvSpPr>
          <p:nvPr>
            <p:ph type="dt" sz="half" idx="10"/>
          </p:nvPr>
        </p:nvSpPr>
        <p:spPr/>
        <p:txBody>
          <a:bodyPr/>
          <a:lstStyle>
            <a:lvl1pPr>
              <a:defRPr/>
            </a:lvl1pPr>
          </a:lstStyle>
          <a:p>
            <a:pPr>
              <a:defRPr/>
            </a:pPr>
            <a:fld id="{7BE67335-D8FF-4C37-9F85-E3241739769F}" type="datetimeFigureOut">
              <a:rPr lang="zh-CN" altLang="en-US"/>
              <a:pPr>
                <a:defRPr/>
              </a:pPr>
              <a:t>2019/8/30</a:t>
            </a:fld>
            <a:endParaRPr lang="zh-CN" altLang="en-US"/>
          </a:p>
        </p:txBody>
      </p:sp>
      <p:sp>
        <p:nvSpPr>
          <p:cNvPr id="5" name="页脚占位符 4">
            <a:extLst>
              <a:ext uri="{FF2B5EF4-FFF2-40B4-BE49-F238E27FC236}">
                <a16:creationId xmlns:a16="http://schemas.microsoft.com/office/drawing/2014/main" id="{A241762F-1BFE-4E8C-9010-423FAD5F17B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C2B66041-8F4D-4706-84BD-B4ABF74BF88D}"/>
              </a:ext>
            </a:extLst>
          </p:cNvPr>
          <p:cNvSpPr>
            <a:spLocks noGrp="1"/>
          </p:cNvSpPr>
          <p:nvPr>
            <p:ph type="sldNum" sz="quarter" idx="12"/>
          </p:nvPr>
        </p:nvSpPr>
        <p:spPr/>
        <p:txBody>
          <a:bodyPr/>
          <a:lstStyle>
            <a:lvl1pPr>
              <a:defRPr/>
            </a:lvl1pPr>
          </a:lstStyle>
          <a:p>
            <a:fld id="{530157C0-2B6E-456D-BCF0-B4B427AE23E8}" type="slidenum">
              <a:rPr lang="zh-CN" altLang="en-US"/>
              <a:pPr/>
              <a:t>‹#›</a:t>
            </a:fld>
            <a:endParaRPr lang="zh-CN" altLang="en-US"/>
          </a:p>
        </p:txBody>
      </p:sp>
    </p:spTree>
    <p:extLst>
      <p:ext uri="{BB962C8B-B14F-4D97-AF65-F5344CB8AC3E}">
        <p14:creationId xmlns:p14="http://schemas.microsoft.com/office/powerpoint/2010/main" val="11606325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BF2EAA1A-8AD7-432B-B7BE-C14DBEE03017}"/>
              </a:ext>
            </a:extLst>
          </p:cNvPr>
          <p:cNvSpPr>
            <a:spLocks noGrp="1"/>
          </p:cNvSpPr>
          <p:nvPr>
            <p:ph type="dt" sz="half" idx="10"/>
          </p:nvPr>
        </p:nvSpPr>
        <p:spPr/>
        <p:txBody>
          <a:bodyPr/>
          <a:lstStyle>
            <a:lvl1pPr>
              <a:defRPr/>
            </a:lvl1pPr>
          </a:lstStyle>
          <a:p>
            <a:pPr>
              <a:defRPr/>
            </a:pPr>
            <a:fld id="{CCA1505F-6BEF-430F-BE56-184086ED07E7}" type="datetimeFigureOut">
              <a:rPr lang="zh-CN" altLang="en-US"/>
              <a:pPr>
                <a:defRPr/>
              </a:pPr>
              <a:t>2019/8/30</a:t>
            </a:fld>
            <a:endParaRPr lang="zh-CN" altLang="en-US"/>
          </a:p>
        </p:txBody>
      </p:sp>
      <p:sp>
        <p:nvSpPr>
          <p:cNvPr id="5" name="页脚占位符 4">
            <a:extLst>
              <a:ext uri="{FF2B5EF4-FFF2-40B4-BE49-F238E27FC236}">
                <a16:creationId xmlns:a16="http://schemas.microsoft.com/office/drawing/2014/main" id="{3373CBEE-4641-485C-81F1-7134B58A3345}"/>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274F3274-4A76-4919-8B91-897ADB67D6D1}"/>
              </a:ext>
            </a:extLst>
          </p:cNvPr>
          <p:cNvSpPr>
            <a:spLocks noGrp="1"/>
          </p:cNvSpPr>
          <p:nvPr>
            <p:ph type="sldNum" sz="quarter" idx="12"/>
          </p:nvPr>
        </p:nvSpPr>
        <p:spPr/>
        <p:txBody>
          <a:bodyPr/>
          <a:lstStyle>
            <a:lvl1pPr>
              <a:defRPr/>
            </a:lvl1pPr>
          </a:lstStyle>
          <a:p>
            <a:fld id="{C3182E38-D118-4220-BF88-FED634D381A7}" type="slidenum">
              <a:rPr lang="zh-CN" altLang="en-US"/>
              <a:pPr/>
              <a:t>‹#›</a:t>
            </a:fld>
            <a:endParaRPr lang="zh-CN" altLang="en-US"/>
          </a:p>
        </p:txBody>
      </p:sp>
    </p:spTree>
    <p:extLst>
      <p:ext uri="{BB962C8B-B14F-4D97-AF65-F5344CB8AC3E}">
        <p14:creationId xmlns:p14="http://schemas.microsoft.com/office/powerpoint/2010/main" val="3861627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id="{10EBE451-8469-4E83-AB7B-7AE88C2E6809}"/>
              </a:ext>
            </a:extLst>
          </p:cNvPr>
          <p:cNvSpPr>
            <a:spLocks noGrp="1"/>
          </p:cNvSpPr>
          <p:nvPr>
            <p:ph type="dt" sz="half" idx="10"/>
          </p:nvPr>
        </p:nvSpPr>
        <p:spPr/>
        <p:txBody>
          <a:bodyPr/>
          <a:lstStyle>
            <a:lvl1pPr>
              <a:defRPr/>
            </a:lvl1pPr>
          </a:lstStyle>
          <a:p>
            <a:pPr>
              <a:defRPr/>
            </a:pPr>
            <a:fld id="{BEFEE7DF-9E91-470F-B510-09A8857CFF8C}" type="datetimeFigureOut">
              <a:rPr lang="zh-CN" altLang="en-US"/>
              <a:pPr>
                <a:defRPr/>
              </a:pPr>
              <a:t>2019/8/30</a:t>
            </a:fld>
            <a:endParaRPr lang="zh-CN" altLang="en-US"/>
          </a:p>
        </p:txBody>
      </p:sp>
      <p:sp>
        <p:nvSpPr>
          <p:cNvPr id="6" name="页脚占位符 4">
            <a:extLst>
              <a:ext uri="{FF2B5EF4-FFF2-40B4-BE49-F238E27FC236}">
                <a16:creationId xmlns:a16="http://schemas.microsoft.com/office/drawing/2014/main" id="{56201AE1-29D7-4131-BC2F-6445DB2D9ADC}"/>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D7DE86C6-E523-44C8-8EA0-63562EC1A994}"/>
              </a:ext>
            </a:extLst>
          </p:cNvPr>
          <p:cNvSpPr>
            <a:spLocks noGrp="1"/>
          </p:cNvSpPr>
          <p:nvPr>
            <p:ph type="sldNum" sz="quarter" idx="12"/>
          </p:nvPr>
        </p:nvSpPr>
        <p:spPr/>
        <p:txBody>
          <a:bodyPr/>
          <a:lstStyle>
            <a:lvl1pPr>
              <a:defRPr/>
            </a:lvl1pPr>
          </a:lstStyle>
          <a:p>
            <a:fld id="{52ACA1C8-482C-421F-BE01-C7E63D7FC6C0}" type="slidenum">
              <a:rPr lang="zh-CN" altLang="en-US"/>
              <a:pPr/>
              <a:t>‹#›</a:t>
            </a:fld>
            <a:endParaRPr lang="zh-CN" altLang="en-US"/>
          </a:p>
        </p:txBody>
      </p:sp>
    </p:spTree>
    <p:extLst>
      <p:ext uri="{BB962C8B-B14F-4D97-AF65-F5344CB8AC3E}">
        <p14:creationId xmlns:p14="http://schemas.microsoft.com/office/powerpoint/2010/main" val="3633097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id="{E715964A-0069-4F9E-9451-B3B64BE839DA}"/>
              </a:ext>
            </a:extLst>
          </p:cNvPr>
          <p:cNvSpPr>
            <a:spLocks noGrp="1"/>
          </p:cNvSpPr>
          <p:nvPr>
            <p:ph type="dt" sz="half" idx="10"/>
          </p:nvPr>
        </p:nvSpPr>
        <p:spPr/>
        <p:txBody>
          <a:bodyPr/>
          <a:lstStyle>
            <a:lvl1pPr>
              <a:defRPr/>
            </a:lvl1pPr>
          </a:lstStyle>
          <a:p>
            <a:pPr>
              <a:defRPr/>
            </a:pPr>
            <a:fld id="{7EE146D4-A09B-4C64-969F-D76977516BC2}" type="datetimeFigureOut">
              <a:rPr lang="zh-CN" altLang="en-US"/>
              <a:pPr>
                <a:defRPr/>
              </a:pPr>
              <a:t>2019/8/30</a:t>
            </a:fld>
            <a:endParaRPr lang="zh-CN" altLang="en-US"/>
          </a:p>
        </p:txBody>
      </p:sp>
      <p:sp>
        <p:nvSpPr>
          <p:cNvPr id="8" name="页脚占位符 4">
            <a:extLst>
              <a:ext uri="{FF2B5EF4-FFF2-40B4-BE49-F238E27FC236}">
                <a16:creationId xmlns:a16="http://schemas.microsoft.com/office/drawing/2014/main" id="{249D98FE-8095-42DD-94EA-A0909BEFAB11}"/>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7A6EB95F-893A-42E1-81A0-92EEF341C05A}"/>
              </a:ext>
            </a:extLst>
          </p:cNvPr>
          <p:cNvSpPr>
            <a:spLocks noGrp="1"/>
          </p:cNvSpPr>
          <p:nvPr>
            <p:ph type="sldNum" sz="quarter" idx="12"/>
          </p:nvPr>
        </p:nvSpPr>
        <p:spPr/>
        <p:txBody>
          <a:bodyPr/>
          <a:lstStyle>
            <a:lvl1pPr>
              <a:defRPr/>
            </a:lvl1pPr>
          </a:lstStyle>
          <a:p>
            <a:fld id="{FB6F5E5B-B0A3-4B14-92D5-B7F3A8A0B18D}" type="slidenum">
              <a:rPr lang="zh-CN" altLang="en-US"/>
              <a:pPr/>
              <a:t>‹#›</a:t>
            </a:fld>
            <a:endParaRPr lang="zh-CN" altLang="en-US"/>
          </a:p>
        </p:txBody>
      </p:sp>
    </p:spTree>
    <p:extLst>
      <p:ext uri="{BB962C8B-B14F-4D97-AF65-F5344CB8AC3E}">
        <p14:creationId xmlns:p14="http://schemas.microsoft.com/office/powerpoint/2010/main" val="4135585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B62AEF71-D1A7-4EB0-8819-0E0E1538495B}"/>
              </a:ext>
            </a:extLst>
          </p:cNvPr>
          <p:cNvSpPr>
            <a:spLocks noGrp="1"/>
          </p:cNvSpPr>
          <p:nvPr>
            <p:ph type="dt" sz="half" idx="10"/>
          </p:nvPr>
        </p:nvSpPr>
        <p:spPr/>
        <p:txBody>
          <a:bodyPr/>
          <a:lstStyle>
            <a:lvl1pPr>
              <a:defRPr/>
            </a:lvl1pPr>
          </a:lstStyle>
          <a:p>
            <a:pPr>
              <a:defRPr/>
            </a:pPr>
            <a:fld id="{4834ED1C-B103-4522-873D-CF3ED0F6EAFA}" type="datetimeFigureOut">
              <a:rPr lang="zh-CN" altLang="en-US"/>
              <a:pPr>
                <a:defRPr/>
              </a:pPr>
              <a:t>2019/8/30</a:t>
            </a:fld>
            <a:endParaRPr lang="zh-CN" altLang="en-US"/>
          </a:p>
        </p:txBody>
      </p:sp>
      <p:sp>
        <p:nvSpPr>
          <p:cNvPr id="4" name="页脚占位符 4">
            <a:extLst>
              <a:ext uri="{FF2B5EF4-FFF2-40B4-BE49-F238E27FC236}">
                <a16:creationId xmlns:a16="http://schemas.microsoft.com/office/drawing/2014/main" id="{DBCD05A3-C2B1-4BEE-97A1-E0DCBB5EB6CF}"/>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3ECA813F-2B45-40C1-B119-71B00199B886}"/>
              </a:ext>
            </a:extLst>
          </p:cNvPr>
          <p:cNvSpPr>
            <a:spLocks noGrp="1"/>
          </p:cNvSpPr>
          <p:nvPr>
            <p:ph type="sldNum" sz="quarter" idx="12"/>
          </p:nvPr>
        </p:nvSpPr>
        <p:spPr/>
        <p:txBody>
          <a:bodyPr/>
          <a:lstStyle>
            <a:lvl1pPr>
              <a:defRPr/>
            </a:lvl1pPr>
          </a:lstStyle>
          <a:p>
            <a:fld id="{81F6896F-5500-4995-B067-998B8603A904}" type="slidenum">
              <a:rPr lang="zh-CN" altLang="en-US"/>
              <a:pPr/>
              <a:t>‹#›</a:t>
            </a:fld>
            <a:endParaRPr lang="zh-CN" altLang="en-US"/>
          </a:p>
        </p:txBody>
      </p:sp>
    </p:spTree>
    <p:extLst>
      <p:ext uri="{BB962C8B-B14F-4D97-AF65-F5344CB8AC3E}">
        <p14:creationId xmlns:p14="http://schemas.microsoft.com/office/powerpoint/2010/main" val="4960543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B9DA16C0-9A1C-40DB-9BBC-44467B859308}"/>
              </a:ext>
            </a:extLst>
          </p:cNvPr>
          <p:cNvSpPr>
            <a:spLocks noGrp="1"/>
          </p:cNvSpPr>
          <p:nvPr>
            <p:ph type="dt" sz="half" idx="10"/>
          </p:nvPr>
        </p:nvSpPr>
        <p:spPr/>
        <p:txBody>
          <a:bodyPr/>
          <a:lstStyle>
            <a:lvl1pPr>
              <a:defRPr/>
            </a:lvl1pPr>
          </a:lstStyle>
          <a:p>
            <a:pPr>
              <a:defRPr/>
            </a:pPr>
            <a:fld id="{F8800E2B-AD21-4B48-A811-2401BD639B8D}" type="datetimeFigureOut">
              <a:rPr lang="zh-CN" altLang="en-US"/>
              <a:pPr>
                <a:defRPr/>
              </a:pPr>
              <a:t>2019/8/30</a:t>
            </a:fld>
            <a:endParaRPr lang="zh-CN" altLang="en-US"/>
          </a:p>
        </p:txBody>
      </p:sp>
      <p:sp>
        <p:nvSpPr>
          <p:cNvPr id="3" name="页脚占位符 4">
            <a:extLst>
              <a:ext uri="{FF2B5EF4-FFF2-40B4-BE49-F238E27FC236}">
                <a16:creationId xmlns:a16="http://schemas.microsoft.com/office/drawing/2014/main" id="{3FE91960-C657-4C24-A7FA-9FECF8C8ECD3}"/>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1E2C3568-F284-49A0-A958-8A5B3E647AD8}"/>
              </a:ext>
            </a:extLst>
          </p:cNvPr>
          <p:cNvSpPr>
            <a:spLocks noGrp="1"/>
          </p:cNvSpPr>
          <p:nvPr>
            <p:ph type="sldNum" sz="quarter" idx="12"/>
          </p:nvPr>
        </p:nvSpPr>
        <p:spPr/>
        <p:txBody>
          <a:bodyPr/>
          <a:lstStyle>
            <a:lvl1pPr>
              <a:defRPr/>
            </a:lvl1pPr>
          </a:lstStyle>
          <a:p>
            <a:fld id="{2E99D195-A46F-49ED-8490-736AF6B0B30C}" type="slidenum">
              <a:rPr lang="zh-CN" altLang="en-US"/>
              <a:pPr/>
              <a:t>‹#›</a:t>
            </a:fld>
            <a:endParaRPr lang="zh-CN" altLang="en-US"/>
          </a:p>
        </p:txBody>
      </p:sp>
    </p:spTree>
    <p:extLst>
      <p:ext uri="{BB962C8B-B14F-4D97-AF65-F5344CB8AC3E}">
        <p14:creationId xmlns:p14="http://schemas.microsoft.com/office/powerpoint/2010/main" val="3852537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AC294BAC-C59F-4B90-8E20-6A4981BB354F}"/>
              </a:ext>
            </a:extLst>
          </p:cNvPr>
          <p:cNvSpPr>
            <a:spLocks noGrp="1"/>
          </p:cNvSpPr>
          <p:nvPr>
            <p:ph type="dt" sz="half" idx="10"/>
          </p:nvPr>
        </p:nvSpPr>
        <p:spPr/>
        <p:txBody>
          <a:bodyPr/>
          <a:lstStyle>
            <a:lvl1pPr>
              <a:defRPr/>
            </a:lvl1pPr>
          </a:lstStyle>
          <a:p>
            <a:pPr>
              <a:defRPr/>
            </a:pPr>
            <a:fld id="{4325EDB4-7278-44AF-9F3F-95CCD2AEC38C}" type="datetimeFigureOut">
              <a:rPr lang="zh-CN" altLang="en-US"/>
              <a:pPr>
                <a:defRPr/>
              </a:pPr>
              <a:t>2019/8/30</a:t>
            </a:fld>
            <a:endParaRPr lang="zh-CN" altLang="en-US"/>
          </a:p>
        </p:txBody>
      </p:sp>
      <p:sp>
        <p:nvSpPr>
          <p:cNvPr id="6" name="页脚占位符 4">
            <a:extLst>
              <a:ext uri="{FF2B5EF4-FFF2-40B4-BE49-F238E27FC236}">
                <a16:creationId xmlns:a16="http://schemas.microsoft.com/office/drawing/2014/main" id="{0A723240-FD5C-4530-90AD-A97A708DA3E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71A7BCCC-2B14-4094-9C10-9FBA5748174E}"/>
              </a:ext>
            </a:extLst>
          </p:cNvPr>
          <p:cNvSpPr>
            <a:spLocks noGrp="1"/>
          </p:cNvSpPr>
          <p:nvPr>
            <p:ph type="sldNum" sz="quarter" idx="12"/>
          </p:nvPr>
        </p:nvSpPr>
        <p:spPr/>
        <p:txBody>
          <a:bodyPr/>
          <a:lstStyle>
            <a:lvl1pPr>
              <a:defRPr/>
            </a:lvl1pPr>
          </a:lstStyle>
          <a:p>
            <a:fld id="{55EDD363-4C28-46DE-92AC-3124142AB0E3}" type="slidenum">
              <a:rPr lang="zh-CN" altLang="en-US"/>
              <a:pPr/>
              <a:t>‹#›</a:t>
            </a:fld>
            <a:endParaRPr lang="zh-CN" altLang="en-US"/>
          </a:p>
        </p:txBody>
      </p:sp>
    </p:spTree>
    <p:extLst>
      <p:ext uri="{BB962C8B-B14F-4D97-AF65-F5344CB8AC3E}">
        <p14:creationId xmlns:p14="http://schemas.microsoft.com/office/powerpoint/2010/main" val="2855646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32BA0755-0042-4012-BCD0-EC7F30487208}"/>
              </a:ext>
            </a:extLst>
          </p:cNvPr>
          <p:cNvSpPr>
            <a:spLocks noGrp="1"/>
          </p:cNvSpPr>
          <p:nvPr>
            <p:ph type="dt" sz="half" idx="10"/>
          </p:nvPr>
        </p:nvSpPr>
        <p:spPr/>
        <p:txBody>
          <a:bodyPr/>
          <a:lstStyle>
            <a:lvl1pPr>
              <a:defRPr/>
            </a:lvl1pPr>
          </a:lstStyle>
          <a:p>
            <a:pPr>
              <a:defRPr/>
            </a:pPr>
            <a:fld id="{A5E99DDC-029F-443F-9756-8027B93F5E5F}" type="datetimeFigureOut">
              <a:rPr lang="zh-CN" altLang="en-US"/>
              <a:pPr>
                <a:defRPr/>
              </a:pPr>
              <a:t>2019/8/30</a:t>
            </a:fld>
            <a:endParaRPr lang="zh-CN" altLang="en-US"/>
          </a:p>
        </p:txBody>
      </p:sp>
      <p:sp>
        <p:nvSpPr>
          <p:cNvPr id="6" name="页脚占位符 4">
            <a:extLst>
              <a:ext uri="{FF2B5EF4-FFF2-40B4-BE49-F238E27FC236}">
                <a16:creationId xmlns:a16="http://schemas.microsoft.com/office/drawing/2014/main" id="{4667981A-A098-451D-BDE7-FF395D312ABA}"/>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72A5E381-8CCF-487E-AB41-E76D68F65AB6}"/>
              </a:ext>
            </a:extLst>
          </p:cNvPr>
          <p:cNvSpPr>
            <a:spLocks noGrp="1"/>
          </p:cNvSpPr>
          <p:nvPr>
            <p:ph type="sldNum" sz="quarter" idx="12"/>
          </p:nvPr>
        </p:nvSpPr>
        <p:spPr/>
        <p:txBody>
          <a:bodyPr/>
          <a:lstStyle>
            <a:lvl1pPr>
              <a:defRPr/>
            </a:lvl1pPr>
          </a:lstStyle>
          <a:p>
            <a:fld id="{70185D1C-07F2-4382-AA32-832E94CB79BF}" type="slidenum">
              <a:rPr lang="zh-CN" altLang="en-US"/>
              <a:pPr/>
              <a:t>‹#›</a:t>
            </a:fld>
            <a:endParaRPr lang="zh-CN" altLang="en-US"/>
          </a:p>
        </p:txBody>
      </p:sp>
    </p:spTree>
    <p:extLst>
      <p:ext uri="{BB962C8B-B14F-4D97-AF65-F5344CB8AC3E}">
        <p14:creationId xmlns:p14="http://schemas.microsoft.com/office/powerpoint/2010/main" val="773565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E5BE28F2-9EA7-436C-8AB4-929C304C8159}"/>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E2C769E2-DB73-4FBA-B2D6-44FCAF376AE1}"/>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0D20487-37E0-4A5E-8AF7-4FBFBF268E40}"/>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B220CD1-0013-4CE6-B45C-D9FE7FBAA74C}" type="datetimeFigureOut">
              <a:rPr lang="zh-CN" altLang="en-US"/>
              <a:pPr>
                <a:defRPr/>
              </a:pPr>
              <a:t>2019/8/30</a:t>
            </a:fld>
            <a:endParaRPr lang="zh-CN" altLang="en-US"/>
          </a:p>
        </p:txBody>
      </p:sp>
      <p:sp>
        <p:nvSpPr>
          <p:cNvPr id="5" name="页脚占位符 4">
            <a:extLst>
              <a:ext uri="{FF2B5EF4-FFF2-40B4-BE49-F238E27FC236}">
                <a16:creationId xmlns:a16="http://schemas.microsoft.com/office/drawing/2014/main" id="{31A3A0E6-F206-4075-9C62-EEB9891D9CD1}"/>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5E137821-8326-459E-A6F9-AAF751734FFE}"/>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41A7D691-203A-4F61-B133-1D11D86C87E3}"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notesSlide" Target="../notesSlides/notesSlide11.xml"/><Relationship Id="rId7" Type="http://schemas.openxmlformats.org/officeDocument/2006/relationships/oleObject" Target="../embeddings/oleObject8.bin"/><Relationship Id="rId12" Type="http://schemas.openxmlformats.org/officeDocument/2006/relationships/image" Target="../media/image17.w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4.wmf"/><Relationship Id="rId11" Type="http://schemas.openxmlformats.org/officeDocument/2006/relationships/oleObject" Target="../embeddings/oleObject10.bin"/><Relationship Id="rId5" Type="http://schemas.openxmlformats.org/officeDocument/2006/relationships/oleObject" Target="../embeddings/oleObject7.bin"/><Relationship Id="rId10" Type="http://schemas.openxmlformats.org/officeDocument/2006/relationships/image" Target="../media/image16.wmf"/><Relationship Id="rId4" Type="http://schemas.openxmlformats.org/officeDocument/2006/relationships/image" Target="../media/image10.jpeg"/><Relationship Id="rId9" Type="http://schemas.openxmlformats.org/officeDocument/2006/relationships/oleObject" Target="../embeddings/oleObject9.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8" Type="http://schemas.openxmlformats.org/officeDocument/2006/relationships/image" Target="../media/image20.wmf"/><Relationship Id="rId13" Type="http://schemas.openxmlformats.org/officeDocument/2006/relationships/oleObject" Target="../embeddings/oleObject15.bin"/><Relationship Id="rId3" Type="http://schemas.openxmlformats.org/officeDocument/2006/relationships/notesSlide" Target="../notesSlides/notesSlide14.xml"/><Relationship Id="rId7" Type="http://schemas.openxmlformats.org/officeDocument/2006/relationships/oleObject" Target="../embeddings/oleObject12.bin"/><Relationship Id="rId12" Type="http://schemas.openxmlformats.org/officeDocument/2006/relationships/image" Target="../media/image22.w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9.wmf"/><Relationship Id="rId11" Type="http://schemas.openxmlformats.org/officeDocument/2006/relationships/oleObject" Target="../embeddings/oleObject14.bin"/><Relationship Id="rId5" Type="http://schemas.openxmlformats.org/officeDocument/2006/relationships/oleObject" Target="../embeddings/oleObject11.bin"/><Relationship Id="rId10" Type="http://schemas.openxmlformats.org/officeDocument/2006/relationships/image" Target="../media/image21.wmf"/><Relationship Id="rId4" Type="http://schemas.openxmlformats.org/officeDocument/2006/relationships/image" Target="../media/image10.jpeg"/><Relationship Id="rId9" Type="http://schemas.openxmlformats.org/officeDocument/2006/relationships/oleObject" Target="../embeddings/oleObject13.bin"/><Relationship Id="rId14" Type="http://schemas.openxmlformats.org/officeDocument/2006/relationships/image" Target="../media/image23.w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notesSlide" Target="../notesSlides/notesSlide17.xml"/><Relationship Id="rId7"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4.wmf"/><Relationship Id="rId5" Type="http://schemas.openxmlformats.org/officeDocument/2006/relationships/oleObject" Target="../embeddings/oleObject16.bin"/><Relationship Id="rId10" Type="http://schemas.openxmlformats.org/officeDocument/2006/relationships/image" Target="../media/image26.wmf"/><Relationship Id="rId4" Type="http://schemas.openxmlformats.org/officeDocument/2006/relationships/image" Target="../media/image10.jpeg"/><Relationship Id="rId9" Type="http://schemas.openxmlformats.org/officeDocument/2006/relationships/oleObject" Target="../embeddings/oleObject18.bin"/></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9.wmf"/><Relationship Id="rId13" Type="http://schemas.openxmlformats.org/officeDocument/2006/relationships/oleObject" Target="../embeddings/oleObject23.bin"/><Relationship Id="rId3" Type="http://schemas.openxmlformats.org/officeDocument/2006/relationships/notesSlide" Target="../notesSlides/notesSlide20.xml"/><Relationship Id="rId7" Type="http://schemas.openxmlformats.org/officeDocument/2006/relationships/oleObject" Target="../embeddings/oleObject20.bin"/><Relationship Id="rId12" Type="http://schemas.openxmlformats.org/officeDocument/2006/relationships/image" Target="../media/image31.wmf"/><Relationship Id="rId2" Type="http://schemas.openxmlformats.org/officeDocument/2006/relationships/slideLayout" Target="../slideLayouts/slideLayout2.xml"/><Relationship Id="rId16" Type="http://schemas.openxmlformats.org/officeDocument/2006/relationships/image" Target="../media/image33.wmf"/><Relationship Id="rId1" Type="http://schemas.openxmlformats.org/officeDocument/2006/relationships/vmlDrawing" Target="../drawings/vmlDrawing7.vml"/><Relationship Id="rId6" Type="http://schemas.openxmlformats.org/officeDocument/2006/relationships/image" Target="../media/image28.wmf"/><Relationship Id="rId11" Type="http://schemas.openxmlformats.org/officeDocument/2006/relationships/oleObject" Target="../embeddings/oleObject22.bin"/><Relationship Id="rId5" Type="http://schemas.openxmlformats.org/officeDocument/2006/relationships/oleObject" Target="../embeddings/oleObject19.bin"/><Relationship Id="rId15" Type="http://schemas.openxmlformats.org/officeDocument/2006/relationships/oleObject" Target="../embeddings/oleObject24.bin"/><Relationship Id="rId10" Type="http://schemas.openxmlformats.org/officeDocument/2006/relationships/image" Target="../media/image30.wmf"/><Relationship Id="rId4" Type="http://schemas.openxmlformats.org/officeDocument/2006/relationships/image" Target="../media/image10.jpeg"/><Relationship Id="rId9" Type="http://schemas.openxmlformats.org/officeDocument/2006/relationships/oleObject" Target="../embeddings/oleObject21.bin"/><Relationship Id="rId14" Type="http://schemas.openxmlformats.org/officeDocument/2006/relationships/image" Target="../media/image32.w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26.bin"/><Relationship Id="rId13" Type="http://schemas.openxmlformats.org/officeDocument/2006/relationships/image" Target="../media/image38.wmf"/><Relationship Id="rId3" Type="http://schemas.openxmlformats.org/officeDocument/2006/relationships/notesSlide" Target="../notesSlides/notesSlide25.xml"/><Relationship Id="rId7" Type="http://schemas.openxmlformats.org/officeDocument/2006/relationships/image" Target="../media/image35.wmf"/><Relationship Id="rId12" Type="http://schemas.openxmlformats.org/officeDocument/2006/relationships/oleObject" Target="../embeddings/oleObject28.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25.bin"/><Relationship Id="rId11" Type="http://schemas.openxmlformats.org/officeDocument/2006/relationships/image" Target="../media/image37.wmf"/><Relationship Id="rId5" Type="http://schemas.openxmlformats.org/officeDocument/2006/relationships/image" Target="../media/image10.jpeg"/><Relationship Id="rId10" Type="http://schemas.openxmlformats.org/officeDocument/2006/relationships/oleObject" Target="../embeddings/oleObject27.bin"/><Relationship Id="rId4" Type="http://schemas.openxmlformats.org/officeDocument/2006/relationships/image" Target="../media/image5.jpeg"/><Relationship Id="rId9" Type="http://schemas.openxmlformats.org/officeDocument/2006/relationships/image" Target="../media/image36.wmf"/></Relationships>
</file>

<file path=ppt/slides/_rels/slide26.xml.rels><?xml version="1.0" encoding="UTF-8" standalone="yes"?>
<Relationships xmlns="http://schemas.openxmlformats.org/package/2006/relationships"><Relationship Id="rId8" Type="http://schemas.openxmlformats.org/officeDocument/2006/relationships/image" Target="../media/image40.wmf"/><Relationship Id="rId3" Type="http://schemas.openxmlformats.org/officeDocument/2006/relationships/notesSlide" Target="../notesSlides/notesSlide26.xml"/><Relationship Id="rId7" Type="http://schemas.openxmlformats.org/officeDocument/2006/relationships/oleObject" Target="../embeddings/oleObject30.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39.wmf"/><Relationship Id="rId5" Type="http://schemas.openxmlformats.org/officeDocument/2006/relationships/oleObject" Target="../embeddings/oleObject29.bin"/><Relationship Id="rId10" Type="http://schemas.openxmlformats.org/officeDocument/2006/relationships/image" Target="../media/image41.wmf"/><Relationship Id="rId4" Type="http://schemas.openxmlformats.org/officeDocument/2006/relationships/image" Target="../media/image10.jpeg"/><Relationship Id="rId9" Type="http://schemas.openxmlformats.org/officeDocument/2006/relationships/oleObject" Target="../embeddings/oleObject31.bin"/></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34.bin"/><Relationship Id="rId3" Type="http://schemas.openxmlformats.org/officeDocument/2006/relationships/notesSlide" Target="../notesSlides/notesSlide27.xml"/><Relationship Id="rId7" Type="http://schemas.openxmlformats.org/officeDocument/2006/relationships/image" Target="../media/image43.wmf"/><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33.bin"/><Relationship Id="rId5" Type="http://schemas.openxmlformats.org/officeDocument/2006/relationships/image" Target="../media/image42.wmf"/><Relationship Id="rId4" Type="http://schemas.openxmlformats.org/officeDocument/2006/relationships/oleObject" Target="../embeddings/oleObject32.bin"/><Relationship Id="rId9" Type="http://schemas.openxmlformats.org/officeDocument/2006/relationships/image" Target="../media/image44.wmf"/></Relationships>
</file>

<file path=ppt/slides/_rels/slide2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47.wmf"/><Relationship Id="rId3" Type="http://schemas.openxmlformats.org/officeDocument/2006/relationships/notesSlide" Target="../notesSlides/notesSlide29.xml"/><Relationship Id="rId7" Type="http://schemas.openxmlformats.org/officeDocument/2006/relationships/oleObject" Target="../embeddings/oleObject36.bin"/><Relationship Id="rId12" Type="http://schemas.openxmlformats.org/officeDocument/2006/relationships/image" Target="../media/image49.wmf"/><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46.wmf"/><Relationship Id="rId11" Type="http://schemas.openxmlformats.org/officeDocument/2006/relationships/oleObject" Target="../embeddings/oleObject38.bin"/><Relationship Id="rId5" Type="http://schemas.openxmlformats.org/officeDocument/2006/relationships/oleObject" Target="../embeddings/oleObject35.bin"/><Relationship Id="rId10" Type="http://schemas.openxmlformats.org/officeDocument/2006/relationships/image" Target="../media/image48.wmf"/><Relationship Id="rId4" Type="http://schemas.openxmlformats.org/officeDocument/2006/relationships/image" Target="../media/image10.jpeg"/><Relationship Id="rId9" Type="http://schemas.openxmlformats.org/officeDocument/2006/relationships/oleObject" Target="../embeddings/oleObject37.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51.wmf"/><Relationship Id="rId3" Type="http://schemas.openxmlformats.org/officeDocument/2006/relationships/notesSlide" Target="../notesSlides/notesSlide30.xml"/><Relationship Id="rId7" Type="http://schemas.openxmlformats.org/officeDocument/2006/relationships/oleObject" Target="../embeddings/oleObject40.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50.wmf"/><Relationship Id="rId5" Type="http://schemas.openxmlformats.org/officeDocument/2006/relationships/oleObject" Target="../embeddings/oleObject39.bin"/><Relationship Id="rId10" Type="http://schemas.openxmlformats.org/officeDocument/2006/relationships/image" Target="../media/image52.wmf"/><Relationship Id="rId4" Type="http://schemas.openxmlformats.org/officeDocument/2006/relationships/image" Target="../media/image10.jpeg"/><Relationship Id="rId9" Type="http://schemas.openxmlformats.org/officeDocument/2006/relationships/oleObject" Target="../embeddings/oleObject41.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image" Target="../media/image53.wmf"/><Relationship Id="rId4" Type="http://schemas.openxmlformats.org/officeDocument/2006/relationships/oleObject" Target="../embeddings/oleObject42.bin"/></Relationships>
</file>

<file path=ppt/slides/_rels/slide3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33.xml.rels><?xml version="1.0" encoding="UTF-8" standalone="yes"?>
<Relationships xmlns="http://schemas.openxmlformats.org/package/2006/relationships"><Relationship Id="rId8" Type="http://schemas.openxmlformats.org/officeDocument/2006/relationships/image" Target="../media/image57.wmf"/><Relationship Id="rId3" Type="http://schemas.openxmlformats.org/officeDocument/2006/relationships/notesSlide" Target="../notesSlides/notesSlide33.xml"/><Relationship Id="rId7" Type="http://schemas.openxmlformats.org/officeDocument/2006/relationships/oleObject" Target="../embeddings/oleObject44.bin"/><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56.wmf"/><Relationship Id="rId5" Type="http://schemas.openxmlformats.org/officeDocument/2006/relationships/oleObject" Target="../embeddings/oleObject43.bin"/><Relationship Id="rId4" Type="http://schemas.openxmlformats.org/officeDocument/2006/relationships/image" Target="../media/image10.jpeg"/></Relationships>
</file>

<file path=ppt/slides/_rels/slide3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60.wmf"/><Relationship Id="rId3" Type="http://schemas.openxmlformats.org/officeDocument/2006/relationships/notesSlide" Target="../notesSlides/notesSlide35.xml"/><Relationship Id="rId7" Type="http://schemas.openxmlformats.org/officeDocument/2006/relationships/oleObject" Target="../embeddings/oleObject46.bin"/><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image" Target="../media/image59.wmf"/><Relationship Id="rId5" Type="http://schemas.openxmlformats.org/officeDocument/2006/relationships/oleObject" Target="../embeddings/oleObject45.bin"/><Relationship Id="rId4" Type="http://schemas.openxmlformats.org/officeDocument/2006/relationships/image" Target="../media/image10.jpeg"/></Relationships>
</file>

<file path=ppt/slides/_rels/slide3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62.wmf"/><Relationship Id="rId3" Type="http://schemas.openxmlformats.org/officeDocument/2006/relationships/notesSlide" Target="../notesSlides/notesSlide37.xml"/><Relationship Id="rId7" Type="http://schemas.openxmlformats.org/officeDocument/2006/relationships/oleObject" Target="../embeddings/oleObject48.bin"/><Relationship Id="rId12" Type="http://schemas.openxmlformats.org/officeDocument/2006/relationships/image" Target="../media/image64.wmf"/><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image" Target="../media/image61.wmf"/><Relationship Id="rId11" Type="http://schemas.openxmlformats.org/officeDocument/2006/relationships/oleObject" Target="../embeddings/oleObject50.bin"/><Relationship Id="rId5" Type="http://schemas.openxmlformats.org/officeDocument/2006/relationships/oleObject" Target="../embeddings/oleObject47.bin"/><Relationship Id="rId10" Type="http://schemas.openxmlformats.org/officeDocument/2006/relationships/image" Target="../media/image63.wmf"/><Relationship Id="rId4" Type="http://schemas.openxmlformats.org/officeDocument/2006/relationships/image" Target="../media/image10.jpeg"/><Relationship Id="rId9" Type="http://schemas.openxmlformats.org/officeDocument/2006/relationships/oleObject" Target="../embeddings/oleObject49.bin"/></Relationships>
</file>

<file path=ppt/slides/_rels/slide3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67.wmf"/><Relationship Id="rId13" Type="http://schemas.openxmlformats.org/officeDocument/2006/relationships/oleObject" Target="../embeddings/oleObject55.bin"/><Relationship Id="rId3" Type="http://schemas.openxmlformats.org/officeDocument/2006/relationships/notesSlide" Target="../notesSlides/notesSlide39.xml"/><Relationship Id="rId7" Type="http://schemas.openxmlformats.org/officeDocument/2006/relationships/oleObject" Target="../embeddings/oleObject52.bin"/><Relationship Id="rId12" Type="http://schemas.openxmlformats.org/officeDocument/2006/relationships/image" Target="../media/image69.wmf"/><Relationship Id="rId2" Type="http://schemas.openxmlformats.org/officeDocument/2006/relationships/slideLayout" Target="../slideLayouts/slideLayout2.xml"/><Relationship Id="rId16" Type="http://schemas.openxmlformats.org/officeDocument/2006/relationships/image" Target="../media/image71.wmf"/><Relationship Id="rId1" Type="http://schemas.openxmlformats.org/officeDocument/2006/relationships/vmlDrawing" Target="../drawings/vmlDrawing17.vml"/><Relationship Id="rId6" Type="http://schemas.openxmlformats.org/officeDocument/2006/relationships/image" Target="../media/image66.wmf"/><Relationship Id="rId11" Type="http://schemas.openxmlformats.org/officeDocument/2006/relationships/oleObject" Target="../embeddings/oleObject54.bin"/><Relationship Id="rId5" Type="http://schemas.openxmlformats.org/officeDocument/2006/relationships/oleObject" Target="../embeddings/oleObject51.bin"/><Relationship Id="rId15" Type="http://schemas.openxmlformats.org/officeDocument/2006/relationships/oleObject" Target="../embeddings/oleObject56.bin"/><Relationship Id="rId10" Type="http://schemas.openxmlformats.org/officeDocument/2006/relationships/image" Target="../media/image68.wmf"/><Relationship Id="rId4" Type="http://schemas.openxmlformats.org/officeDocument/2006/relationships/image" Target="../media/image10.jpeg"/><Relationship Id="rId9" Type="http://schemas.openxmlformats.org/officeDocument/2006/relationships/oleObject" Target="../embeddings/oleObject53.bin"/><Relationship Id="rId14" Type="http://schemas.openxmlformats.org/officeDocument/2006/relationships/image" Target="../media/image70.wmf"/></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73.wmf"/><Relationship Id="rId3" Type="http://schemas.openxmlformats.org/officeDocument/2006/relationships/notesSlide" Target="../notesSlides/notesSlide41.xml"/><Relationship Id="rId7" Type="http://schemas.openxmlformats.org/officeDocument/2006/relationships/oleObject" Target="../embeddings/oleObject58.bin"/><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image" Target="../media/image72.wmf"/><Relationship Id="rId5" Type="http://schemas.openxmlformats.org/officeDocument/2006/relationships/oleObject" Target="../embeddings/oleObject57.bin"/><Relationship Id="rId4" Type="http://schemas.openxmlformats.org/officeDocument/2006/relationships/image" Target="../media/image74.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76.wmf"/><Relationship Id="rId3" Type="http://schemas.openxmlformats.org/officeDocument/2006/relationships/notesSlide" Target="../notesSlides/notesSlide43.xml"/><Relationship Id="rId7" Type="http://schemas.openxmlformats.org/officeDocument/2006/relationships/oleObject" Target="../embeddings/oleObject60.bin"/><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image" Target="../media/image75.wmf"/><Relationship Id="rId5" Type="http://schemas.openxmlformats.org/officeDocument/2006/relationships/oleObject" Target="../embeddings/oleObject59.bin"/><Relationship Id="rId10" Type="http://schemas.openxmlformats.org/officeDocument/2006/relationships/image" Target="../media/image77.wmf"/><Relationship Id="rId4" Type="http://schemas.openxmlformats.org/officeDocument/2006/relationships/image" Target="../media/image78.jpeg"/><Relationship Id="rId9" Type="http://schemas.openxmlformats.org/officeDocument/2006/relationships/oleObject" Target="../embeddings/oleObject61.bin"/></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46.xml.rels><?xml version="1.0" encoding="UTF-8" standalone="yes"?>
<Relationships xmlns="http://schemas.openxmlformats.org/package/2006/relationships"><Relationship Id="rId8" Type="http://schemas.openxmlformats.org/officeDocument/2006/relationships/image" Target="../media/image81.wmf"/><Relationship Id="rId3" Type="http://schemas.openxmlformats.org/officeDocument/2006/relationships/notesSlide" Target="../notesSlides/notesSlide46.xml"/><Relationship Id="rId7" Type="http://schemas.openxmlformats.org/officeDocument/2006/relationships/oleObject" Target="../embeddings/oleObject63.bin"/><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image" Target="../media/image80.wmf"/><Relationship Id="rId5" Type="http://schemas.openxmlformats.org/officeDocument/2006/relationships/oleObject" Target="../embeddings/oleObject62.bin"/><Relationship Id="rId4" Type="http://schemas.openxmlformats.org/officeDocument/2006/relationships/image" Target="../media/image10.jpeg"/></Relationships>
</file>

<file path=ppt/slides/_rels/slide47.xml.rels><?xml version="1.0" encoding="UTF-8" standalone="yes"?>
<Relationships xmlns="http://schemas.openxmlformats.org/package/2006/relationships"><Relationship Id="rId8" Type="http://schemas.openxmlformats.org/officeDocument/2006/relationships/oleObject" Target="../embeddings/oleObject65.bin"/><Relationship Id="rId3" Type="http://schemas.openxmlformats.org/officeDocument/2006/relationships/notesSlide" Target="../notesSlides/notesSlide47.xml"/><Relationship Id="rId7" Type="http://schemas.openxmlformats.org/officeDocument/2006/relationships/image" Target="../media/image82.wmf"/><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oleObject" Target="../embeddings/oleObject64.bin"/><Relationship Id="rId5" Type="http://schemas.openxmlformats.org/officeDocument/2006/relationships/image" Target="../media/image10.jpeg"/><Relationship Id="rId4" Type="http://schemas.openxmlformats.org/officeDocument/2006/relationships/image" Target="../media/image6.jpeg"/><Relationship Id="rId9" Type="http://schemas.openxmlformats.org/officeDocument/2006/relationships/image" Target="../media/image83.w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3.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notesSlide" Target="../notesSlides/notesSlide7.xml"/><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7.wmf"/><Relationship Id="rId5" Type="http://schemas.openxmlformats.org/officeDocument/2006/relationships/oleObject" Target="../embeddings/oleObject2.bin"/><Relationship Id="rId10" Type="http://schemas.openxmlformats.org/officeDocument/2006/relationships/image" Target="../media/image9.wmf"/><Relationship Id="rId4" Type="http://schemas.openxmlformats.org/officeDocument/2006/relationships/image" Target="../media/image10.jpeg"/><Relationship Id="rId9" Type="http://schemas.openxmlformats.org/officeDocument/2006/relationships/oleObject" Target="../embeddings/oleObject4.bin"/></Relationships>
</file>

<file path=ppt/slides/_rels/slide8.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notesSlide" Target="../notesSlides/notesSlide8.xml"/><Relationship Id="rId7"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1.wmf"/><Relationship Id="rId5" Type="http://schemas.openxmlformats.org/officeDocument/2006/relationships/oleObject" Target="../embeddings/oleObject5.bin"/><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1472" y="2571744"/>
            <a:ext cx="8399160" cy="2242858"/>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1.</a:t>
            </a:r>
            <a:r>
              <a:rPr lang="zh-CN" altLang="en-US" sz="1390" kern="0" dirty="0">
                <a:solidFill>
                  <a:srgbClr val="000000"/>
                </a:solidFill>
                <a:latin typeface="Times New Roman" panose="02020603050405020304" pitchFamily="65" charset="-122"/>
              </a:rPr>
              <a:t>(2019天津,15,2分)现有不纯的氧化铜样品16 g,所含杂质可能是氧化铝、氧化镁、木炭粉、氯化钠。向</a:t>
            </a:r>
            <a:br>
              <a:rPr dirty="0"/>
            </a:br>
            <a:r>
              <a:rPr lang="zh-CN" altLang="en-US" sz="1390" kern="0" dirty="0">
                <a:solidFill>
                  <a:srgbClr val="000000"/>
                </a:solidFill>
                <a:latin typeface="Times New Roman" panose="02020603050405020304" pitchFamily="65" charset="-122"/>
              </a:rPr>
              <a:t>其中加入200 g溶质质量分数为9.8%的稀硫酸,恰好完全反应,没有固体剩余。则下列判断不正确的是(双</a:t>
            </a:r>
            <a:br>
              <a:rPr dirty="0"/>
            </a:br>
            <a:r>
              <a:rPr lang="zh-CN" altLang="en-US" sz="1390" kern="0" dirty="0">
                <a:solidFill>
                  <a:srgbClr val="000000"/>
                </a:solidFill>
                <a:latin typeface="Times New Roman" panose="02020603050405020304" pitchFamily="65" charset="-122"/>
              </a:rPr>
              <a:t>选)</a:t>
            </a:r>
            <a:r>
              <a:rPr lang="zh-CN" altLang="en-US" sz="1085" kern="0" spc="30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A.原固体样品中肯定不含木炭粉</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B.原固体样品中可能含有氯化钠</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C.反应生成3.6 g水</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D.反应后所得溶液中含有两种溶质</a:t>
            </a:r>
            <a:endParaRPr lang="zh-CN" altLang="en-US" dirty="0"/>
          </a:p>
        </p:txBody>
      </p:sp>
      <p:pic>
        <p:nvPicPr>
          <p:cNvPr id="3" name="Picture 2" descr="I:\好题精练教师单.png"/>
          <p:cNvPicPr>
            <a:picLocks noChangeAspect="1" noChangeArrowheads="1"/>
          </p:cNvPicPr>
          <p:nvPr/>
        </p:nvPicPr>
        <p:blipFill>
          <a:blip r:embed="rId3" cstate="print"/>
          <a:srcRect/>
          <a:stretch>
            <a:fillRect/>
          </a:stretch>
        </p:blipFill>
        <p:spPr bwMode="auto">
          <a:xfrm>
            <a:off x="3929059" y="1928803"/>
            <a:ext cx="989013" cy="320675"/>
          </a:xfrm>
          <a:prstGeom prst="rect">
            <a:avLst/>
          </a:prstGeom>
          <a:noFill/>
        </p:spPr>
      </p:pic>
    </p:spTree>
    <p:extLst>
      <p:ext uri="{BB962C8B-B14F-4D97-AF65-F5344CB8AC3E}">
        <p14:creationId xmlns:p14="http://schemas.microsoft.com/office/powerpoint/2010/main" val="38363831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643526"/>
            <a:ext cx="8399160" cy="1885901"/>
            <a:chOff x="540000" y="770400"/>
            <a:chExt cx="8399160" cy="1885901"/>
          </a:xfrm>
        </p:grpSpPr>
        <p:sp>
          <p:nvSpPr>
            <p:cNvPr id="2" name="TextBox 2"/>
            <p:cNvSpPr txBox="1"/>
            <p:nvPr/>
          </p:nvSpPr>
          <p:spPr>
            <a:xfrm>
              <a:off x="540000" y="770400"/>
              <a:ext cx="8399160" cy="1885901"/>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6.</a:t>
              </a:r>
              <a:r>
                <a:rPr lang="zh-CN" altLang="en-US" sz="1390" kern="0" dirty="0">
                  <a:solidFill>
                    <a:srgbClr val="000000"/>
                  </a:solidFill>
                  <a:latin typeface="Times New Roman" panose="02020603050405020304" pitchFamily="65" charset="-122"/>
                </a:rPr>
                <a:t>(2017重庆A,24,7分)合成氨工业中,常用碳酸钾溶液吸收产生的二氧化碳得到碳酸氢钾,反应的化学方程</a:t>
              </a:r>
              <a:br>
                <a:rPr dirty="0"/>
              </a:br>
              <a:r>
                <a:rPr lang="zh-CN" altLang="en-US" sz="1390" kern="0" dirty="0">
                  <a:solidFill>
                    <a:srgbClr val="000000"/>
                  </a:solidFill>
                  <a:latin typeface="Times New Roman" panose="02020603050405020304" pitchFamily="65" charset="-122"/>
                </a:rPr>
                <a:t>式为:K</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2KHCO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。现向碳酸钾溶液中通入二氧化碳,恰好完全反应,得到溶质的质量分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数为10%的溶液50 g,试计算。</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(1)碳酸钾中钾元素、碳元素、氧元素的质量比为</a:t>
              </a: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(2)若把该50 g溶液,稀释为溶质的质量分数为4%的溶液,需要加入水的质量。</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(3)原碳酸钾溶液中溶质的质量分数(计算结果精确到0.1%)。</a:t>
              </a:r>
              <a:endParaRPr lang="zh-CN" altLang="en-US" dirty="0"/>
            </a:p>
          </p:txBody>
        </p:sp>
        <p:pic>
          <p:nvPicPr>
            <p:cNvPr id="3" name="图片 3" descr="textimage7.jpeg"/>
            <p:cNvPicPr>
              <a:picLocks noChangeAspect="1"/>
            </p:cNvPicPr>
            <p:nvPr/>
          </p:nvPicPr>
          <p:blipFill>
            <a:blip r:embed="rId3" cstate="print"/>
            <a:stretch>
              <a:fillRect/>
            </a:stretch>
          </p:blipFill>
          <p:spPr>
            <a:xfrm>
              <a:off x="2189443" y="1151959"/>
              <a:ext cx="342899" cy="200024"/>
            </a:xfrm>
            <a:prstGeom prst="rect">
              <a:avLst/>
            </a:prstGeom>
          </p:spPr>
        </p:pic>
      </p:grpSp>
    </p:spTree>
    <p:extLst>
      <p:ext uri="{BB962C8B-B14F-4D97-AF65-F5344CB8AC3E}">
        <p14:creationId xmlns:p14="http://schemas.microsoft.com/office/powerpoint/2010/main" val="201146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43526"/>
            <a:ext cx="8399160" cy="4156075"/>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a:t>
            </a:r>
            <a:r>
              <a:rPr lang="zh-CN" altLang="en-US" sz="1390" kern="0" dirty="0">
                <a:solidFill>
                  <a:srgbClr val="000000"/>
                </a:solidFill>
                <a:latin typeface="Times New Roman" panose="02020603050405020304" pitchFamily="65" charset="-122"/>
              </a:rPr>
              <a:t>　(7分)(1)13∶2∶8(1分)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(2)解:设加入水的质量为</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50 g</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10%=(50 g+</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4%(1分)</a:t>
            </a:r>
            <a:endParaRPr lang="zh-CN" altLang="en-US" dirty="0"/>
          </a:p>
          <a:p>
            <a:pPr eaLnBrk="0" latinLnBrk="1" hangingPunct="0">
              <a:lnSpc>
                <a:spcPct val="150000"/>
              </a:lnSpc>
              <a:spcBef>
                <a:spcPts val="0"/>
              </a:spcBef>
            </a:pP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=75 g(1分)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(3)解:设参加反应的碳酸钾和二氧化碳的质量分别为</a:t>
            </a:r>
            <a:r>
              <a:rPr lang="zh-CN" altLang="en-US" sz="1390" i="1" kern="0" dirty="0">
                <a:solidFill>
                  <a:srgbClr val="000000"/>
                </a:solidFill>
                <a:latin typeface="Times New Roman" panose="02020603050405020304" pitchFamily="65" charset="-122"/>
              </a:rPr>
              <a:t>y</a:t>
            </a:r>
            <a:r>
              <a:rPr lang="zh-CN" altLang="en-US" sz="1390" kern="0" dirty="0">
                <a:solidFill>
                  <a:srgbClr val="000000"/>
                </a:solidFill>
                <a:latin typeface="Times New Roman" panose="02020603050405020304" pitchFamily="65" charset="-122"/>
              </a:rPr>
              <a:t>、</a:t>
            </a:r>
            <a:r>
              <a:rPr lang="zh-CN" altLang="en-US" sz="1390" i="1" kern="0" dirty="0">
                <a:solidFill>
                  <a:srgbClr val="000000"/>
                </a:solidFill>
                <a:latin typeface="Times New Roman" panose="02020603050405020304" pitchFamily="65" charset="-122"/>
              </a:rPr>
              <a:t>z</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K</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2KHCO</a:t>
            </a:r>
            <a:r>
              <a:rPr lang="zh-CN" altLang="en-US" sz="1045" kern="0" baseline="-15000" dirty="0">
                <a:solidFill>
                  <a:srgbClr val="000000"/>
                </a:solidFill>
                <a:latin typeface="Times New Roman" panose="02020603050405020304" pitchFamily="65" charset="-122"/>
              </a:rPr>
              <a:t>3</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138　　44　　　　　　200</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a:t>
            </a:r>
            <a:r>
              <a:rPr lang="zh-CN" altLang="en-US" sz="1390" i="1" kern="0" dirty="0">
                <a:solidFill>
                  <a:srgbClr val="000000"/>
                </a:solidFill>
                <a:latin typeface="Times New Roman" panose="02020603050405020304" pitchFamily="65" charset="-122"/>
              </a:rPr>
              <a:t>y</a:t>
            </a:r>
            <a:r>
              <a:rPr lang="zh-CN" altLang="en-US" sz="1390" kern="0" dirty="0">
                <a:solidFill>
                  <a:srgbClr val="000000"/>
                </a:solidFill>
                <a:latin typeface="Times New Roman" panose="02020603050405020304" pitchFamily="65" charset="-122"/>
              </a:rPr>
              <a:t>　　     </a:t>
            </a:r>
            <a:r>
              <a:rPr lang="zh-CN" altLang="en-US" sz="1390" i="1" kern="0" dirty="0">
                <a:solidFill>
                  <a:srgbClr val="000000"/>
                </a:solidFill>
                <a:latin typeface="Times New Roman" panose="02020603050405020304" pitchFamily="65" charset="-122"/>
              </a:rPr>
              <a:t>z</a:t>
            </a:r>
            <a:r>
              <a:rPr lang="zh-CN" altLang="en-US" sz="1390" kern="0" dirty="0">
                <a:solidFill>
                  <a:srgbClr val="000000"/>
                </a:solidFill>
                <a:latin typeface="Times New Roman" panose="02020603050405020304" pitchFamily="65" charset="-122"/>
              </a:rPr>
              <a:t>　　　　　50 g</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10%</a:t>
            </a:r>
            <a:endParaRPr lang="zh-CN" altLang="en-US" dirty="0"/>
          </a:p>
          <a:p>
            <a:pPr eaLnBrk="0" latinLnBrk="1" hangingPunct="0">
              <a:lnSpc>
                <a:spcPct val="150000"/>
              </a:lnSpc>
              <a:spcBef>
                <a:spcPts val="0"/>
              </a:spcBef>
            </a:pPr>
            <a:r>
              <a:rPr lang="zh-CN" altLang="en-US" sz="1985" kern="0" spc="266"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810" kern="0" spc="-11"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985" kern="0" spc="3941" dirty="0">
                <a:solidFill>
                  <a:srgbClr val="000000"/>
                </a:solidFill>
                <a:latin typeface="Times New Roman" panose="02020603050405020304" pitchFamily="65" charset="-122"/>
              </a:rPr>
              <a:t> </a:t>
            </a:r>
            <a:endParaRPr lang="zh-CN" altLang="en-US" dirty="0"/>
          </a:p>
          <a:p>
            <a:pPr eaLnBrk="0" latinLnBrk="1" hangingPunct="0">
              <a:lnSpc>
                <a:spcPct val="150000"/>
              </a:lnSpc>
              <a:spcBef>
                <a:spcPts val="125"/>
              </a:spcBef>
            </a:pPr>
            <a:r>
              <a:rPr lang="zh-CN" altLang="en-US" sz="1390" i="1" kern="0" dirty="0">
                <a:solidFill>
                  <a:srgbClr val="000000"/>
                </a:solidFill>
                <a:latin typeface="Times New Roman" panose="02020603050405020304" pitchFamily="65" charset="-122"/>
              </a:rPr>
              <a:t>y</a:t>
            </a:r>
            <a:r>
              <a:rPr lang="zh-CN" altLang="en-US" sz="1390" kern="0" dirty="0">
                <a:solidFill>
                  <a:srgbClr val="000000"/>
                </a:solidFill>
                <a:latin typeface="Times New Roman" panose="02020603050405020304" pitchFamily="65" charset="-122"/>
              </a:rPr>
              <a:t>=3.45 g(1分)    </a:t>
            </a:r>
            <a:r>
              <a:rPr lang="zh-CN" altLang="en-US" sz="1390" i="1" kern="0" dirty="0">
                <a:solidFill>
                  <a:srgbClr val="000000"/>
                </a:solidFill>
                <a:latin typeface="Times New Roman" panose="02020603050405020304" pitchFamily="65" charset="-122"/>
              </a:rPr>
              <a:t>z</a:t>
            </a:r>
            <a:r>
              <a:rPr lang="zh-CN" altLang="en-US" sz="1390" kern="0" dirty="0">
                <a:solidFill>
                  <a:srgbClr val="000000"/>
                </a:solidFill>
                <a:latin typeface="Times New Roman" panose="02020603050405020304" pitchFamily="65" charset="-122"/>
              </a:rPr>
              <a:t>=1.1 g(1分)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溶质的质量分数=</a:t>
            </a:r>
            <a:r>
              <a:rPr lang="zh-CN" altLang="en-US" sz="1985" kern="0" spc="4166" dirty="0">
                <a:solidFill>
                  <a:srgbClr val="000000"/>
                </a:solidFill>
                <a:latin typeface="Times New Roman" panose="02020603050405020304" pitchFamily="65" charset="-122"/>
              </a:rPr>
              <a:t> </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100%</a:t>
            </a:r>
            <a:r>
              <a:rPr lang="zh-CN" altLang="en-US" sz="1390" kern="0" dirty="0">
                <a:solidFill>
                  <a:srgbClr val="000000"/>
                </a:solidFill>
                <a:latin typeface="黑体" panose="02010609060101010101" pitchFamily="49" charset="-122"/>
              </a:rPr>
              <a:t>≈</a:t>
            </a:r>
            <a:r>
              <a:rPr lang="zh-CN" altLang="en-US" sz="1390" kern="0" dirty="0">
                <a:solidFill>
                  <a:srgbClr val="000000"/>
                </a:solidFill>
                <a:latin typeface="Times New Roman" panose="02020603050405020304" pitchFamily="65" charset="-122"/>
              </a:rPr>
              <a:t>7.1%(或其他合理答案)(2分)</a:t>
            </a:r>
            <a:endParaRPr lang="zh-CN" altLang="en-US" dirty="0"/>
          </a:p>
          <a:p>
            <a:pPr eaLnBrk="0" latinLnBrk="1" hangingPunct="0">
              <a:lnSpc>
                <a:spcPct val="150000"/>
              </a:lnSpc>
              <a:spcBef>
                <a:spcPts val="125"/>
              </a:spcBef>
            </a:pPr>
            <a:r>
              <a:rPr lang="zh-CN" altLang="en-US" sz="1390" kern="0" dirty="0">
                <a:solidFill>
                  <a:srgbClr val="000000"/>
                </a:solidFill>
                <a:latin typeface="Times New Roman" panose="02020603050405020304" pitchFamily="65" charset="-122"/>
              </a:rPr>
              <a:t>答:加入水的质量为75 g;原碳酸钾溶液中溶质的质量分数为7.1%。</a:t>
            </a:r>
            <a:endParaRPr lang="zh-CN" altLang="en-US" dirty="0"/>
          </a:p>
        </p:txBody>
      </p:sp>
      <p:pic>
        <p:nvPicPr>
          <p:cNvPr id="3" name="图片 3" descr="textimage8.jpeg"/>
          <p:cNvPicPr>
            <a:picLocks noChangeAspect="1"/>
          </p:cNvPicPr>
          <p:nvPr/>
        </p:nvPicPr>
        <p:blipFill>
          <a:blip r:embed="rId4" cstate="print"/>
          <a:stretch>
            <a:fillRect/>
          </a:stretch>
        </p:blipFill>
        <p:spPr>
          <a:xfrm>
            <a:off x="1787634" y="3309277"/>
            <a:ext cx="342899" cy="200025"/>
          </a:xfrm>
          <a:prstGeom prst="rect">
            <a:avLst/>
          </a:prstGeom>
        </p:spPr>
      </p:pic>
      <p:graphicFrame>
        <p:nvGraphicFramePr>
          <p:cNvPr id="5" name="对象 4"/>
          <p:cNvGraphicFramePr>
            <a:graphicFrameLocks noChangeAspect="1"/>
          </p:cNvGraphicFramePr>
          <p:nvPr/>
        </p:nvGraphicFramePr>
        <p:xfrm>
          <a:off x="540000" y="4309053"/>
          <a:ext cx="285750" cy="438150"/>
        </p:xfrm>
        <a:graphic>
          <a:graphicData uri="http://schemas.openxmlformats.org/presentationml/2006/ole">
            <mc:AlternateContent xmlns:mc="http://schemas.openxmlformats.org/markup-compatibility/2006">
              <mc:Choice xmlns:v="urn:schemas-microsoft-com:vml" Requires="v">
                <p:oleObj spid="_x0000_s7174" name="Equation" r:id="rId5" imgW="7620000" imgH="11582400" progId="Equation.DSMT4">
                  <p:embed/>
                </p:oleObj>
              </mc:Choice>
              <mc:Fallback>
                <p:oleObj name="Equation" r:id="rId5" imgW="7620000" imgH="11582400" progId="Equation.DSMT4">
                  <p:embed/>
                  <p:pic>
                    <p:nvPicPr>
                      <p:cNvPr id="5" name="对象 4"/>
                      <p:cNvPicPr>
                        <a:picLocks noChangeAspect="1"/>
                      </p:cNvPicPr>
                      <p:nvPr/>
                    </p:nvPicPr>
                    <p:blipFill>
                      <a:blip r:embed="rId6"/>
                      <a:stretch>
                        <a:fillRect/>
                      </a:stretch>
                    </p:blipFill>
                    <p:spPr>
                      <a:xfrm>
                        <a:off x="540000" y="4309053"/>
                        <a:ext cx="285750" cy="4381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925233" y="4318877"/>
          <a:ext cx="228600" cy="400049"/>
        </p:xfrm>
        <a:graphic>
          <a:graphicData uri="http://schemas.openxmlformats.org/presentationml/2006/ole">
            <mc:AlternateContent xmlns:mc="http://schemas.openxmlformats.org/markup-compatibility/2006">
              <mc:Choice xmlns:v="urn:schemas-microsoft-com:vml" Requires="v">
                <p:oleObj spid="_x0000_s7175" name="Equation" r:id="rId7" imgW="6096000" imgH="10668000" progId="Equation.DSMT4">
                  <p:embed/>
                </p:oleObj>
              </mc:Choice>
              <mc:Fallback>
                <p:oleObj name="Equation" r:id="rId7" imgW="6096000" imgH="10668000" progId="Equation.DSMT4">
                  <p:embed/>
                  <p:pic>
                    <p:nvPicPr>
                      <p:cNvPr id="6" name="对象 5"/>
                      <p:cNvPicPr>
                        <a:picLocks noChangeAspect="1"/>
                      </p:cNvPicPr>
                      <p:nvPr/>
                    </p:nvPicPr>
                    <p:blipFill>
                      <a:blip r:embed="rId8"/>
                      <a:stretch>
                        <a:fillRect/>
                      </a:stretch>
                    </p:blipFill>
                    <p:spPr>
                      <a:xfrm>
                        <a:off x="925233" y="4318877"/>
                        <a:ext cx="228600" cy="40004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1253316" y="4309053"/>
          <a:ext cx="752474" cy="438150"/>
        </p:xfrm>
        <a:graphic>
          <a:graphicData uri="http://schemas.openxmlformats.org/presentationml/2006/ole">
            <mc:AlternateContent xmlns:mc="http://schemas.openxmlformats.org/markup-compatibility/2006">
              <mc:Choice xmlns:v="urn:schemas-microsoft-com:vml" Requires="v">
                <p:oleObj spid="_x0000_s7176" name="Equation" r:id="rId9" imgW="19812000" imgH="11582400" progId="Equation.DSMT4">
                  <p:embed/>
                </p:oleObj>
              </mc:Choice>
              <mc:Fallback>
                <p:oleObj name="Equation" r:id="rId9" imgW="19812000" imgH="11582400" progId="Equation.DSMT4">
                  <p:embed/>
                  <p:pic>
                    <p:nvPicPr>
                      <p:cNvPr id="7" name="对象 6"/>
                      <p:cNvPicPr>
                        <a:picLocks noChangeAspect="1"/>
                      </p:cNvPicPr>
                      <p:nvPr/>
                    </p:nvPicPr>
                    <p:blipFill>
                      <a:blip r:embed="rId10"/>
                      <a:stretch>
                        <a:fillRect/>
                      </a:stretch>
                    </p:blipFill>
                    <p:spPr>
                      <a:xfrm>
                        <a:off x="1253316" y="4309053"/>
                        <a:ext cx="752474" cy="438150"/>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1874283" y="5076358"/>
          <a:ext cx="781050" cy="438150"/>
        </p:xfrm>
        <a:graphic>
          <a:graphicData uri="http://schemas.openxmlformats.org/presentationml/2006/ole">
            <mc:AlternateContent xmlns:mc="http://schemas.openxmlformats.org/markup-compatibility/2006">
              <mc:Choice xmlns:v="urn:schemas-microsoft-com:vml" Requires="v">
                <p:oleObj spid="_x0000_s7177" name="Equation" r:id="rId11" imgW="20726400" imgH="11582400" progId="Equation.DSMT4">
                  <p:embed/>
                </p:oleObj>
              </mc:Choice>
              <mc:Fallback>
                <p:oleObj name="Equation" r:id="rId11" imgW="20726400" imgH="11582400" progId="Equation.DSMT4">
                  <p:embed/>
                  <p:pic>
                    <p:nvPicPr>
                      <p:cNvPr id="8" name="对象 7"/>
                      <p:cNvPicPr>
                        <a:picLocks noChangeAspect="1"/>
                      </p:cNvPicPr>
                      <p:nvPr/>
                    </p:nvPicPr>
                    <p:blipFill>
                      <a:blip r:embed="rId12"/>
                      <a:stretch>
                        <a:fillRect/>
                      </a:stretch>
                    </p:blipFill>
                    <p:spPr>
                      <a:xfrm>
                        <a:off x="1874283" y="5076358"/>
                        <a:ext cx="781050" cy="438150"/>
                      </a:xfrm>
                      <a:prstGeom prst="rect">
                        <a:avLst/>
                      </a:prstGeom>
                      <a:noFill/>
                      <a:ln w="9525">
                        <a:noFill/>
                      </a:ln>
                    </p:spPr>
                  </p:pic>
                </p:oleObj>
              </mc:Fallback>
            </mc:AlternateContent>
          </a:graphicData>
        </a:graphic>
      </p:graphicFrame>
    </p:spTree>
    <p:extLst>
      <p:ext uri="{BB962C8B-B14F-4D97-AF65-F5344CB8AC3E}">
        <p14:creationId xmlns:p14="http://schemas.microsoft.com/office/powerpoint/2010/main" val="1898762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43525"/>
            <a:ext cx="8399160" cy="1245084"/>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解析</a:t>
            </a:r>
            <a:r>
              <a:rPr lang="zh-CN" altLang="en-US" sz="1390" kern="0" dirty="0">
                <a:solidFill>
                  <a:srgbClr val="000000"/>
                </a:solidFill>
                <a:latin typeface="Times New Roman" panose="02020603050405020304" pitchFamily="65" charset="-122"/>
              </a:rPr>
              <a:t>　(1)碳酸钾中钾元素、碳元素、氧元素的质量比为(39</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2)∶12∶(16</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3)=13∶2∶8;(2)根据稀释前后</a:t>
            </a:r>
            <a:br>
              <a:rPr dirty="0"/>
            </a:br>
            <a:r>
              <a:rPr lang="zh-CN" altLang="en-US" sz="1390" kern="0" dirty="0">
                <a:solidFill>
                  <a:srgbClr val="000000"/>
                </a:solidFill>
                <a:latin typeface="Times New Roman" panose="02020603050405020304" pitchFamily="65" charset="-122"/>
              </a:rPr>
              <a:t>溶质质量相等的原理列出等式求解即可;(3)根据化学方程式及碳酸氢钾的质量直接求得碳酸钾溶液中溶</a:t>
            </a:r>
            <a:br>
              <a:rPr dirty="0"/>
            </a:br>
            <a:r>
              <a:rPr lang="zh-CN" altLang="en-US" sz="1390" kern="0" dirty="0">
                <a:solidFill>
                  <a:srgbClr val="000000"/>
                </a:solidFill>
                <a:latin typeface="Times New Roman" panose="02020603050405020304" pitchFamily="65" charset="-122"/>
              </a:rPr>
              <a:t>质的质量,原碳酸钾溶液的质量=碳酸氢钾溶液的质量-二氧化碳气体的质量(可由化学方程式求得),最后利</a:t>
            </a:r>
            <a:br>
              <a:rPr dirty="0"/>
            </a:br>
            <a:r>
              <a:rPr lang="zh-CN" altLang="en-US" sz="1390" kern="0" dirty="0">
                <a:solidFill>
                  <a:srgbClr val="000000"/>
                </a:solidFill>
                <a:latin typeface="Times New Roman" panose="02020603050405020304" pitchFamily="65" charset="-122"/>
              </a:rPr>
              <a:t>用溶质质量分数的计算公式即可求得碳酸钾溶液中溶质的质量分数。</a:t>
            </a:r>
            <a:endParaRPr lang="zh-CN" altLang="en-US" dirty="0"/>
          </a:p>
        </p:txBody>
      </p:sp>
    </p:spTree>
    <p:extLst>
      <p:ext uri="{BB962C8B-B14F-4D97-AF65-F5344CB8AC3E}">
        <p14:creationId xmlns:p14="http://schemas.microsoft.com/office/powerpoint/2010/main" val="27416531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643525"/>
            <a:ext cx="8399160" cy="3892156"/>
            <a:chOff x="540000" y="770400"/>
            <a:chExt cx="8399160" cy="3892156"/>
          </a:xfrm>
        </p:grpSpPr>
        <p:sp>
          <p:nvSpPr>
            <p:cNvPr id="2" name="TextBox 2"/>
            <p:cNvSpPr txBox="1"/>
            <p:nvPr/>
          </p:nvSpPr>
          <p:spPr>
            <a:xfrm>
              <a:off x="540000" y="770400"/>
              <a:ext cx="8399160" cy="3892156"/>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7.</a:t>
              </a:r>
              <a:r>
                <a:rPr lang="zh-CN" altLang="en-US" sz="1390" kern="0" dirty="0">
                  <a:solidFill>
                    <a:srgbClr val="000000"/>
                  </a:solidFill>
                  <a:latin typeface="Times New Roman" panose="02020603050405020304" pitchFamily="65" charset="-122"/>
                </a:rPr>
                <a:t>(2018黑龙江齐齐哈尔,29,8分)向盛有28 g氯化钡和氯化钠固体混合物的烧杯中加入273.3 g水,固体完全</a:t>
              </a:r>
              <a:br>
                <a:rPr dirty="0"/>
              </a:br>
              <a:r>
                <a:rPr lang="zh-CN" altLang="en-US" sz="1390" kern="0" dirty="0">
                  <a:solidFill>
                    <a:srgbClr val="000000"/>
                  </a:solidFill>
                  <a:latin typeface="Times New Roman" panose="02020603050405020304" pitchFamily="65" charset="-122"/>
                </a:rPr>
                <a:t>溶解。再逐滴加入一定质量分数的硫酸钠溶液,反应过程中生成沉淀的质量与所加硫酸钠溶液的质量关系</a:t>
              </a:r>
              <a:br>
                <a:rPr dirty="0"/>
              </a:br>
              <a:r>
                <a:rPr lang="zh-CN" altLang="en-US" sz="1390" kern="0" dirty="0">
                  <a:solidFill>
                    <a:srgbClr val="000000"/>
                  </a:solidFill>
                  <a:latin typeface="Times New Roman" panose="02020603050405020304" pitchFamily="65" charset="-122"/>
                </a:rPr>
                <a:t>如图所示。(化学方程式为Na</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SO</a:t>
              </a:r>
              <a:r>
                <a:rPr lang="zh-CN" altLang="en-US" sz="1045" kern="0" baseline="-15000" dirty="0">
                  <a:solidFill>
                    <a:srgbClr val="000000"/>
                  </a:solidFill>
                  <a:latin typeface="Times New Roman" panose="02020603050405020304" pitchFamily="65" charset="-122"/>
                </a:rPr>
                <a:t>4</a:t>
              </a:r>
              <a:r>
                <a:rPr lang="zh-CN" altLang="en-US" sz="1390" kern="0" dirty="0">
                  <a:solidFill>
                    <a:srgbClr val="000000"/>
                  </a:solidFill>
                  <a:latin typeface="Times New Roman" panose="02020603050405020304" pitchFamily="65" charset="-122"/>
                </a:rPr>
                <a:t>+BaCl</a:t>
              </a:r>
              <a:r>
                <a:rPr lang="zh-CN" altLang="en-US" sz="1045" kern="0" baseline="-15000" dirty="0">
                  <a:solidFill>
                    <a:srgbClr val="000000"/>
                  </a:solidFill>
                  <a:latin typeface="Times New Roman" panose="02020603050405020304" pitchFamily="65" charset="-122"/>
                </a:rPr>
                <a:t>2</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2NaCl+BaSO</a:t>
              </a:r>
              <a:r>
                <a:rPr lang="zh-CN" altLang="en-US" sz="1045" kern="0" baseline="-15000" dirty="0">
                  <a:solidFill>
                    <a:srgbClr val="000000"/>
                  </a:solidFill>
                  <a:latin typeface="Times New Roman" panose="02020603050405020304" pitchFamily="65" charset="-122"/>
                </a:rPr>
                <a:t>4</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请计算:</a:t>
              </a:r>
              <a:endParaRPr lang="zh-CN" altLang="en-US" dirty="0"/>
            </a:p>
            <a:p>
              <a:pPr eaLnBrk="0" latinLnBrk="1" hangingPunct="0">
                <a:lnSpc>
                  <a:spcPct val="150000"/>
                </a:lnSpc>
                <a:spcBef>
                  <a:spcPts val="0"/>
                </a:spcBef>
              </a:pPr>
              <a:r>
                <a:rPr lang="zh-CN" altLang="en-US" sz="7470" kern="0" spc="8580" dirty="0">
                  <a:solidFill>
                    <a:srgbClr val="000000"/>
                  </a:solidFill>
                  <a:latin typeface="Times New Roman" panose="02020603050405020304" pitchFamily="65" charset="-122"/>
                </a:rPr>
                <a:t> </a:t>
              </a:r>
              <a:endParaRPr lang="zh-CN" altLang="en-US" dirty="0"/>
            </a:p>
            <a:p>
              <a:pPr eaLnBrk="0" latinLnBrk="1" hangingPunct="0">
                <a:lnSpc>
                  <a:spcPct val="150000"/>
                </a:lnSpc>
                <a:spcBef>
                  <a:spcPts val="2200"/>
                </a:spcBef>
              </a:pPr>
              <a:r>
                <a:rPr lang="zh-CN" altLang="en-US" sz="1390" kern="0" dirty="0">
                  <a:solidFill>
                    <a:srgbClr val="000000"/>
                  </a:solidFill>
                  <a:latin typeface="Times New Roman" panose="02020603050405020304" pitchFamily="65" charset="-122"/>
                </a:rPr>
                <a:t>(1)固体混合物中氯化钡的质量。</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(2)恰好完全反应时,所得溶液中溶质的质量分数。</a:t>
              </a:r>
              <a:endParaRPr lang="zh-CN" altLang="en-US" dirty="0"/>
            </a:p>
          </p:txBody>
        </p:sp>
        <p:pic>
          <p:nvPicPr>
            <p:cNvPr id="3" name="图片 3" descr="textimage9.jpeg"/>
            <p:cNvPicPr>
              <a:picLocks noChangeAspect="1"/>
            </p:cNvPicPr>
            <p:nvPr/>
          </p:nvPicPr>
          <p:blipFill>
            <a:blip r:embed="rId3" cstate="print"/>
            <a:stretch>
              <a:fillRect/>
            </a:stretch>
          </p:blipFill>
          <p:spPr>
            <a:xfrm>
              <a:off x="3573141" y="1485072"/>
              <a:ext cx="342900" cy="200025"/>
            </a:xfrm>
            <a:prstGeom prst="rect">
              <a:avLst/>
            </a:prstGeom>
          </p:spPr>
        </p:pic>
        <p:pic>
          <p:nvPicPr>
            <p:cNvPr id="4" name="图片 4" descr="textimage10.jpeg"/>
            <p:cNvPicPr>
              <a:picLocks noChangeAspect="1"/>
            </p:cNvPicPr>
            <p:nvPr/>
          </p:nvPicPr>
          <p:blipFill>
            <a:blip r:embed="rId4"/>
            <a:stretch>
              <a:fillRect/>
            </a:stretch>
          </p:blipFill>
          <p:spPr>
            <a:xfrm>
              <a:off x="2714612" y="1912933"/>
              <a:ext cx="1814358" cy="1814358"/>
            </a:xfrm>
            <a:prstGeom prst="rect">
              <a:avLst/>
            </a:prstGeom>
          </p:spPr>
        </p:pic>
      </p:grpSp>
    </p:spTree>
    <p:extLst>
      <p:ext uri="{BB962C8B-B14F-4D97-AF65-F5344CB8AC3E}">
        <p14:creationId xmlns:p14="http://schemas.microsoft.com/office/powerpoint/2010/main" val="31084322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571472" y="1428737"/>
            <a:ext cx="8501122" cy="4520425"/>
            <a:chOff x="571472" y="555611"/>
            <a:chExt cx="8501122" cy="4520425"/>
          </a:xfrm>
        </p:grpSpPr>
        <p:grpSp>
          <p:nvGrpSpPr>
            <p:cNvPr id="10" name="组合 9"/>
            <p:cNvGrpSpPr/>
            <p:nvPr/>
          </p:nvGrpSpPr>
          <p:grpSpPr>
            <a:xfrm>
              <a:off x="673434" y="555611"/>
              <a:ext cx="8399160" cy="3989705"/>
              <a:chOff x="540000" y="770400"/>
              <a:chExt cx="8399160" cy="3989705"/>
            </a:xfrm>
          </p:grpSpPr>
          <p:sp>
            <p:nvSpPr>
              <p:cNvPr id="2" name="TextBox 2"/>
              <p:cNvSpPr txBox="1"/>
              <p:nvPr/>
            </p:nvSpPr>
            <p:spPr>
              <a:xfrm>
                <a:off x="540000" y="770400"/>
                <a:ext cx="8399160" cy="3989705"/>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a:t>
                </a:r>
                <a:r>
                  <a:rPr lang="zh-CN" altLang="en-US" sz="1390" kern="0" dirty="0">
                    <a:solidFill>
                      <a:srgbClr val="000000"/>
                    </a:solidFill>
                    <a:latin typeface="Times New Roman" panose="02020603050405020304" pitchFamily="65" charset="-122"/>
                  </a:rPr>
                  <a:t>　解:设混合物中氯化钡的质量为</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,生成氯化钠的质量为</a:t>
                </a:r>
                <a:r>
                  <a:rPr lang="zh-CN" altLang="en-US" sz="1390" i="1" kern="0" dirty="0">
                    <a:solidFill>
                      <a:srgbClr val="000000"/>
                    </a:solidFill>
                    <a:latin typeface="Times New Roman" panose="02020603050405020304" pitchFamily="65" charset="-122"/>
                  </a:rPr>
                  <a:t>y</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Na</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SO</a:t>
                </a:r>
                <a:r>
                  <a:rPr lang="zh-CN" altLang="en-US" sz="1045" kern="0" baseline="-15000" dirty="0">
                    <a:solidFill>
                      <a:srgbClr val="000000"/>
                    </a:solidFill>
                    <a:latin typeface="Times New Roman" panose="02020603050405020304" pitchFamily="65" charset="-122"/>
                  </a:rPr>
                  <a:t>4</a:t>
                </a:r>
                <a:r>
                  <a:rPr lang="zh-CN" altLang="en-US" sz="1390" kern="0" dirty="0">
                    <a:solidFill>
                      <a:srgbClr val="000000"/>
                    </a:solidFill>
                    <a:latin typeface="Times New Roman" panose="02020603050405020304" pitchFamily="65" charset="-122"/>
                  </a:rPr>
                  <a:t>+BaCl</a:t>
                </a:r>
                <a:r>
                  <a:rPr lang="zh-CN" altLang="en-US" sz="1045" kern="0" baseline="-15000" dirty="0">
                    <a:solidFill>
                      <a:srgbClr val="000000"/>
                    </a:solidFill>
                    <a:latin typeface="Times New Roman" panose="02020603050405020304" pitchFamily="65" charset="-122"/>
                  </a:rPr>
                  <a:t>2</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2NaCl+BaSO</a:t>
                </a:r>
                <a:r>
                  <a:rPr lang="zh-CN" altLang="en-US" sz="1045" kern="0" baseline="-15000" dirty="0">
                    <a:solidFill>
                      <a:srgbClr val="000000"/>
                    </a:solidFill>
                    <a:latin typeface="Times New Roman" panose="02020603050405020304" pitchFamily="65" charset="-122"/>
                  </a:rPr>
                  <a:t>4</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208　　   117　　233</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　            </a:t>
                </a:r>
                <a:r>
                  <a:rPr lang="zh-CN" altLang="en-US" sz="1390" i="1" kern="0" dirty="0">
                    <a:solidFill>
                      <a:srgbClr val="000000"/>
                    </a:solidFill>
                    <a:latin typeface="Times New Roman" panose="02020603050405020304" pitchFamily="65" charset="-122"/>
                  </a:rPr>
                  <a:t>y</a:t>
                </a:r>
                <a:r>
                  <a:rPr lang="zh-CN" altLang="en-US" sz="1390" kern="0" dirty="0">
                    <a:solidFill>
                      <a:srgbClr val="000000"/>
                    </a:solidFill>
                    <a:latin typeface="Times New Roman" panose="02020603050405020304" pitchFamily="65" charset="-122"/>
                  </a:rPr>
                  <a:t>　　23.3 g(1分)</a:t>
                </a:r>
                <a:endParaRPr lang="zh-CN" altLang="en-US" dirty="0"/>
              </a:p>
              <a:p>
                <a:pPr eaLnBrk="0" latinLnBrk="1" hangingPunct="0">
                  <a:lnSpc>
                    <a:spcPct val="150000"/>
                  </a:lnSpc>
                  <a:spcBef>
                    <a:spcPts val="0"/>
                  </a:spcBef>
                </a:pPr>
                <a:r>
                  <a:rPr lang="zh-CN" altLang="en-US" sz="1810" kern="0" spc="513"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985" kern="0" spc="1616"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125"/>
                  </a:spcBef>
                </a:pP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=20.8 g(1分)</a:t>
                </a:r>
                <a:endParaRPr lang="zh-CN" altLang="en-US" dirty="0"/>
              </a:p>
              <a:p>
                <a:pPr eaLnBrk="0" latinLnBrk="1" hangingPunct="0">
                  <a:lnSpc>
                    <a:spcPct val="150000"/>
                  </a:lnSpc>
                  <a:spcBef>
                    <a:spcPts val="0"/>
                  </a:spcBef>
                </a:pPr>
                <a:r>
                  <a:rPr lang="zh-CN" altLang="en-US" sz="1810" kern="0" spc="513"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985" kern="0" spc="1616"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125"/>
                  </a:spcBef>
                </a:pPr>
                <a:r>
                  <a:rPr lang="zh-CN" altLang="en-US" sz="1390" i="1" kern="0" dirty="0">
                    <a:solidFill>
                      <a:srgbClr val="000000"/>
                    </a:solidFill>
                    <a:latin typeface="Times New Roman" panose="02020603050405020304" pitchFamily="65" charset="-122"/>
                  </a:rPr>
                  <a:t>y</a:t>
                </a:r>
                <a:r>
                  <a:rPr lang="zh-CN" altLang="en-US" sz="1390" kern="0" dirty="0">
                    <a:solidFill>
                      <a:srgbClr val="000000"/>
                    </a:solidFill>
                    <a:latin typeface="Times New Roman" panose="02020603050405020304" pitchFamily="65" charset="-122"/>
                  </a:rPr>
                  <a:t>=11.7 g(1分)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所得溶液中溶质质量分数为:</a:t>
                </a:r>
                <a:endParaRPr lang="zh-CN" altLang="en-US" dirty="0"/>
              </a:p>
              <a:p>
                <a:pPr eaLnBrk="0" latinLnBrk="1" hangingPunct="0">
                  <a:lnSpc>
                    <a:spcPct val="150000"/>
                  </a:lnSpc>
                  <a:spcBef>
                    <a:spcPts val="0"/>
                  </a:spcBef>
                </a:pPr>
                <a:r>
                  <a:rPr lang="zh-CN" altLang="en-US" sz="1985" kern="0" spc="13691" dirty="0">
                    <a:solidFill>
                      <a:srgbClr val="000000"/>
                    </a:solidFill>
                    <a:latin typeface="Times New Roman" panose="02020603050405020304" pitchFamily="65" charset="-122"/>
                  </a:rPr>
                  <a:t> </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100%=5%(2分)</a:t>
                </a:r>
                <a:endParaRPr lang="zh-CN" altLang="en-US" dirty="0"/>
              </a:p>
              <a:p>
                <a:pPr eaLnBrk="0" latinLnBrk="1" hangingPunct="0">
                  <a:lnSpc>
                    <a:spcPct val="150000"/>
                  </a:lnSpc>
                  <a:spcBef>
                    <a:spcPts val="125"/>
                  </a:spcBef>
                </a:pPr>
                <a:r>
                  <a:rPr lang="zh-CN" altLang="en-US" sz="1390" kern="0" dirty="0">
                    <a:solidFill>
                      <a:srgbClr val="000000"/>
                    </a:solidFill>
                    <a:latin typeface="Times New Roman" panose="02020603050405020304" pitchFamily="65" charset="-122"/>
                  </a:rPr>
                  <a:t>(列式对,得数错扣1分;列式错,扣2分)</a:t>
                </a:r>
                <a:endParaRPr lang="zh-CN" altLang="en-US" dirty="0"/>
              </a:p>
            </p:txBody>
          </p:sp>
          <p:pic>
            <p:nvPicPr>
              <p:cNvPr id="3" name="图片 3" descr="textimage11.jpeg"/>
              <p:cNvPicPr>
                <a:picLocks noChangeAspect="1"/>
              </p:cNvPicPr>
              <p:nvPr/>
            </p:nvPicPr>
            <p:blipFill>
              <a:blip r:embed="rId4" cstate="print"/>
              <a:stretch>
                <a:fillRect/>
              </a:stretch>
            </p:blipFill>
            <p:spPr>
              <a:xfrm>
                <a:off x="1565583" y="1151959"/>
                <a:ext cx="342899" cy="200024"/>
              </a:xfrm>
              <a:prstGeom prst="rect">
                <a:avLst/>
              </a:prstGeom>
            </p:spPr>
          </p:pic>
          <p:graphicFrame>
            <p:nvGraphicFramePr>
              <p:cNvPr id="5" name="对象 4"/>
              <p:cNvGraphicFramePr>
                <a:graphicFrameLocks noChangeAspect="1"/>
              </p:cNvGraphicFramePr>
              <p:nvPr/>
            </p:nvGraphicFramePr>
            <p:xfrm>
              <a:off x="540000" y="2153343"/>
              <a:ext cx="295275" cy="400050"/>
            </p:xfrm>
            <a:graphic>
              <a:graphicData uri="http://schemas.openxmlformats.org/presentationml/2006/ole">
                <mc:AlternateContent xmlns:mc="http://schemas.openxmlformats.org/markup-compatibility/2006">
                  <mc:Choice xmlns:v="urn:schemas-microsoft-com:vml" Requires="v">
                    <p:oleObj spid="_x0000_s8199" name="Equation" r:id="rId5" imgW="7924800" imgH="10668000" progId="Equation.DSMT4">
                      <p:embed/>
                    </p:oleObj>
                  </mc:Choice>
                  <mc:Fallback>
                    <p:oleObj name="Equation" r:id="rId5" imgW="7924800" imgH="10668000" progId="Equation.DSMT4">
                      <p:embed/>
                      <p:pic>
                        <p:nvPicPr>
                          <p:cNvPr id="5" name="对象 4"/>
                          <p:cNvPicPr>
                            <a:picLocks noChangeAspect="1"/>
                          </p:cNvPicPr>
                          <p:nvPr/>
                        </p:nvPicPr>
                        <p:blipFill>
                          <a:blip r:embed="rId6"/>
                          <a:stretch>
                            <a:fillRect/>
                          </a:stretch>
                        </p:blipFill>
                        <p:spPr>
                          <a:xfrm>
                            <a:off x="540000" y="2153343"/>
                            <a:ext cx="295275" cy="4000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934758" y="2143520"/>
              <a:ext cx="457200" cy="438150"/>
            </p:xfrm>
            <a:graphic>
              <a:graphicData uri="http://schemas.openxmlformats.org/presentationml/2006/ole">
                <mc:AlternateContent xmlns:mc="http://schemas.openxmlformats.org/markup-compatibility/2006">
                  <mc:Choice xmlns:v="urn:schemas-microsoft-com:vml" Requires="v">
                    <p:oleObj spid="_x0000_s8200" name="Equation" r:id="rId7" imgW="12192000" imgH="11582400" progId="Equation.DSMT4">
                      <p:embed/>
                    </p:oleObj>
                  </mc:Choice>
                  <mc:Fallback>
                    <p:oleObj name="Equation" r:id="rId7" imgW="12192000" imgH="11582400" progId="Equation.DSMT4">
                      <p:embed/>
                      <p:pic>
                        <p:nvPicPr>
                          <p:cNvPr id="6" name="对象 5"/>
                          <p:cNvPicPr>
                            <a:picLocks noChangeAspect="1"/>
                          </p:cNvPicPr>
                          <p:nvPr/>
                        </p:nvPicPr>
                        <p:blipFill>
                          <a:blip r:embed="rId8"/>
                          <a:stretch>
                            <a:fillRect/>
                          </a:stretch>
                        </p:blipFill>
                        <p:spPr>
                          <a:xfrm>
                            <a:off x="934758" y="2143520"/>
                            <a:ext cx="457200" cy="43815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540000" y="2948982"/>
              <a:ext cx="295275" cy="400049"/>
            </p:xfrm>
            <a:graphic>
              <a:graphicData uri="http://schemas.openxmlformats.org/presentationml/2006/ole">
                <mc:AlternateContent xmlns:mc="http://schemas.openxmlformats.org/markup-compatibility/2006">
                  <mc:Choice xmlns:v="urn:schemas-microsoft-com:vml" Requires="v">
                    <p:oleObj spid="_x0000_s8201" name="Equation" r:id="rId9" imgW="7924800" imgH="10668000" progId="Equation.DSMT4">
                      <p:embed/>
                    </p:oleObj>
                  </mc:Choice>
                  <mc:Fallback>
                    <p:oleObj name="Equation" r:id="rId9" imgW="7924800" imgH="10668000" progId="Equation.DSMT4">
                      <p:embed/>
                      <p:pic>
                        <p:nvPicPr>
                          <p:cNvPr id="7" name="对象 6"/>
                          <p:cNvPicPr>
                            <a:picLocks noChangeAspect="1"/>
                          </p:cNvPicPr>
                          <p:nvPr/>
                        </p:nvPicPr>
                        <p:blipFill>
                          <a:blip r:embed="rId10"/>
                          <a:stretch>
                            <a:fillRect/>
                          </a:stretch>
                        </p:blipFill>
                        <p:spPr>
                          <a:xfrm>
                            <a:off x="540000" y="2948982"/>
                            <a:ext cx="295275" cy="400049"/>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934758" y="2939159"/>
              <a:ext cx="457200" cy="438150"/>
            </p:xfrm>
            <a:graphic>
              <a:graphicData uri="http://schemas.openxmlformats.org/presentationml/2006/ole">
                <mc:AlternateContent xmlns:mc="http://schemas.openxmlformats.org/markup-compatibility/2006">
                  <mc:Choice xmlns:v="urn:schemas-microsoft-com:vml" Requires="v">
                    <p:oleObj spid="_x0000_s8202" name="Equation" r:id="rId11" imgW="12192000" imgH="11582400" progId="Equation.DSMT4">
                      <p:embed/>
                    </p:oleObj>
                  </mc:Choice>
                  <mc:Fallback>
                    <p:oleObj name="Equation" r:id="rId11" imgW="12192000" imgH="11582400" progId="Equation.DSMT4">
                      <p:embed/>
                      <p:pic>
                        <p:nvPicPr>
                          <p:cNvPr id="8" name="对象 7"/>
                          <p:cNvPicPr>
                            <a:picLocks noChangeAspect="1"/>
                          </p:cNvPicPr>
                          <p:nvPr/>
                        </p:nvPicPr>
                        <p:blipFill>
                          <a:blip r:embed="rId12"/>
                          <a:stretch>
                            <a:fillRect/>
                          </a:stretch>
                        </p:blipFill>
                        <p:spPr>
                          <a:xfrm>
                            <a:off x="934758" y="2939159"/>
                            <a:ext cx="457200" cy="438150"/>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540000" y="4064062"/>
              <a:ext cx="1990725" cy="438150"/>
            </p:xfrm>
            <a:graphic>
              <a:graphicData uri="http://schemas.openxmlformats.org/presentationml/2006/ole">
                <mc:AlternateContent xmlns:mc="http://schemas.openxmlformats.org/markup-compatibility/2006">
                  <mc:Choice xmlns:v="urn:schemas-microsoft-com:vml" Requires="v">
                    <p:oleObj spid="_x0000_s8203" name="Equation" r:id="rId13" imgW="52730400" imgH="11582400" progId="Equation.DSMT4">
                      <p:embed/>
                    </p:oleObj>
                  </mc:Choice>
                  <mc:Fallback>
                    <p:oleObj name="Equation" r:id="rId13" imgW="52730400" imgH="11582400" progId="Equation.DSMT4">
                      <p:embed/>
                      <p:pic>
                        <p:nvPicPr>
                          <p:cNvPr id="9" name="对象 8"/>
                          <p:cNvPicPr>
                            <a:picLocks noChangeAspect="1"/>
                          </p:cNvPicPr>
                          <p:nvPr/>
                        </p:nvPicPr>
                        <p:blipFill>
                          <a:blip r:embed="rId14"/>
                          <a:stretch>
                            <a:fillRect/>
                          </a:stretch>
                        </p:blipFill>
                        <p:spPr>
                          <a:xfrm>
                            <a:off x="540000" y="4064062"/>
                            <a:ext cx="1990725" cy="438150"/>
                          </a:xfrm>
                          <a:prstGeom prst="rect">
                            <a:avLst/>
                          </a:prstGeom>
                          <a:noFill/>
                          <a:ln w="9525">
                            <a:noFill/>
                          </a:ln>
                        </p:spPr>
                      </p:pic>
                    </p:oleObj>
                  </mc:Fallback>
                </mc:AlternateContent>
              </a:graphicData>
            </a:graphic>
          </p:graphicFrame>
        </p:grpSp>
        <p:sp>
          <p:nvSpPr>
            <p:cNvPr id="11" name="TextBox 2"/>
            <p:cNvSpPr txBox="1"/>
            <p:nvPr/>
          </p:nvSpPr>
          <p:spPr>
            <a:xfrm>
              <a:off x="571472" y="4470934"/>
              <a:ext cx="8399160" cy="605102"/>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答:混合物中氯化钡的质量为20.8 g,所得溶液中溶质的质量分数为5%。</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解、设、答及单位共计1分(以上几项有漏写或错误写法扣1分,但上述几项最多扣1分)</a:t>
              </a:r>
              <a:endParaRPr lang="zh-CN" altLang="en-US" dirty="0"/>
            </a:p>
          </p:txBody>
        </p:sp>
      </p:grpSp>
    </p:spTree>
    <p:extLst>
      <p:ext uri="{BB962C8B-B14F-4D97-AF65-F5344CB8AC3E}">
        <p14:creationId xmlns:p14="http://schemas.microsoft.com/office/powerpoint/2010/main" val="41955319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43525"/>
            <a:ext cx="8399160" cy="1602740"/>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解析</a:t>
            </a:r>
            <a:r>
              <a:rPr lang="zh-CN" altLang="en-US" sz="1390" kern="0" dirty="0">
                <a:solidFill>
                  <a:srgbClr val="000000"/>
                </a:solidFill>
                <a:latin typeface="Times New Roman" panose="02020603050405020304" pitchFamily="65" charset="-122"/>
              </a:rPr>
              <a:t>　(1)由题图可知,生成硫酸钡沉淀的质量为23.3 g,利用化学方程式可直接计算出氯化钡的质量。(2)反</a:t>
            </a:r>
            <a:br>
              <a:rPr dirty="0"/>
            </a:br>
            <a:r>
              <a:rPr lang="zh-CN" altLang="en-US" sz="1390" kern="0" dirty="0">
                <a:solidFill>
                  <a:srgbClr val="000000"/>
                </a:solidFill>
                <a:latin typeface="Times New Roman" panose="02020603050405020304" pitchFamily="65" charset="-122"/>
              </a:rPr>
              <a:t>应后所得溶液中的溶质是氯化钠,一部分是原固体混合物中的氯化钠:28 g-20.8 g=7.2 g;另一部分是反应后</a:t>
            </a:r>
            <a:br>
              <a:rPr dirty="0"/>
            </a:br>
            <a:r>
              <a:rPr lang="zh-CN" altLang="en-US" sz="1390" kern="0" dirty="0">
                <a:solidFill>
                  <a:srgbClr val="000000"/>
                </a:solidFill>
                <a:latin typeface="Times New Roman" panose="02020603050405020304" pitchFamily="65" charset="-122"/>
              </a:rPr>
              <a:t>生成的氯化钠,利用化学方程式可计算出该部分氯化钠的质量为11.7 g,故所得溶液中氯化钠的总质量为</a:t>
            </a:r>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7.2 g+11.7 g=18.9 g;恰好完全反应时,所得溶液的总质量为28 g+273.3 g +100 g-23.3 g=378 g;根据溶质质量</a:t>
            </a:r>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分数的计算公式即可计算出所得溶液中溶质的质量分数为5%。</a:t>
            </a:r>
            <a:endParaRPr lang="zh-CN" altLang="en-US" dirty="0"/>
          </a:p>
        </p:txBody>
      </p:sp>
      <p:sp>
        <p:nvSpPr>
          <p:cNvPr id="3" name="TextBox 2"/>
          <p:cNvSpPr txBox="1"/>
          <p:nvPr/>
        </p:nvSpPr>
        <p:spPr>
          <a:xfrm>
            <a:off x="500034" y="3357562"/>
            <a:ext cx="8399160" cy="604268"/>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失分警示</a:t>
            </a:r>
            <a:r>
              <a:rPr lang="zh-CN" altLang="en-US" sz="1390" kern="0" dirty="0">
                <a:solidFill>
                  <a:srgbClr val="000000"/>
                </a:solidFill>
                <a:latin typeface="Times New Roman" panose="02020603050405020304" pitchFamily="65" charset="-122"/>
              </a:rPr>
              <a:t>　计算所得溶液的溶质质量分数时,氯化钠的质量容易计算错误,氯化钠一部分是原固体混合物</a:t>
            </a:r>
            <a:br>
              <a:rPr dirty="0"/>
            </a:br>
            <a:r>
              <a:rPr lang="zh-CN" altLang="en-US" sz="1390" kern="0" dirty="0">
                <a:solidFill>
                  <a:srgbClr val="000000"/>
                </a:solidFill>
                <a:latin typeface="Times New Roman" panose="02020603050405020304" pitchFamily="65" charset="-122"/>
              </a:rPr>
              <a:t>中含有的,另一部分是反应生成的,溶液中的溶质质量应是这两部分氯化钠的质量总和。</a:t>
            </a:r>
            <a:endParaRPr lang="zh-CN" altLang="en-US" dirty="0"/>
          </a:p>
        </p:txBody>
      </p:sp>
    </p:spTree>
    <p:extLst>
      <p:ext uri="{BB962C8B-B14F-4D97-AF65-F5344CB8AC3E}">
        <p14:creationId xmlns:p14="http://schemas.microsoft.com/office/powerpoint/2010/main" val="1670137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43526"/>
            <a:ext cx="8399160" cy="924677"/>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8.</a:t>
            </a:r>
            <a:r>
              <a:rPr lang="zh-CN" altLang="en-US" sz="1390" kern="0" dirty="0">
                <a:solidFill>
                  <a:srgbClr val="000000"/>
                </a:solidFill>
                <a:latin typeface="Times New Roman" panose="02020603050405020304" pitchFamily="65" charset="-122"/>
              </a:rPr>
              <a:t>(2018江西,24,10分)2018年5月18日我国第一艘国产航母海试成功,航母的许多电子元件使用了黄铜。为</a:t>
            </a:r>
            <a:br>
              <a:rPr dirty="0"/>
            </a:br>
            <a:r>
              <a:rPr lang="zh-CN" altLang="en-US" sz="1390" kern="0" dirty="0">
                <a:solidFill>
                  <a:srgbClr val="000000"/>
                </a:solidFill>
                <a:latin typeface="Times New Roman" panose="02020603050405020304" pitchFamily="65" charset="-122"/>
              </a:rPr>
              <a:t>测定某黄铜(假设合金中仅含铜、锌)中铜的质量分数,兴趣小组同学称取20 g黄铜粉末于烧杯中,将80 g稀</a:t>
            </a:r>
            <a:br>
              <a:rPr dirty="0"/>
            </a:br>
            <a:r>
              <a:rPr lang="zh-CN" altLang="en-US" sz="1390" kern="0" dirty="0">
                <a:solidFill>
                  <a:srgbClr val="000000"/>
                </a:solidFill>
                <a:latin typeface="Times New Roman" panose="02020603050405020304" pitchFamily="65" charset="-122"/>
              </a:rPr>
              <a:t>硫酸分四次加入,充分反应,测得实验数据如下表:</a:t>
            </a:r>
            <a:endParaRPr lang="zh-CN" altLang="en-US" dirty="0"/>
          </a:p>
        </p:txBody>
      </p:sp>
      <p:graphicFrame>
        <p:nvGraphicFramePr>
          <p:cNvPr id="3" name="表格 2"/>
          <p:cNvGraphicFramePr>
            <a:graphicFrameLocks noGrp="1"/>
          </p:cNvGraphicFramePr>
          <p:nvPr/>
        </p:nvGraphicFramePr>
        <p:xfrm>
          <a:off x="571472" y="2786058"/>
          <a:ext cx="8038800" cy="1860868"/>
        </p:xfrm>
        <a:graphic>
          <a:graphicData uri="http://schemas.openxmlformats.org/drawingml/2006/table">
            <a:tbl>
              <a:tblPr/>
              <a:tblGrid>
                <a:gridCol w="1607760">
                  <a:extLst>
                    <a:ext uri="{9D8B030D-6E8A-4147-A177-3AD203B41FA5}">
                      <a16:colId xmlns:a16="http://schemas.microsoft.com/office/drawing/2014/main" val="20000"/>
                    </a:ext>
                  </a:extLst>
                </a:gridCol>
                <a:gridCol w="1607760">
                  <a:extLst>
                    <a:ext uri="{9D8B030D-6E8A-4147-A177-3AD203B41FA5}">
                      <a16:colId xmlns:a16="http://schemas.microsoft.com/office/drawing/2014/main" val="20001"/>
                    </a:ext>
                  </a:extLst>
                </a:gridCol>
                <a:gridCol w="1607760">
                  <a:extLst>
                    <a:ext uri="{9D8B030D-6E8A-4147-A177-3AD203B41FA5}">
                      <a16:colId xmlns:a16="http://schemas.microsoft.com/office/drawing/2014/main" val="20002"/>
                    </a:ext>
                  </a:extLst>
                </a:gridCol>
                <a:gridCol w="1607760">
                  <a:extLst>
                    <a:ext uri="{9D8B030D-6E8A-4147-A177-3AD203B41FA5}">
                      <a16:colId xmlns:a16="http://schemas.microsoft.com/office/drawing/2014/main" val="20003"/>
                    </a:ext>
                  </a:extLst>
                </a:gridCol>
                <a:gridCol w="1607760">
                  <a:extLst>
                    <a:ext uri="{9D8B030D-6E8A-4147-A177-3AD203B41FA5}">
                      <a16:colId xmlns:a16="http://schemas.microsoft.com/office/drawing/2014/main" val="20004"/>
                    </a:ext>
                  </a:extLst>
                </a:gridCol>
              </a:tblGrid>
              <a:tr h="0">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第一次</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第二次</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第三次</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第四次</a:t>
                      </a:r>
                    </a:p>
                  </a:txBody>
                  <a:tcPr marL="45720" marR="45720"/>
                </a:tc>
                <a:extLst>
                  <a:ext uri="{0D108BD9-81ED-4DB2-BD59-A6C34878D82A}">
                    <a16:rowId xmlns:a16="http://schemas.microsoft.com/office/drawing/2014/main" val="10000"/>
                  </a:ext>
                </a:extLst>
              </a:tr>
              <a:tr h="141682">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加入稀硫酸的质量</a:t>
                      </a:r>
                      <a:br/>
                      <a:r>
                        <a:rPr lang="zh-CN" altLang="en-US" sz="1390" kern="0" dirty="0">
                          <a:solidFill>
                            <a:srgbClr val="000000"/>
                          </a:solidFill>
                          <a:latin typeface="Times New Roman" panose="02020603050405020304" pitchFamily="65" charset="-122"/>
                          <a:ea typeface="宋体" panose="02010600030101010101" pitchFamily="2" charset="-122"/>
                        </a:rPr>
                        <a:t>(g)</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20</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20</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20</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20</a:t>
                      </a:r>
                    </a:p>
                  </a:txBody>
                  <a:tcPr marL="45720" marR="45720"/>
                </a:tc>
                <a:extLst>
                  <a:ext uri="{0D108BD9-81ED-4DB2-BD59-A6C34878D82A}">
                    <a16:rowId xmlns:a16="http://schemas.microsoft.com/office/drawing/2014/main" val="10001"/>
                  </a:ext>
                </a:extLst>
              </a:tr>
              <a:tr h="141682">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烧杯中剩余物的质</a:t>
                      </a:r>
                      <a:br/>
                      <a:r>
                        <a:rPr lang="zh-CN" altLang="en-US" sz="1390" kern="0" dirty="0">
                          <a:solidFill>
                            <a:srgbClr val="000000"/>
                          </a:solidFill>
                          <a:latin typeface="Times New Roman" panose="02020603050405020304" pitchFamily="65" charset="-122"/>
                          <a:ea typeface="宋体" panose="02010600030101010101" pitchFamily="2" charset="-122"/>
                        </a:rPr>
                        <a:t>量(g)</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39.92</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59.84</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79.80</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99.80</a:t>
                      </a:r>
                    </a:p>
                  </a:txBody>
                  <a:tcPr marL="45720" marR="45720"/>
                </a:tc>
                <a:extLst>
                  <a:ext uri="{0D108BD9-81ED-4DB2-BD59-A6C34878D82A}">
                    <a16:rowId xmlns:a16="http://schemas.microsoft.com/office/drawing/2014/main" val="10002"/>
                  </a:ext>
                </a:extLst>
              </a:tr>
            </a:tbl>
          </a:graphicData>
        </a:graphic>
      </p:graphicFrame>
      <p:sp>
        <p:nvSpPr>
          <p:cNvPr id="4" name="TextBox 2"/>
          <p:cNvSpPr txBox="1"/>
          <p:nvPr/>
        </p:nvSpPr>
        <p:spPr>
          <a:xfrm>
            <a:off x="500034" y="4714885"/>
            <a:ext cx="8399160" cy="961225"/>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(1)黄铜粉末完全反应生成氢气的总质量为</a:t>
            </a: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(2)该黄铜中铜的质量分数为多少?(写出计算过程)</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(3)第三次实验后所得溶液中的溶质是</a:t>
            </a: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(写化学式)。</a:t>
            </a:r>
            <a:endParaRPr lang="zh-CN" altLang="en-US" dirty="0"/>
          </a:p>
        </p:txBody>
      </p:sp>
    </p:spTree>
    <p:extLst>
      <p:ext uri="{BB962C8B-B14F-4D97-AF65-F5344CB8AC3E}">
        <p14:creationId xmlns:p14="http://schemas.microsoft.com/office/powerpoint/2010/main" val="32342850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643525"/>
            <a:ext cx="8399160" cy="3467872"/>
            <a:chOff x="540000" y="770400"/>
            <a:chExt cx="8399160" cy="3467872"/>
          </a:xfrm>
        </p:grpSpPr>
        <p:sp>
          <p:nvSpPr>
            <p:cNvPr id="2" name="TextBox 2"/>
            <p:cNvSpPr txBox="1"/>
            <p:nvPr/>
          </p:nvSpPr>
          <p:spPr>
            <a:xfrm>
              <a:off x="540000" y="770400"/>
              <a:ext cx="8399160" cy="3467872"/>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a:t>
              </a:r>
              <a:r>
                <a:rPr lang="zh-CN" altLang="en-US" sz="1390" kern="0" dirty="0">
                  <a:solidFill>
                    <a:srgbClr val="000000"/>
                  </a:solidFill>
                  <a:latin typeface="Times New Roman" panose="02020603050405020304" pitchFamily="65" charset="-122"/>
                </a:rPr>
                <a:t>　(1)0.20(或0.2也给分)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(2)解:设黄铜中锌的质量为</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Zn+H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SO</a:t>
              </a:r>
              <a:r>
                <a:rPr lang="zh-CN" altLang="en-US" sz="1045" kern="0" baseline="-15000" dirty="0">
                  <a:solidFill>
                    <a:srgbClr val="000000"/>
                  </a:solidFill>
                  <a:latin typeface="Times New Roman" panose="02020603050405020304" pitchFamily="65" charset="-122"/>
                </a:rPr>
                <a:t>4</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ZnSO</a:t>
              </a:r>
              <a:r>
                <a:rPr lang="zh-CN" altLang="en-US" sz="1045" kern="0" baseline="-15000" dirty="0">
                  <a:solidFill>
                    <a:srgbClr val="000000"/>
                  </a:solidFill>
                  <a:latin typeface="Times New Roman" panose="02020603050405020304" pitchFamily="65" charset="-122"/>
                </a:rPr>
                <a:t>4</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65　　　　　　　　　2</a:t>
              </a:r>
              <a:endParaRPr lang="zh-CN" altLang="en-US" dirty="0"/>
            </a:p>
            <a:p>
              <a:pPr eaLnBrk="0" latinLnBrk="1" hangingPunct="0">
                <a:lnSpc>
                  <a:spcPct val="150000"/>
                </a:lnSpc>
                <a:spcBef>
                  <a:spcPts val="0"/>
                </a:spcBef>
              </a:pP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　　　　　　　　　 0.2 g</a:t>
              </a:r>
              <a:endParaRPr lang="zh-CN" altLang="en-US" dirty="0"/>
            </a:p>
            <a:p>
              <a:pPr eaLnBrk="0" latinLnBrk="1" hangingPunct="0">
                <a:lnSpc>
                  <a:spcPct val="150000"/>
                </a:lnSpc>
                <a:spcBef>
                  <a:spcPts val="0"/>
                </a:spcBef>
              </a:pPr>
              <a:r>
                <a:rPr lang="zh-CN" altLang="en-US" sz="1810" kern="0" spc="-86"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985" kern="0" spc="1091" dirty="0">
                  <a:solidFill>
                    <a:srgbClr val="000000"/>
                  </a:solidFill>
                  <a:latin typeface="Times New Roman" panose="02020603050405020304" pitchFamily="65" charset="-122"/>
                </a:rPr>
                <a:t> </a:t>
              </a:r>
              <a:endParaRPr lang="zh-CN" altLang="en-US" dirty="0"/>
            </a:p>
            <a:p>
              <a:pPr eaLnBrk="0" latinLnBrk="1" hangingPunct="0">
                <a:lnSpc>
                  <a:spcPct val="150000"/>
                </a:lnSpc>
                <a:spcBef>
                  <a:spcPts val="125"/>
                </a:spcBef>
              </a:pP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=6.5 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黄铜中铜的质量分数=</a:t>
              </a:r>
              <a:r>
                <a:rPr lang="zh-CN" altLang="en-US" sz="1985" kern="0" spc="4391" dirty="0">
                  <a:solidFill>
                    <a:srgbClr val="000000"/>
                  </a:solidFill>
                  <a:latin typeface="Times New Roman" panose="02020603050405020304" pitchFamily="65" charset="-122"/>
                </a:rPr>
                <a:t> </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100%=67.5%</a:t>
              </a:r>
              <a:endParaRPr lang="zh-CN" altLang="en-US" dirty="0"/>
            </a:p>
            <a:p>
              <a:pPr eaLnBrk="0" latinLnBrk="1" hangingPunct="0">
                <a:lnSpc>
                  <a:spcPct val="150000"/>
                </a:lnSpc>
                <a:spcBef>
                  <a:spcPts val="125"/>
                </a:spcBef>
              </a:pPr>
              <a:r>
                <a:rPr lang="zh-CN" altLang="en-US" sz="1390" kern="0" dirty="0">
                  <a:solidFill>
                    <a:srgbClr val="000000"/>
                  </a:solidFill>
                  <a:latin typeface="Times New Roman" panose="02020603050405020304" pitchFamily="65" charset="-122"/>
                </a:rPr>
                <a:t>答:该黄铜中铜的质量分数为67.5%。</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(3)ZnSO</a:t>
              </a:r>
              <a:r>
                <a:rPr lang="zh-CN" altLang="en-US" sz="1045" kern="0" baseline="-15000" dirty="0">
                  <a:solidFill>
                    <a:srgbClr val="000000"/>
                  </a:solidFill>
                  <a:latin typeface="Times New Roman" panose="02020603050405020304" pitchFamily="65" charset="-122"/>
                </a:rPr>
                <a:t>4</a:t>
              </a:r>
              <a:r>
                <a:rPr lang="zh-CN" altLang="en-US" sz="1390" kern="0" dirty="0">
                  <a:solidFill>
                    <a:srgbClr val="000000"/>
                  </a:solidFill>
                  <a:latin typeface="Times New Roman" panose="02020603050405020304" pitchFamily="65" charset="-122"/>
                </a:rPr>
                <a:t>和H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SO</a:t>
              </a:r>
              <a:r>
                <a:rPr lang="zh-CN" altLang="en-US" sz="1045" kern="0" baseline="-15000" dirty="0">
                  <a:solidFill>
                    <a:srgbClr val="000000"/>
                  </a:solidFill>
                  <a:latin typeface="Times New Roman" panose="02020603050405020304" pitchFamily="65" charset="-122"/>
                </a:rPr>
                <a:t>4</a:t>
              </a:r>
              <a:r>
                <a:rPr lang="zh-CN" altLang="en-US" sz="1390" kern="0" dirty="0">
                  <a:solidFill>
                    <a:srgbClr val="000000"/>
                  </a:solidFill>
                  <a:latin typeface="Times New Roman" panose="02020603050405020304" pitchFamily="65" charset="-122"/>
                  <a:ea typeface="微软雅黑" panose="020B0503020204020204" charset="-122"/>
                </a:rPr>
                <a:t> </a:t>
              </a:r>
              <a:endParaRPr lang="zh-CN" altLang="en-US" dirty="0"/>
            </a:p>
          </p:txBody>
        </p:sp>
        <p:pic>
          <p:nvPicPr>
            <p:cNvPr id="3" name="图片 3" descr="textimage12.jpeg"/>
            <p:cNvPicPr>
              <a:picLocks noChangeAspect="1"/>
            </p:cNvPicPr>
            <p:nvPr/>
          </p:nvPicPr>
          <p:blipFill>
            <a:blip r:embed="rId4" cstate="print"/>
            <a:stretch>
              <a:fillRect/>
            </a:stretch>
          </p:blipFill>
          <p:spPr>
            <a:xfrm>
              <a:off x="1276521" y="1473007"/>
              <a:ext cx="342899" cy="200024"/>
            </a:xfrm>
            <a:prstGeom prst="rect">
              <a:avLst/>
            </a:prstGeom>
          </p:spPr>
        </p:pic>
        <p:graphicFrame>
          <p:nvGraphicFramePr>
            <p:cNvPr id="5" name="对象 4"/>
            <p:cNvGraphicFramePr>
              <a:graphicFrameLocks noChangeAspect="1"/>
            </p:cNvGraphicFramePr>
            <p:nvPr/>
          </p:nvGraphicFramePr>
          <p:xfrm>
            <a:off x="540000" y="2474391"/>
            <a:ext cx="219075" cy="400049"/>
          </p:xfrm>
          <a:graphic>
            <a:graphicData uri="http://schemas.openxmlformats.org/presentationml/2006/ole">
              <mc:AlternateContent xmlns:mc="http://schemas.openxmlformats.org/markup-compatibility/2006">
                <mc:Choice xmlns:v="urn:schemas-microsoft-com:vml" Requires="v">
                  <p:oleObj spid="_x0000_s9221" name="Equation" r:id="rId5" imgW="5791200" imgH="10668000" progId="Equation.DSMT4">
                    <p:embed/>
                  </p:oleObj>
                </mc:Choice>
                <mc:Fallback>
                  <p:oleObj name="Equation" r:id="rId5" imgW="5791200" imgH="10668000" progId="Equation.DSMT4">
                    <p:embed/>
                    <p:pic>
                      <p:nvPicPr>
                        <p:cNvPr id="5" name="对象 4"/>
                        <p:cNvPicPr>
                          <a:picLocks noChangeAspect="1"/>
                        </p:cNvPicPr>
                        <p:nvPr/>
                      </p:nvPicPr>
                      <p:blipFill>
                        <a:blip r:embed="rId6"/>
                        <a:stretch>
                          <a:fillRect/>
                        </a:stretch>
                      </p:blipFill>
                      <p:spPr>
                        <a:xfrm>
                          <a:off x="540000" y="2474391"/>
                          <a:ext cx="219075" cy="40004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858558" y="2464568"/>
            <a:ext cx="390525" cy="438150"/>
          </p:xfrm>
          <a:graphic>
            <a:graphicData uri="http://schemas.openxmlformats.org/presentationml/2006/ole">
              <mc:AlternateContent xmlns:mc="http://schemas.openxmlformats.org/markup-compatibility/2006">
                <mc:Choice xmlns:v="urn:schemas-microsoft-com:vml" Requires="v">
                  <p:oleObj spid="_x0000_s9222" name="Equation" r:id="rId7" imgW="10363200" imgH="11582400" progId="Equation.DSMT4">
                    <p:embed/>
                  </p:oleObj>
                </mc:Choice>
                <mc:Fallback>
                  <p:oleObj name="Equation" r:id="rId7" imgW="10363200" imgH="11582400" progId="Equation.DSMT4">
                    <p:embed/>
                    <p:pic>
                      <p:nvPicPr>
                        <p:cNvPr id="6" name="对象 5"/>
                        <p:cNvPicPr>
                          <a:picLocks noChangeAspect="1"/>
                        </p:cNvPicPr>
                        <p:nvPr/>
                      </p:nvPicPr>
                      <p:blipFill>
                        <a:blip r:embed="rId8"/>
                        <a:stretch>
                          <a:fillRect/>
                        </a:stretch>
                      </p:blipFill>
                      <p:spPr>
                        <a:xfrm>
                          <a:off x="858558" y="2464568"/>
                          <a:ext cx="390525" cy="43815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2227083" y="3240089"/>
            <a:ext cx="809625" cy="438150"/>
          </p:xfrm>
          <a:graphic>
            <a:graphicData uri="http://schemas.openxmlformats.org/presentationml/2006/ole">
              <mc:AlternateContent xmlns:mc="http://schemas.openxmlformats.org/markup-compatibility/2006">
                <mc:Choice xmlns:v="urn:schemas-microsoft-com:vml" Requires="v">
                  <p:oleObj spid="_x0000_s9223" name="Equation" r:id="rId9" imgW="21336000" imgH="11582400" progId="Equation.DSMT4">
                    <p:embed/>
                  </p:oleObj>
                </mc:Choice>
                <mc:Fallback>
                  <p:oleObj name="Equation" r:id="rId9" imgW="21336000" imgH="11582400" progId="Equation.DSMT4">
                    <p:embed/>
                    <p:pic>
                      <p:nvPicPr>
                        <p:cNvPr id="7" name="对象 6"/>
                        <p:cNvPicPr>
                          <a:picLocks noChangeAspect="1"/>
                        </p:cNvPicPr>
                        <p:nvPr/>
                      </p:nvPicPr>
                      <p:blipFill>
                        <a:blip r:embed="rId10"/>
                        <a:stretch>
                          <a:fillRect/>
                        </a:stretch>
                      </p:blipFill>
                      <p:spPr>
                        <a:xfrm>
                          <a:off x="2227083" y="3240089"/>
                          <a:ext cx="809625" cy="438150"/>
                        </a:xfrm>
                        <a:prstGeom prst="rect">
                          <a:avLst/>
                        </a:prstGeom>
                        <a:noFill/>
                        <a:ln w="9525">
                          <a:noFill/>
                        </a:ln>
                      </p:spPr>
                    </p:pic>
                  </p:oleObj>
                </mc:Fallback>
              </mc:AlternateContent>
            </a:graphicData>
          </a:graphic>
        </p:graphicFrame>
      </p:grpSp>
    </p:spTree>
    <p:extLst>
      <p:ext uri="{BB962C8B-B14F-4D97-AF65-F5344CB8AC3E}">
        <p14:creationId xmlns:p14="http://schemas.microsoft.com/office/powerpoint/2010/main" val="11848868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643525"/>
            <a:ext cx="8399160" cy="2242858"/>
            <a:chOff x="540000" y="770400"/>
            <a:chExt cx="8399160" cy="2242858"/>
          </a:xfrm>
        </p:grpSpPr>
        <p:sp>
          <p:nvSpPr>
            <p:cNvPr id="2" name="TextBox 2"/>
            <p:cNvSpPr txBox="1"/>
            <p:nvPr/>
          </p:nvSpPr>
          <p:spPr>
            <a:xfrm>
              <a:off x="540000" y="770400"/>
              <a:ext cx="8399160" cy="2242858"/>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解析</a:t>
              </a:r>
              <a:r>
                <a:rPr lang="zh-CN" altLang="en-US" sz="1390" kern="0" dirty="0">
                  <a:solidFill>
                    <a:srgbClr val="000000"/>
                  </a:solidFill>
                  <a:latin typeface="Times New Roman" panose="02020603050405020304" pitchFamily="65" charset="-122"/>
                </a:rPr>
                <a:t>　(1)黄铜是铜锌合金,锌与稀硫酸完全反应生成的氢气的总质量为20 g+80 g-99.80 g=0.20 g;铜与稀硫</a:t>
              </a:r>
              <a:br>
                <a:rPr dirty="0"/>
              </a:br>
              <a:r>
                <a:rPr lang="zh-CN" altLang="en-US" sz="1390" kern="0" dirty="0">
                  <a:solidFill>
                    <a:srgbClr val="000000"/>
                  </a:solidFill>
                  <a:latin typeface="Times New Roman" panose="02020603050405020304" pitchFamily="65" charset="-122"/>
                </a:rPr>
                <a:t>酸不反应。(2)根据化学方程式Zn+H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SO</a:t>
              </a:r>
              <a:r>
                <a:rPr lang="zh-CN" altLang="en-US" sz="1045" kern="0" baseline="-15000" dirty="0">
                  <a:solidFill>
                    <a:srgbClr val="000000"/>
                  </a:solidFill>
                  <a:latin typeface="Times New Roman" panose="02020603050405020304" pitchFamily="65" charset="-122"/>
                </a:rPr>
                <a:t>4</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ZnSO</a:t>
              </a:r>
              <a:r>
                <a:rPr lang="zh-CN" altLang="en-US" sz="1045" kern="0" baseline="-15000" dirty="0">
                  <a:solidFill>
                    <a:srgbClr val="000000"/>
                  </a:solidFill>
                  <a:latin typeface="Times New Roman" panose="02020603050405020304" pitchFamily="65" charset="-122"/>
                </a:rPr>
                <a:t>4</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↑,利用氢气的质量可计算出锌的质量为6.5 g,由此</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计算出铜的质量分数为67.5%。(3)第一次加入稀硫酸反应生成的氢气质量为40 g-39.92 g=0.08 g;第二次加</a:t>
              </a:r>
              <a:br>
                <a:rPr dirty="0"/>
              </a:br>
              <a:r>
                <a:rPr lang="zh-CN" altLang="en-US" sz="1390" kern="0" dirty="0">
                  <a:solidFill>
                    <a:srgbClr val="000000"/>
                  </a:solidFill>
                  <a:latin typeface="Times New Roman" panose="02020603050405020304" pitchFamily="65" charset="-122"/>
                </a:rPr>
                <a:t>入稀硫酸反应生成的氢气质量为39.92 g+20 g-59.84 g=0.08 g;说明合金足量时每20 g稀硫酸能与合金粉末</a:t>
              </a:r>
              <a:br>
                <a:rPr dirty="0"/>
              </a:br>
              <a:r>
                <a:rPr lang="zh-CN" altLang="en-US" sz="1390" kern="0" dirty="0">
                  <a:solidFill>
                    <a:srgbClr val="000000"/>
                  </a:solidFill>
                  <a:latin typeface="Times New Roman" panose="02020603050405020304" pitchFamily="65" charset="-122"/>
                </a:rPr>
                <a:t>反应产生0.08 g的氢气;第三次加入稀硫酸反应生成的氢气质量为59.84 g+20 g-79.80 g=0.04 g;第四次加入</a:t>
              </a:r>
              <a:br>
                <a:rPr dirty="0"/>
              </a:br>
              <a:r>
                <a:rPr lang="zh-CN" altLang="en-US" sz="1390" kern="0" dirty="0">
                  <a:solidFill>
                    <a:srgbClr val="000000"/>
                  </a:solidFill>
                  <a:latin typeface="Times New Roman" panose="02020603050405020304" pitchFamily="65" charset="-122"/>
                </a:rPr>
                <a:t>稀硫酸后没有产生氢气,说明第三次加入稀硫酸后,合金中的锌完全反应但硫酸没有反应完,因此剩余溶液</a:t>
              </a:r>
              <a:br>
                <a:rPr dirty="0"/>
              </a:br>
              <a:r>
                <a:rPr lang="zh-CN" altLang="en-US" sz="1390" kern="0" dirty="0">
                  <a:solidFill>
                    <a:srgbClr val="000000"/>
                  </a:solidFill>
                  <a:latin typeface="Times New Roman" panose="02020603050405020304" pitchFamily="65" charset="-122"/>
                </a:rPr>
                <a:t>中的溶质为H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SO</a:t>
              </a:r>
              <a:r>
                <a:rPr lang="zh-CN" altLang="en-US" sz="1045" kern="0" baseline="-15000" dirty="0">
                  <a:solidFill>
                    <a:srgbClr val="000000"/>
                  </a:solidFill>
                  <a:latin typeface="Times New Roman" panose="02020603050405020304" pitchFamily="65" charset="-122"/>
                </a:rPr>
                <a:t>4</a:t>
              </a:r>
              <a:r>
                <a:rPr lang="zh-CN" altLang="en-US" sz="1390" kern="0" dirty="0">
                  <a:solidFill>
                    <a:srgbClr val="000000"/>
                  </a:solidFill>
                  <a:latin typeface="Times New Roman" panose="02020603050405020304" pitchFamily="65" charset="-122"/>
                </a:rPr>
                <a:t>和ZnSO</a:t>
              </a:r>
              <a:r>
                <a:rPr lang="zh-CN" altLang="en-US" sz="1045" kern="0" baseline="-15000" dirty="0">
                  <a:solidFill>
                    <a:srgbClr val="000000"/>
                  </a:solidFill>
                  <a:latin typeface="Times New Roman" panose="02020603050405020304" pitchFamily="65" charset="-122"/>
                </a:rPr>
                <a:t>4</a:t>
              </a:r>
              <a:r>
                <a:rPr lang="zh-CN" altLang="en-US" sz="1390" kern="0" dirty="0">
                  <a:solidFill>
                    <a:srgbClr val="000000"/>
                  </a:solidFill>
                  <a:latin typeface="Times New Roman" panose="02020603050405020304" pitchFamily="65" charset="-122"/>
                </a:rPr>
                <a:t>。</a:t>
              </a:r>
              <a:endParaRPr lang="zh-CN" altLang="en-US" dirty="0"/>
            </a:p>
          </p:txBody>
        </p:sp>
        <p:pic>
          <p:nvPicPr>
            <p:cNvPr id="3" name="图片 3" descr="textimage13.jpeg"/>
            <p:cNvPicPr>
              <a:picLocks noChangeAspect="1"/>
            </p:cNvPicPr>
            <p:nvPr/>
          </p:nvPicPr>
          <p:blipFill>
            <a:blip r:embed="rId3" cstate="print"/>
            <a:stretch>
              <a:fillRect/>
            </a:stretch>
          </p:blipFill>
          <p:spPr>
            <a:xfrm>
              <a:off x="3599006" y="1151959"/>
              <a:ext cx="342900" cy="200025"/>
            </a:xfrm>
            <a:prstGeom prst="rect">
              <a:avLst/>
            </a:prstGeom>
          </p:spPr>
        </p:pic>
      </p:grpSp>
    </p:spTree>
    <p:extLst>
      <p:ext uri="{BB962C8B-B14F-4D97-AF65-F5344CB8AC3E}">
        <p14:creationId xmlns:p14="http://schemas.microsoft.com/office/powerpoint/2010/main" val="33878666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643526"/>
            <a:ext cx="8399160" cy="3281539"/>
            <a:chOff x="540000" y="770400"/>
            <a:chExt cx="8399160" cy="3281539"/>
          </a:xfrm>
        </p:grpSpPr>
        <p:sp>
          <p:nvSpPr>
            <p:cNvPr id="2" name="TextBox 2"/>
            <p:cNvSpPr txBox="1"/>
            <p:nvPr/>
          </p:nvSpPr>
          <p:spPr>
            <a:xfrm>
              <a:off x="540000" y="770400"/>
              <a:ext cx="8399160" cy="3281539"/>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9.</a:t>
              </a:r>
              <a:r>
                <a:rPr lang="zh-CN" altLang="en-US" sz="1390" kern="0" dirty="0">
                  <a:solidFill>
                    <a:srgbClr val="000000"/>
                  </a:solidFill>
                  <a:latin typeface="Times New Roman" panose="02020603050405020304" pitchFamily="65" charset="-122"/>
                </a:rPr>
                <a:t>(2016湖南郴州,30,6分)往100克含有盐酸和氯化钙的混合溶液中,加入21.2%的碳酸钠溶液,所得溶液的pH</a:t>
              </a:r>
              <a:br>
                <a:rPr dirty="0"/>
              </a:br>
              <a:r>
                <a:rPr lang="zh-CN" altLang="en-US" sz="1390" kern="0" dirty="0">
                  <a:solidFill>
                    <a:srgbClr val="000000"/>
                  </a:solidFill>
                  <a:latin typeface="Times New Roman" panose="02020603050405020304" pitchFamily="65" charset="-122"/>
                </a:rPr>
                <a:t>变化与加入碳酸钠溶液的质量关系如图,试分析计算:</a:t>
              </a:r>
              <a:endParaRPr lang="zh-CN" altLang="en-US" dirty="0"/>
            </a:p>
            <a:p>
              <a:pPr eaLnBrk="0" latinLnBrk="1" hangingPunct="0">
                <a:lnSpc>
                  <a:spcPct val="150000"/>
                </a:lnSpc>
                <a:spcBef>
                  <a:spcPts val="0"/>
                </a:spcBef>
              </a:pPr>
              <a:r>
                <a:rPr lang="zh-CN" altLang="en-US" sz="7600" kern="0" spc="15499" dirty="0">
                  <a:solidFill>
                    <a:srgbClr val="000000"/>
                  </a:solidFill>
                  <a:latin typeface="Times New Roman" panose="02020603050405020304" pitchFamily="65" charset="-122"/>
                </a:rPr>
                <a:t> </a:t>
              </a:r>
              <a:endParaRPr lang="zh-CN" altLang="en-US" dirty="0"/>
            </a:p>
            <a:p>
              <a:pPr eaLnBrk="0" latinLnBrk="1" hangingPunct="0">
                <a:lnSpc>
                  <a:spcPct val="150000"/>
                </a:lnSpc>
                <a:spcBef>
                  <a:spcPts val="2250"/>
                </a:spcBef>
              </a:pPr>
              <a:r>
                <a:rPr lang="zh-CN" altLang="en-US" sz="1390" kern="0" dirty="0">
                  <a:solidFill>
                    <a:srgbClr val="000000"/>
                  </a:solidFill>
                  <a:latin typeface="Times New Roman" panose="02020603050405020304" pitchFamily="65" charset="-122"/>
                </a:rPr>
                <a:t>(1)a→b段表示碳酸钠与混合溶液中的</a:t>
              </a: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反应;</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(2)反应到c点时,所得溶液的溶质质量分数是多少?(写出计算过程,精确到0.1%)</a:t>
              </a:r>
              <a:endParaRPr lang="zh-CN" altLang="en-US" dirty="0"/>
            </a:p>
          </p:txBody>
        </p:sp>
        <p:pic>
          <p:nvPicPr>
            <p:cNvPr id="3" name="图片 3" descr="textimage14.jpeg"/>
            <p:cNvPicPr>
              <a:picLocks noChangeAspect="1"/>
            </p:cNvPicPr>
            <p:nvPr/>
          </p:nvPicPr>
          <p:blipFill>
            <a:blip r:embed="rId3"/>
            <a:stretch>
              <a:fillRect/>
            </a:stretch>
          </p:blipFill>
          <p:spPr>
            <a:xfrm>
              <a:off x="1857356" y="1484305"/>
              <a:ext cx="2605094" cy="1843865"/>
            </a:xfrm>
            <a:prstGeom prst="rect">
              <a:avLst/>
            </a:prstGeom>
          </p:spPr>
        </p:pic>
      </p:grpSp>
    </p:spTree>
    <p:extLst>
      <p:ext uri="{BB962C8B-B14F-4D97-AF65-F5344CB8AC3E}">
        <p14:creationId xmlns:p14="http://schemas.microsoft.com/office/powerpoint/2010/main" val="20361447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43526"/>
            <a:ext cx="8399160" cy="3526155"/>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    BD</a:t>
            </a:r>
            <a:r>
              <a:rPr lang="zh-CN" altLang="en-US" sz="1390" kern="0" dirty="0">
                <a:solidFill>
                  <a:srgbClr val="000000"/>
                </a:solidFill>
                <a:latin typeface="Times New Roman" panose="02020603050405020304" pitchFamily="65" charset="-122"/>
              </a:rPr>
              <a:t>　反应后没有固体剩余,说明原固体样品中肯定不含木炭粉,故A正确;根据硫酸和氧化铜、氧化</a:t>
            </a:r>
            <a:br>
              <a:rPr dirty="0"/>
            </a:br>
            <a:r>
              <a:rPr lang="zh-CN" altLang="en-US" sz="1390" kern="0" dirty="0">
                <a:solidFill>
                  <a:srgbClr val="000000"/>
                </a:solidFill>
                <a:latin typeface="Times New Roman" panose="02020603050405020304" pitchFamily="65" charset="-122"/>
              </a:rPr>
              <a:t>镁、氧化铝反应的化学方程式,设消耗200 g溶质质量分数为9.8%的稀硫酸需要的氧化镁的质量为</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,氧化铜</a:t>
            </a:r>
            <a:br>
              <a:rPr dirty="0"/>
            </a:br>
            <a:r>
              <a:rPr lang="zh-CN" altLang="en-US" sz="1390" kern="0" dirty="0">
                <a:solidFill>
                  <a:srgbClr val="000000"/>
                </a:solidFill>
                <a:latin typeface="Times New Roman" panose="02020603050405020304" pitchFamily="65" charset="-122"/>
              </a:rPr>
              <a:t>的质量为</a:t>
            </a:r>
            <a:r>
              <a:rPr lang="zh-CN" altLang="en-US" sz="1390" i="1" kern="0" dirty="0">
                <a:solidFill>
                  <a:srgbClr val="000000"/>
                </a:solidFill>
                <a:latin typeface="Times New Roman" panose="02020603050405020304" pitchFamily="65" charset="-122"/>
              </a:rPr>
              <a:t>y</a:t>
            </a:r>
            <a:r>
              <a:rPr lang="zh-CN" altLang="en-US" sz="1390" kern="0" dirty="0">
                <a:solidFill>
                  <a:srgbClr val="000000"/>
                </a:solidFill>
                <a:latin typeface="Times New Roman" panose="02020603050405020304" pitchFamily="65" charset="-122"/>
              </a:rPr>
              <a:t>,氧化铝的质量为</a:t>
            </a:r>
            <a:r>
              <a:rPr lang="zh-CN" altLang="en-US" sz="1390" i="1" kern="0" dirty="0">
                <a:solidFill>
                  <a:srgbClr val="000000"/>
                </a:solidFill>
                <a:latin typeface="Times New Roman" panose="02020603050405020304" pitchFamily="65" charset="-122"/>
              </a:rPr>
              <a:t>z</a:t>
            </a:r>
            <a:r>
              <a:rPr lang="zh-CN" altLang="en-US" sz="1390" kern="0" dirty="0">
                <a:solidFill>
                  <a:srgbClr val="000000"/>
                </a:solidFill>
                <a:latin typeface="Times New Roman" panose="02020603050405020304" pitchFamily="65" charset="-122"/>
              </a:rPr>
              <a:t>,根据化学方程式可求出</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=8 g,</a:t>
            </a:r>
            <a:r>
              <a:rPr lang="zh-CN" altLang="en-US" sz="1390" i="1" kern="0" dirty="0">
                <a:solidFill>
                  <a:srgbClr val="000000"/>
                </a:solidFill>
                <a:latin typeface="Times New Roman" panose="02020603050405020304" pitchFamily="65" charset="-122"/>
              </a:rPr>
              <a:t>y</a:t>
            </a:r>
            <a:r>
              <a:rPr lang="zh-CN" altLang="en-US" sz="1390" kern="0" dirty="0">
                <a:solidFill>
                  <a:srgbClr val="000000"/>
                </a:solidFill>
                <a:latin typeface="Times New Roman" panose="02020603050405020304" pitchFamily="65" charset="-122"/>
              </a:rPr>
              <a:t>=16 g,</a:t>
            </a:r>
            <a:r>
              <a:rPr lang="zh-CN" altLang="en-US" sz="1390" i="1" kern="0" dirty="0">
                <a:solidFill>
                  <a:srgbClr val="000000"/>
                </a:solidFill>
                <a:latin typeface="Times New Roman" panose="02020603050405020304" pitchFamily="65" charset="-122"/>
              </a:rPr>
              <a:t>z</a:t>
            </a:r>
            <a:r>
              <a:rPr lang="zh-CN" altLang="en-US" sz="1390" kern="0" dirty="0">
                <a:solidFill>
                  <a:srgbClr val="000000"/>
                </a:solidFill>
                <a:latin typeface="Times New Roman" panose="02020603050405020304" pitchFamily="65" charset="-122"/>
              </a:rPr>
              <a:t>=6.8 g,已知不纯的氧化铜样品质量为16 g,</a:t>
            </a:r>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根据消耗等量硫酸需要各氧化物的质量关系可知样品中一定含有氯化钠,一定含有氧化镁、氧化铝中的</a:t>
            </a:r>
            <a:br>
              <a:rPr dirty="0"/>
            </a:br>
            <a:r>
              <a:rPr lang="zh-CN" altLang="en-US" sz="1390" kern="0" dirty="0">
                <a:solidFill>
                  <a:srgbClr val="000000"/>
                </a:solidFill>
                <a:latin typeface="Times New Roman" panose="02020603050405020304" pitchFamily="65" charset="-122"/>
              </a:rPr>
              <a:t>一种或两种,故B错误;由以上分析可知,硫酸和金属氧化物反应生成的水中的氢元素全部来自硫酸中的氢</a:t>
            </a:r>
            <a:br>
              <a:rPr dirty="0"/>
            </a:br>
            <a:r>
              <a:rPr lang="zh-CN" altLang="en-US" sz="1390" kern="0" dirty="0">
                <a:solidFill>
                  <a:srgbClr val="000000"/>
                </a:solidFill>
                <a:latin typeface="Times New Roman" panose="02020603050405020304" pitchFamily="65" charset="-122"/>
              </a:rPr>
              <a:t>元素,设生成水的质量为</a:t>
            </a:r>
            <a:r>
              <a:rPr lang="zh-CN" altLang="en-US" sz="1390" i="1" kern="0" dirty="0">
                <a:solidFill>
                  <a:srgbClr val="000000"/>
                </a:solidFill>
                <a:latin typeface="Times New Roman" panose="02020603050405020304" pitchFamily="65" charset="-122"/>
              </a:rPr>
              <a:t>m</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SO</a:t>
            </a:r>
            <a:r>
              <a:rPr lang="zh-CN" altLang="en-US" sz="1045" kern="0" baseline="-15000" dirty="0">
                <a:solidFill>
                  <a:srgbClr val="000000"/>
                </a:solidFill>
                <a:latin typeface="Times New Roman" panose="02020603050405020304" pitchFamily="65" charset="-122"/>
              </a:rPr>
              <a:t>4</a:t>
            </a:r>
            <a:r>
              <a:rPr lang="zh-CN" altLang="en-US" sz="1390" kern="0" dirty="0">
                <a:solidFill>
                  <a:srgbClr val="000000"/>
                </a:solidFill>
                <a:latin typeface="Times New Roman" panose="02020603050405020304" pitchFamily="65" charset="-122"/>
              </a:rPr>
              <a:t>　~　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98　　        18</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200 g</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9.8%　</a:t>
            </a:r>
            <a:r>
              <a:rPr lang="zh-CN" altLang="en-US" sz="1390" i="1" kern="0" dirty="0">
                <a:solidFill>
                  <a:srgbClr val="000000"/>
                </a:solidFill>
                <a:latin typeface="Times New Roman" panose="02020603050405020304" pitchFamily="65" charset="-122"/>
              </a:rPr>
              <a:t>m</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解得</a:t>
            </a:r>
            <a:r>
              <a:rPr lang="zh-CN" altLang="en-US" sz="1390" i="1" kern="0" dirty="0">
                <a:solidFill>
                  <a:srgbClr val="000000"/>
                </a:solidFill>
                <a:latin typeface="Times New Roman" panose="02020603050405020304" pitchFamily="65" charset="-122"/>
              </a:rPr>
              <a:t>m</a:t>
            </a:r>
            <a:r>
              <a:rPr lang="zh-CN" altLang="en-US" sz="1390" kern="0" dirty="0">
                <a:solidFill>
                  <a:srgbClr val="000000"/>
                </a:solidFill>
                <a:latin typeface="Times New Roman" panose="02020603050405020304" pitchFamily="65" charset="-122"/>
              </a:rPr>
              <a:t>=3.6 g,故C正确;由以上分析可知反应后溶液中的溶质一定有硫酸铜和氯化钠,还有硫酸镁、硫酸铝</a:t>
            </a:r>
            <a:br>
              <a:rPr dirty="0"/>
            </a:br>
            <a:r>
              <a:rPr lang="zh-CN" altLang="en-US" sz="1390" kern="0" dirty="0">
                <a:solidFill>
                  <a:srgbClr val="000000"/>
                </a:solidFill>
                <a:latin typeface="Times New Roman" panose="02020603050405020304" pitchFamily="65" charset="-122"/>
              </a:rPr>
              <a:t>中的一种或两种,即溶质至少有三种,故D错误。</a:t>
            </a:r>
            <a:endParaRPr lang="zh-CN" altLang="en-US" dirty="0"/>
          </a:p>
        </p:txBody>
      </p:sp>
    </p:spTree>
    <p:extLst>
      <p:ext uri="{BB962C8B-B14F-4D97-AF65-F5344CB8AC3E}">
        <p14:creationId xmlns:p14="http://schemas.microsoft.com/office/powerpoint/2010/main" val="20776663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540000" y="1643526"/>
            <a:ext cx="8399160" cy="4246863"/>
            <a:chOff x="540000" y="770400"/>
            <a:chExt cx="8399160" cy="4246863"/>
          </a:xfrm>
        </p:grpSpPr>
        <p:sp>
          <p:nvSpPr>
            <p:cNvPr id="2" name="TextBox 2"/>
            <p:cNvSpPr txBox="1"/>
            <p:nvPr/>
          </p:nvSpPr>
          <p:spPr>
            <a:xfrm>
              <a:off x="540000" y="770400"/>
              <a:ext cx="8399160" cy="4156075"/>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a:t>
              </a:r>
              <a:r>
                <a:rPr lang="zh-CN" altLang="en-US" sz="1390" kern="0" dirty="0">
                  <a:solidFill>
                    <a:srgbClr val="000000"/>
                  </a:solidFill>
                  <a:latin typeface="Times New Roman" panose="02020603050405020304" pitchFamily="65" charset="-122"/>
                </a:rPr>
                <a:t>　(1)盐酸(或HCl)</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(2)设与HCl反应生成的NaCl、CO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的质量分别是</a:t>
              </a:r>
              <a:r>
                <a:rPr lang="zh-CN" altLang="en-US" sz="1390" i="1" kern="0" dirty="0">
                  <a:solidFill>
                    <a:srgbClr val="000000"/>
                  </a:solidFill>
                  <a:latin typeface="Times New Roman" panose="02020603050405020304" pitchFamily="65" charset="-122"/>
                </a:rPr>
                <a:t>x</a:t>
              </a:r>
              <a:r>
                <a:rPr lang="zh-CN" altLang="en-US" sz="1045" kern="0" baseline="-15000" dirty="0">
                  <a:solidFill>
                    <a:srgbClr val="000000"/>
                  </a:solidFill>
                  <a:latin typeface="Times New Roman" panose="02020603050405020304" pitchFamily="65" charset="-122"/>
                </a:rPr>
                <a:t>1</a:t>
              </a:r>
              <a:r>
                <a:rPr lang="zh-CN" altLang="en-US" sz="1390" kern="0" dirty="0">
                  <a:solidFill>
                    <a:srgbClr val="000000"/>
                  </a:solidFill>
                  <a:latin typeface="Times New Roman" panose="02020603050405020304" pitchFamily="65" charset="-122"/>
                </a:rPr>
                <a:t>、</a:t>
              </a:r>
              <a:r>
                <a:rPr lang="zh-CN" altLang="en-US" sz="1390" i="1" kern="0" dirty="0">
                  <a:solidFill>
                    <a:srgbClr val="000000"/>
                  </a:solidFill>
                  <a:latin typeface="Times New Roman" panose="02020603050405020304" pitchFamily="65" charset="-122"/>
                </a:rPr>
                <a:t>y</a:t>
              </a:r>
              <a:r>
                <a:rPr lang="zh-CN" altLang="en-US" sz="1390" kern="0" dirty="0">
                  <a:solidFill>
                    <a:srgbClr val="000000"/>
                  </a:solidFill>
                  <a:latin typeface="Times New Roman" panose="02020603050405020304" pitchFamily="65" charset="-122"/>
                </a:rPr>
                <a:t>,与CaCl</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反应生成的NaCl、CaCO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的质量分别是</a:t>
              </a:r>
              <a:r>
                <a:rPr lang="zh-CN" altLang="en-US" sz="1390" i="1" kern="0" dirty="0">
                  <a:solidFill>
                    <a:srgbClr val="000000"/>
                  </a:solidFill>
                  <a:latin typeface="Times New Roman" panose="02020603050405020304" pitchFamily="65" charset="-122"/>
                </a:rPr>
                <a:t>x</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a:t>
              </a:r>
            </a:p>
            <a:p>
              <a:pPr eaLnBrk="0" latinLnBrk="1" hangingPunct="0">
                <a:lnSpc>
                  <a:spcPct val="150000"/>
                </a:lnSpc>
                <a:spcBef>
                  <a:spcPts val="0"/>
                </a:spcBef>
              </a:pPr>
              <a:r>
                <a:rPr lang="zh-CN" altLang="en-US" sz="1390" i="1" kern="0" dirty="0">
                  <a:solidFill>
                    <a:srgbClr val="000000"/>
                  </a:solidFill>
                  <a:latin typeface="Times New Roman" panose="02020603050405020304" pitchFamily="65" charset="-122"/>
                </a:rPr>
                <a:t>z</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Na</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+2HCl</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2NaCl+CO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106　                 　117　  44</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50 g</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21.2%　          </a:t>
              </a:r>
              <a:r>
                <a:rPr lang="zh-CN" altLang="en-US" sz="1390" i="1" kern="0" dirty="0">
                  <a:solidFill>
                    <a:srgbClr val="000000"/>
                  </a:solidFill>
                  <a:latin typeface="Times New Roman" panose="02020603050405020304" pitchFamily="65" charset="-122"/>
                </a:rPr>
                <a:t>x</a:t>
              </a:r>
              <a:r>
                <a:rPr lang="zh-CN" altLang="en-US" sz="1045" kern="0" baseline="-15000" dirty="0">
                  <a:solidFill>
                    <a:srgbClr val="000000"/>
                  </a:solidFill>
                  <a:latin typeface="Times New Roman" panose="02020603050405020304" pitchFamily="65" charset="-122"/>
                </a:rPr>
                <a:t>1</a:t>
              </a:r>
              <a:r>
                <a:rPr lang="zh-CN" altLang="en-US" sz="1390" kern="0" dirty="0">
                  <a:solidFill>
                    <a:srgbClr val="000000"/>
                  </a:solidFill>
                  <a:latin typeface="Times New Roman" panose="02020603050405020304" pitchFamily="65" charset="-122"/>
                </a:rPr>
                <a:t>　　 </a:t>
              </a:r>
              <a:r>
                <a:rPr lang="zh-CN" altLang="en-US" sz="1390" i="1" kern="0" dirty="0">
                  <a:solidFill>
                    <a:srgbClr val="000000"/>
                  </a:solidFill>
                  <a:latin typeface="Times New Roman" panose="02020603050405020304" pitchFamily="65" charset="-122"/>
                </a:rPr>
                <a:t>y</a:t>
              </a:r>
              <a:endParaRPr lang="zh-CN" altLang="en-US" dirty="0"/>
            </a:p>
            <a:p>
              <a:pPr eaLnBrk="0" latinLnBrk="1" hangingPunct="0">
                <a:lnSpc>
                  <a:spcPct val="150000"/>
                </a:lnSpc>
                <a:spcBef>
                  <a:spcPts val="0"/>
                </a:spcBef>
              </a:pPr>
              <a:r>
                <a:rPr lang="zh-CN" altLang="en-US" sz="1975" kern="0" spc="4926"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2015" kern="0" spc="233"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975" kern="0" spc="-173" dirty="0">
                  <a:solidFill>
                    <a:srgbClr val="000000"/>
                  </a:solidFill>
                  <a:latin typeface="Times New Roman" panose="02020603050405020304" pitchFamily="65" charset="-122"/>
                </a:rPr>
                <a:t> </a:t>
              </a:r>
              <a:endParaRPr lang="zh-CN" altLang="en-US" dirty="0"/>
            </a:p>
            <a:p>
              <a:pPr eaLnBrk="0" latinLnBrk="1" hangingPunct="0">
                <a:lnSpc>
                  <a:spcPct val="150000"/>
                </a:lnSpc>
                <a:spcBef>
                  <a:spcPts val="140"/>
                </a:spcBef>
              </a:pPr>
              <a:r>
                <a:rPr lang="zh-CN" altLang="en-US" sz="1390" i="1" kern="0" dirty="0">
                  <a:solidFill>
                    <a:srgbClr val="000000"/>
                  </a:solidFill>
                  <a:latin typeface="Times New Roman" panose="02020603050405020304" pitchFamily="65" charset="-122"/>
                </a:rPr>
                <a:t>x</a:t>
              </a:r>
              <a:r>
                <a:rPr lang="zh-CN" altLang="en-US" sz="1045" kern="0" baseline="-15000" dirty="0">
                  <a:solidFill>
                    <a:srgbClr val="000000"/>
                  </a:solidFill>
                  <a:latin typeface="Times New Roman" panose="02020603050405020304" pitchFamily="65" charset="-122"/>
                </a:rPr>
                <a:t>1</a:t>
              </a:r>
              <a:r>
                <a:rPr lang="zh-CN" altLang="en-US" sz="1390" kern="0" dirty="0">
                  <a:solidFill>
                    <a:srgbClr val="000000"/>
                  </a:solidFill>
                  <a:latin typeface="Times New Roman" panose="02020603050405020304" pitchFamily="65" charset="-122"/>
                </a:rPr>
                <a:t>=11.7 g    </a:t>
              </a:r>
              <a:r>
                <a:rPr lang="zh-CN" altLang="en-US" sz="1390" i="1" kern="0" dirty="0">
                  <a:solidFill>
                    <a:srgbClr val="000000"/>
                  </a:solidFill>
                  <a:latin typeface="Times New Roman" panose="02020603050405020304" pitchFamily="65" charset="-122"/>
                </a:rPr>
                <a:t>y</a:t>
              </a:r>
              <a:r>
                <a:rPr lang="zh-CN" altLang="en-US" sz="1390" kern="0" dirty="0">
                  <a:solidFill>
                    <a:srgbClr val="000000"/>
                  </a:solidFill>
                  <a:latin typeface="Times New Roman" panose="02020603050405020304" pitchFamily="65" charset="-122"/>
                </a:rPr>
                <a:t>=4.4 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Na</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+CaCl</a:t>
              </a:r>
              <a:r>
                <a:rPr lang="zh-CN" altLang="en-US" sz="1045" kern="0" baseline="-15000" dirty="0">
                  <a:solidFill>
                    <a:srgbClr val="000000"/>
                  </a:solidFill>
                  <a:latin typeface="Times New Roman" panose="02020603050405020304" pitchFamily="65" charset="-122"/>
                </a:rPr>
                <a:t>2</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CaCO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↓+2NaCl</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106　　                    100　　 117</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(150-50) g</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21.2%　 </a:t>
              </a:r>
              <a:r>
                <a:rPr lang="zh-CN" altLang="en-US" sz="1390" i="1" kern="0" dirty="0">
                  <a:solidFill>
                    <a:srgbClr val="000000"/>
                  </a:solidFill>
                  <a:latin typeface="Times New Roman" panose="02020603050405020304" pitchFamily="65" charset="-122"/>
                </a:rPr>
                <a:t>z</a:t>
              </a:r>
              <a:r>
                <a:rPr lang="zh-CN" altLang="en-US" sz="1390" kern="0" dirty="0">
                  <a:solidFill>
                    <a:srgbClr val="000000"/>
                  </a:solidFill>
                  <a:latin typeface="Times New Roman" panose="02020603050405020304" pitchFamily="65" charset="-122"/>
                </a:rPr>
                <a:t>　　     </a:t>
              </a:r>
              <a:r>
                <a:rPr lang="zh-CN" altLang="en-US" sz="1390" i="1" kern="0" dirty="0">
                  <a:solidFill>
                    <a:srgbClr val="000000"/>
                  </a:solidFill>
                  <a:latin typeface="Times New Roman" panose="02020603050405020304" pitchFamily="65" charset="-122"/>
                </a:rPr>
                <a:t>x</a:t>
              </a:r>
              <a:r>
                <a:rPr lang="zh-CN" altLang="en-US" sz="1045" kern="0" baseline="-15000" dirty="0">
                  <a:solidFill>
                    <a:srgbClr val="000000"/>
                  </a:solidFill>
                  <a:latin typeface="Times New Roman" panose="02020603050405020304" pitchFamily="65" charset="-122"/>
                </a:rPr>
                <a:t>2</a:t>
              </a:r>
              <a:endParaRPr lang="zh-CN" altLang="en-US" dirty="0"/>
            </a:p>
            <a:p>
              <a:pPr eaLnBrk="0" latinLnBrk="1" hangingPunct="0">
                <a:lnSpc>
                  <a:spcPct val="150000"/>
                </a:lnSpc>
                <a:spcBef>
                  <a:spcPts val="0"/>
                </a:spcBef>
              </a:pPr>
              <a:r>
                <a:rPr lang="zh-CN" altLang="en-US" sz="1975" kern="0" spc="5451"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kern="0" spc="447"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2015" kern="0" spc="233" dirty="0">
                  <a:solidFill>
                    <a:srgbClr val="000000"/>
                  </a:solidFill>
                  <a:latin typeface="Times New Roman" panose="02020603050405020304" pitchFamily="65" charset="-122"/>
                </a:rPr>
                <a:t> </a:t>
              </a:r>
              <a:endParaRPr lang="zh-CN" altLang="en-US" dirty="0"/>
            </a:p>
          </p:txBody>
        </p:sp>
        <p:pic>
          <p:nvPicPr>
            <p:cNvPr id="3" name="图片 3" descr="textimage15.jpeg"/>
            <p:cNvPicPr>
              <a:picLocks noChangeAspect="1"/>
            </p:cNvPicPr>
            <p:nvPr/>
          </p:nvPicPr>
          <p:blipFill>
            <a:blip r:embed="rId4" cstate="print"/>
            <a:stretch>
              <a:fillRect/>
            </a:stretch>
          </p:blipFill>
          <p:spPr>
            <a:xfrm>
              <a:off x="1560673" y="1794055"/>
              <a:ext cx="342899" cy="200024"/>
            </a:xfrm>
            <a:prstGeom prst="rect">
              <a:avLst/>
            </a:prstGeom>
          </p:spPr>
        </p:pic>
        <p:pic>
          <p:nvPicPr>
            <p:cNvPr id="4" name="图片 4" descr="textimage16.jpeg"/>
            <p:cNvPicPr>
              <a:picLocks noChangeAspect="1"/>
            </p:cNvPicPr>
            <p:nvPr/>
          </p:nvPicPr>
          <p:blipFill>
            <a:blip r:embed="rId4" cstate="print"/>
            <a:stretch>
              <a:fillRect/>
            </a:stretch>
          </p:blipFill>
          <p:spPr>
            <a:xfrm>
              <a:off x="1585135" y="3561952"/>
              <a:ext cx="342899" cy="200025"/>
            </a:xfrm>
            <a:prstGeom prst="rect">
              <a:avLst/>
            </a:prstGeom>
          </p:spPr>
        </p:pic>
        <p:graphicFrame>
          <p:nvGraphicFramePr>
            <p:cNvPr id="6" name="对象 5"/>
            <p:cNvGraphicFramePr>
              <a:graphicFrameLocks noChangeAspect="1"/>
            </p:cNvGraphicFramePr>
            <p:nvPr/>
          </p:nvGraphicFramePr>
          <p:xfrm>
            <a:off x="540000" y="2798770"/>
            <a:ext cx="876300" cy="438150"/>
          </p:xfrm>
          <a:graphic>
            <a:graphicData uri="http://schemas.openxmlformats.org/presentationml/2006/ole">
              <mc:AlternateContent xmlns:mc="http://schemas.openxmlformats.org/markup-compatibility/2006">
                <mc:Choice xmlns:v="urn:schemas-microsoft-com:vml" Requires="v">
                  <p:oleObj spid="_x0000_s10248" name="Equation" r:id="rId5" imgW="23164800" imgH="11582400" progId="Equation.DSMT4">
                    <p:embed/>
                  </p:oleObj>
                </mc:Choice>
                <mc:Fallback>
                  <p:oleObj name="Equation" r:id="rId5" imgW="23164800" imgH="11582400" progId="Equation.DSMT4">
                    <p:embed/>
                    <p:pic>
                      <p:nvPicPr>
                        <p:cNvPr id="6" name="对象 5"/>
                        <p:cNvPicPr>
                          <a:picLocks noChangeAspect="1"/>
                        </p:cNvPicPr>
                        <p:nvPr/>
                      </p:nvPicPr>
                      <p:blipFill>
                        <a:blip r:embed="rId6"/>
                        <a:stretch>
                          <a:fillRect/>
                        </a:stretch>
                      </p:blipFill>
                      <p:spPr>
                        <a:xfrm>
                          <a:off x="540000" y="2798770"/>
                          <a:ext cx="876300" cy="43815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1515783" y="2808927"/>
            <a:ext cx="283269" cy="443789"/>
          </p:xfrm>
          <a:graphic>
            <a:graphicData uri="http://schemas.openxmlformats.org/presentationml/2006/ole">
              <mc:AlternateContent xmlns:mc="http://schemas.openxmlformats.org/markup-compatibility/2006">
                <mc:Choice xmlns:v="urn:schemas-microsoft-com:vml" Requires="v">
                  <p:oleObj spid="_x0000_s10249" name="Equation" r:id="rId7" imgW="7620000" imgH="11887200" progId="Equation.DSMT4">
                    <p:embed/>
                  </p:oleObj>
                </mc:Choice>
                <mc:Fallback>
                  <p:oleObj name="Equation" r:id="rId7" imgW="7620000" imgH="11887200" progId="Equation.DSMT4">
                    <p:embed/>
                    <p:pic>
                      <p:nvPicPr>
                        <p:cNvPr id="7" name="对象 6"/>
                        <p:cNvPicPr>
                          <a:picLocks noChangeAspect="1"/>
                        </p:cNvPicPr>
                        <p:nvPr/>
                      </p:nvPicPr>
                      <p:blipFill>
                        <a:blip r:embed="rId8"/>
                        <a:stretch>
                          <a:fillRect/>
                        </a:stretch>
                      </p:blipFill>
                      <p:spPr>
                        <a:xfrm>
                          <a:off x="1515783" y="2808927"/>
                          <a:ext cx="283269" cy="443789"/>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1901016" y="2798770"/>
            <a:ext cx="228600" cy="438150"/>
          </p:xfrm>
          <a:graphic>
            <a:graphicData uri="http://schemas.openxmlformats.org/presentationml/2006/ole">
              <mc:AlternateContent xmlns:mc="http://schemas.openxmlformats.org/markup-compatibility/2006">
                <mc:Choice xmlns:v="urn:schemas-microsoft-com:vml" Requires="v">
                  <p:oleObj spid="_x0000_s10250" name="Equation" r:id="rId9" imgW="6096000" imgH="11582400" progId="Equation.DSMT4">
                    <p:embed/>
                  </p:oleObj>
                </mc:Choice>
                <mc:Fallback>
                  <p:oleObj name="Equation" r:id="rId9" imgW="6096000" imgH="11582400" progId="Equation.DSMT4">
                    <p:embed/>
                    <p:pic>
                      <p:nvPicPr>
                        <p:cNvPr id="8" name="对象 7"/>
                        <p:cNvPicPr>
                          <a:picLocks noChangeAspect="1"/>
                        </p:cNvPicPr>
                        <p:nvPr/>
                      </p:nvPicPr>
                      <p:blipFill>
                        <a:blip r:embed="rId10"/>
                        <a:stretch>
                          <a:fillRect/>
                        </a:stretch>
                      </p:blipFill>
                      <p:spPr>
                        <a:xfrm>
                          <a:off x="1901016" y="2798770"/>
                          <a:ext cx="228600" cy="438150"/>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540000" y="4569588"/>
            <a:ext cx="942975" cy="438149"/>
          </p:xfrm>
          <a:graphic>
            <a:graphicData uri="http://schemas.openxmlformats.org/presentationml/2006/ole">
              <mc:AlternateContent xmlns:mc="http://schemas.openxmlformats.org/markup-compatibility/2006">
                <mc:Choice xmlns:v="urn:schemas-microsoft-com:vml" Requires="v">
                  <p:oleObj spid="_x0000_s10251" name="Equation" r:id="rId11" imgW="24993600" imgH="11582400" progId="Equation.DSMT4">
                    <p:embed/>
                  </p:oleObj>
                </mc:Choice>
                <mc:Fallback>
                  <p:oleObj name="Equation" r:id="rId11" imgW="24993600" imgH="11582400" progId="Equation.DSMT4">
                    <p:embed/>
                    <p:pic>
                      <p:nvPicPr>
                        <p:cNvPr id="9" name="对象 8"/>
                        <p:cNvPicPr>
                          <a:picLocks noChangeAspect="1"/>
                        </p:cNvPicPr>
                        <p:nvPr/>
                      </p:nvPicPr>
                      <p:blipFill>
                        <a:blip r:embed="rId12"/>
                        <a:stretch>
                          <a:fillRect/>
                        </a:stretch>
                      </p:blipFill>
                      <p:spPr>
                        <a:xfrm>
                          <a:off x="540000" y="4569588"/>
                          <a:ext cx="942975" cy="438149"/>
                        </a:xfrm>
                        <a:prstGeom prst="rect">
                          <a:avLst/>
                        </a:prstGeom>
                        <a:noFill/>
                        <a:ln w="9525">
                          <a:noFill/>
                        </a:ln>
                      </p:spPr>
                    </p:pic>
                  </p:oleObj>
                </mc:Fallback>
              </mc:AlternateContent>
            </a:graphicData>
          </a:graphic>
        </p:graphicFrame>
        <p:graphicFrame>
          <p:nvGraphicFramePr>
            <p:cNvPr id="10" name="对象 9"/>
            <p:cNvGraphicFramePr>
              <a:graphicFrameLocks noChangeAspect="1"/>
            </p:cNvGraphicFramePr>
            <p:nvPr/>
          </p:nvGraphicFramePr>
          <p:xfrm>
            <a:off x="1582458" y="4569588"/>
            <a:ext cx="285750" cy="400050"/>
          </p:xfrm>
          <a:graphic>
            <a:graphicData uri="http://schemas.openxmlformats.org/presentationml/2006/ole">
              <mc:AlternateContent xmlns:mc="http://schemas.openxmlformats.org/markup-compatibility/2006">
                <mc:Choice xmlns:v="urn:schemas-microsoft-com:vml" Requires="v">
                  <p:oleObj spid="_x0000_s10252" name="Equation" r:id="rId13" imgW="7620000" imgH="10668000" progId="Equation.DSMT4">
                    <p:embed/>
                  </p:oleObj>
                </mc:Choice>
                <mc:Fallback>
                  <p:oleObj name="Equation" r:id="rId13" imgW="7620000" imgH="10668000" progId="Equation.DSMT4">
                    <p:embed/>
                    <p:pic>
                      <p:nvPicPr>
                        <p:cNvPr id="10" name="对象 9"/>
                        <p:cNvPicPr>
                          <a:picLocks noChangeAspect="1"/>
                        </p:cNvPicPr>
                        <p:nvPr/>
                      </p:nvPicPr>
                      <p:blipFill>
                        <a:blip r:embed="rId14"/>
                        <a:stretch>
                          <a:fillRect/>
                        </a:stretch>
                      </p:blipFill>
                      <p:spPr>
                        <a:xfrm>
                          <a:off x="1582458" y="4569588"/>
                          <a:ext cx="285750" cy="400050"/>
                        </a:xfrm>
                        <a:prstGeom prst="rect">
                          <a:avLst/>
                        </a:prstGeom>
                        <a:noFill/>
                        <a:ln w="9525">
                          <a:noFill/>
                        </a:ln>
                      </p:spPr>
                    </p:pic>
                  </p:oleObj>
                </mc:Fallback>
              </mc:AlternateContent>
            </a:graphicData>
          </a:graphic>
        </p:graphicFrame>
        <p:graphicFrame>
          <p:nvGraphicFramePr>
            <p:cNvPr id="11" name="对象 10"/>
            <p:cNvGraphicFramePr>
              <a:graphicFrameLocks noChangeAspect="1"/>
            </p:cNvGraphicFramePr>
            <p:nvPr/>
          </p:nvGraphicFramePr>
          <p:xfrm>
            <a:off x="1967691" y="4569588"/>
            <a:ext cx="285750" cy="447675"/>
          </p:xfrm>
          <a:graphic>
            <a:graphicData uri="http://schemas.openxmlformats.org/presentationml/2006/ole">
              <mc:AlternateContent xmlns:mc="http://schemas.openxmlformats.org/markup-compatibility/2006">
                <mc:Choice xmlns:v="urn:schemas-microsoft-com:vml" Requires="v">
                  <p:oleObj spid="_x0000_s10253" name="Equation" r:id="rId15" imgW="7620000" imgH="11887200" progId="Equation.DSMT4">
                    <p:embed/>
                  </p:oleObj>
                </mc:Choice>
                <mc:Fallback>
                  <p:oleObj name="Equation" r:id="rId15" imgW="7620000" imgH="11887200" progId="Equation.DSMT4">
                    <p:embed/>
                    <p:pic>
                      <p:nvPicPr>
                        <p:cNvPr id="11" name="对象 10"/>
                        <p:cNvPicPr>
                          <a:picLocks noChangeAspect="1"/>
                        </p:cNvPicPr>
                        <p:nvPr/>
                      </p:nvPicPr>
                      <p:blipFill>
                        <a:blip r:embed="rId16"/>
                        <a:stretch>
                          <a:fillRect/>
                        </a:stretch>
                      </p:blipFill>
                      <p:spPr>
                        <a:xfrm>
                          <a:off x="1967691" y="4569588"/>
                          <a:ext cx="285750" cy="447675"/>
                        </a:xfrm>
                        <a:prstGeom prst="rect">
                          <a:avLst/>
                        </a:prstGeom>
                        <a:noFill/>
                        <a:ln w="9525">
                          <a:noFill/>
                        </a:ln>
                      </p:spPr>
                    </p:pic>
                  </p:oleObj>
                </mc:Fallback>
              </mc:AlternateContent>
            </a:graphicData>
          </a:graphic>
        </p:graphicFrame>
      </p:grpSp>
    </p:spTree>
    <p:extLst>
      <p:ext uri="{BB962C8B-B14F-4D97-AF65-F5344CB8AC3E}">
        <p14:creationId xmlns:p14="http://schemas.microsoft.com/office/powerpoint/2010/main" val="10393263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43526"/>
            <a:ext cx="8399160" cy="1567673"/>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i="1" kern="0" dirty="0">
                <a:solidFill>
                  <a:srgbClr val="000000"/>
                </a:solidFill>
                <a:latin typeface="Times New Roman" panose="02020603050405020304" pitchFamily="65" charset="-122"/>
              </a:rPr>
              <a:t>x</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=23.4 g    </a:t>
            </a:r>
            <a:r>
              <a:rPr lang="zh-CN" altLang="en-US" sz="1390" i="1" kern="0" dirty="0">
                <a:solidFill>
                  <a:srgbClr val="000000"/>
                </a:solidFill>
                <a:latin typeface="Times New Roman" panose="02020603050405020304" pitchFamily="65" charset="-122"/>
              </a:rPr>
              <a:t>z</a:t>
            </a:r>
            <a:r>
              <a:rPr lang="zh-CN" altLang="en-US" sz="1390" kern="0" dirty="0">
                <a:solidFill>
                  <a:srgbClr val="000000"/>
                </a:solidFill>
                <a:latin typeface="Times New Roman" panose="02020603050405020304" pitchFamily="65" charset="-122"/>
              </a:rPr>
              <a:t>=20 g</a:t>
            </a:r>
            <a:endParaRPr lang="zh-CN" altLang="en-US"/>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c点时,所得溶液中溶质质量分数:</a:t>
            </a:r>
            <a:endParaRPr lang="zh-CN" altLang="en-US"/>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[(11.7+23.4)/(100+150-4.4-20)]</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100%=15.6%</a:t>
            </a:r>
            <a:endParaRPr lang="zh-CN" altLang="en-US"/>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答:c点时,所得溶液的溶质质量分数是15.6%。</a:t>
            </a:r>
            <a:endParaRPr lang="zh-CN" altLang="en-US"/>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(无计算过程不给分。其他合理解法对应给分)</a:t>
            </a:r>
            <a:endParaRPr lang="zh-CN" altLang="en-US"/>
          </a:p>
        </p:txBody>
      </p:sp>
      <p:sp>
        <p:nvSpPr>
          <p:cNvPr id="3" name="TextBox 2"/>
          <p:cNvSpPr txBox="1"/>
          <p:nvPr/>
        </p:nvSpPr>
        <p:spPr>
          <a:xfrm>
            <a:off x="539721" y="3429317"/>
            <a:ext cx="8399160" cy="604268"/>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解析</a:t>
            </a:r>
            <a:r>
              <a:rPr lang="zh-CN" altLang="en-US" sz="1390" kern="0" dirty="0">
                <a:solidFill>
                  <a:srgbClr val="000000"/>
                </a:solidFill>
                <a:latin typeface="Times New Roman" panose="02020603050405020304" pitchFamily="65" charset="-122"/>
              </a:rPr>
              <a:t>　(1)向盐酸和氯化钙的混合溶液中,滴加碳酸钠溶液,碳酸钠先与盐酸反应,后与氯化钙反应,所以a→b</a:t>
            </a:r>
            <a:br>
              <a:rPr dirty="0"/>
            </a:br>
            <a:r>
              <a:rPr lang="zh-CN" altLang="en-US" sz="1390" kern="0" dirty="0">
                <a:solidFill>
                  <a:srgbClr val="000000"/>
                </a:solidFill>
                <a:latin typeface="Times New Roman" panose="02020603050405020304" pitchFamily="65" charset="-122"/>
              </a:rPr>
              <a:t>段表示碳酸钠与混合溶液中的盐酸反应。</a:t>
            </a:r>
            <a:endParaRPr lang="zh-CN" altLang="en-US" dirty="0"/>
          </a:p>
        </p:txBody>
      </p:sp>
    </p:spTree>
    <p:extLst>
      <p:ext uri="{BB962C8B-B14F-4D97-AF65-F5344CB8AC3E}">
        <p14:creationId xmlns:p14="http://schemas.microsoft.com/office/powerpoint/2010/main" val="3822457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0034" y="1643051"/>
            <a:ext cx="8399160" cy="2589107"/>
          </a:xfrm>
          <a:prstGeom prst="rect">
            <a:avLst/>
          </a:prstGeom>
          <a:noFill/>
        </p:spPr>
        <p:txBody>
          <a:bodyPr wrap="square" lIns="0" tIns="0" rIns="0" bIns="0" rtlCol="0">
            <a:spAutoFit/>
          </a:bodyPr>
          <a:lstStyle/>
          <a:p>
            <a:pPr algn="ctr" eaLnBrk="0" latinLnBrk="1" hangingPunct="0">
              <a:lnSpc>
                <a:spcPct val="150000"/>
              </a:lnSpc>
              <a:spcBef>
                <a:spcPts val="0"/>
              </a:spcBef>
            </a:pPr>
            <a:r>
              <a:rPr lang="zh-CN" altLang="en-US" sz="1500" dirty="0">
                <a:latin typeface="微软雅黑" panose="020B0503020204020204" charset="-122"/>
                <a:ea typeface="微软雅黑" panose="020B0503020204020204" charset="-122"/>
                <a:cs typeface="微软雅黑" panose="020B0503020204020204" charset="-122"/>
              </a:rPr>
              <a:t>教师专用题组</a:t>
            </a:r>
          </a:p>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1.</a:t>
            </a:r>
            <a:r>
              <a:rPr lang="zh-CN" altLang="en-US" sz="1390" kern="0" dirty="0">
                <a:solidFill>
                  <a:srgbClr val="000000"/>
                </a:solidFill>
                <a:latin typeface="Times New Roman" panose="02020603050405020304" pitchFamily="65" charset="-122"/>
              </a:rPr>
              <a:t>(2016湖南益阳,12,3分)中国科学家屠呦呦女士在2015年获得诺贝尔生理学或医学奖。她成功提取出的</a:t>
            </a:r>
            <a:br>
              <a:rPr dirty="0"/>
            </a:br>
            <a:r>
              <a:rPr lang="zh-CN" altLang="en-US" sz="1390" kern="0" dirty="0">
                <a:solidFill>
                  <a:srgbClr val="000000"/>
                </a:solidFill>
                <a:latin typeface="Times New Roman" panose="02020603050405020304" pitchFamily="65" charset="-122"/>
              </a:rPr>
              <a:t>青蒿素(化学式C</a:t>
            </a:r>
            <a:r>
              <a:rPr lang="zh-CN" altLang="en-US" sz="1045" kern="0" baseline="-15000" dirty="0">
                <a:solidFill>
                  <a:srgbClr val="000000"/>
                </a:solidFill>
                <a:latin typeface="Times New Roman" panose="02020603050405020304" pitchFamily="65" charset="-122"/>
              </a:rPr>
              <a:t>15</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22</a:t>
            </a:r>
            <a:r>
              <a:rPr lang="zh-CN" altLang="en-US" sz="1390" kern="0" dirty="0">
                <a:solidFill>
                  <a:srgbClr val="000000"/>
                </a:solidFill>
                <a:latin typeface="Times New Roman" panose="02020603050405020304" pitchFamily="65" charset="-122"/>
              </a:rPr>
              <a:t>O</a:t>
            </a:r>
            <a:r>
              <a:rPr lang="zh-CN" altLang="en-US" sz="1045" kern="0" baseline="-15000" dirty="0">
                <a:solidFill>
                  <a:srgbClr val="000000"/>
                </a:solidFill>
                <a:latin typeface="Times New Roman" panose="02020603050405020304" pitchFamily="65" charset="-122"/>
              </a:rPr>
              <a:t>5</a:t>
            </a:r>
            <a:r>
              <a:rPr lang="zh-CN" altLang="en-US" sz="1390" kern="0" dirty="0">
                <a:solidFill>
                  <a:srgbClr val="000000"/>
                </a:solidFill>
                <a:latin typeface="Times New Roman" panose="02020603050405020304" pitchFamily="65" charset="-122"/>
              </a:rPr>
              <a:t>),被誉为“拯救2亿人口”的发现。下列有关青蒿素的说法正确的是(有关相对原子</a:t>
            </a:r>
            <a:br>
              <a:rPr dirty="0"/>
            </a:br>
            <a:r>
              <a:rPr lang="zh-CN" altLang="en-US" sz="1390" kern="0" dirty="0">
                <a:solidFill>
                  <a:srgbClr val="000000"/>
                </a:solidFill>
                <a:latin typeface="Times New Roman" panose="02020603050405020304" pitchFamily="65" charset="-122"/>
              </a:rPr>
              <a:t>质量:H-1　C-12　O-16)</a:t>
            </a:r>
            <a:r>
              <a:rPr lang="zh-CN" altLang="en-US" sz="1085" kern="0" spc="30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A.青蒿素由42个原子构成</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B.青蒿素中氧元素质量分数最小</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C.青蒿素由碳、氢、氧三种元素组成</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D.青蒿素中碳、氢、氧元素的质量比为15∶22∶5</a:t>
            </a:r>
            <a:endParaRPr lang="zh-CN" altLang="en-US" dirty="0"/>
          </a:p>
        </p:txBody>
      </p:sp>
      <p:sp>
        <p:nvSpPr>
          <p:cNvPr id="3" name="TextBox 2"/>
          <p:cNvSpPr txBox="1"/>
          <p:nvPr/>
        </p:nvSpPr>
        <p:spPr>
          <a:xfrm>
            <a:off x="499717" y="4357694"/>
            <a:ext cx="8399160" cy="604268"/>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    C</a:t>
            </a:r>
            <a:r>
              <a:rPr lang="zh-CN" altLang="en-US" sz="1390" kern="0" dirty="0">
                <a:solidFill>
                  <a:srgbClr val="000000"/>
                </a:solidFill>
                <a:latin typeface="Times New Roman" panose="02020603050405020304" pitchFamily="65" charset="-122"/>
              </a:rPr>
              <a:t>　一个青蒿素分子由42个原子构成,A错误;青蒿素中氢元素的质量分数最小,B错误;青蒿素分子中</a:t>
            </a:r>
            <a:br>
              <a:rPr dirty="0"/>
            </a:br>
            <a:r>
              <a:rPr lang="zh-CN" altLang="en-US" sz="1390" kern="0" dirty="0">
                <a:solidFill>
                  <a:srgbClr val="000000"/>
                </a:solidFill>
                <a:latin typeface="Times New Roman" panose="02020603050405020304" pitchFamily="65" charset="-122"/>
              </a:rPr>
              <a:t>碳、氢、氧三种原子的个数比为15∶22∶5,D错误。</a:t>
            </a:r>
            <a:endParaRPr lang="zh-CN" altLang="en-US" dirty="0"/>
          </a:p>
        </p:txBody>
      </p:sp>
    </p:spTree>
    <p:extLst>
      <p:ext uri="{BB962C8B-B14F-4D97-AF65-F5344CB8AC3E}">
        <p14:creationId xmlns:p14="http://schemas.microsoft.com/office/powerpoint/2010/main" val="1829757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43525"/>
            <a:ext cx="8399160" cy="604268"/>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(2016北京,25,1分)10%的CaCl</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溶液可作路面保湿剂。欲配制100 kg该路面保湿剂,需要水的质量是</a:t>
            </a:r>
            <a:r>
              <a:rPr lang="zh-CN" altLang="en-US" sz="1390" u="sng" kern="0" dirty="0">
                <a:solidFill>
                  <a:srgbClr val="000000"/>
                </a:solidFill>
                <a:latin typeface="Times New Roman" panose="02020603050405020304" pitchFamily="65" charset="-122"/>
              </a:rPr>
              <a:t>　    </a:t>
            </a:r>
            <a:br>
              <a:rPr dirty="0"/>
            </a:b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kg。</a:t>
            </a:r>
            <a:endParaRPr lang="zh-CN" altLang="en-US" dirty="0"/>
          </a:p>
        </p:txBody>
      </p:sp>
      <p:sp>
        <p:nvSpPr>
          <p:cNvPr id="3" name="TextBox 2"/>
          <p:cNvSpPr txBox="1"/>
          <p:nvPr/>
        </p:nvSpPr>
        <p:spPr>
          <a:xfrm>
            <a:off x="540000" y="2357905"/>
            <a:ext cx="8399160" cy="283860"/>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a:t>
            </a:r>
            <a:r>
              <a:rPr lang="zh-CN" altLang="en-US" sz="1390" kern="0" dirty="0">
                <a:solidFill>
                  <a:srgbClr val="000000"/>
                </a:solidFill>
                <a:latin typeface="Times New Roman" panose="02020603050405020304" pitchFamily="65" charset="-122"/>
              </a:rPr>
              <a:t>　90</a:t>
            </a:r>
            <a:endParaRPr lang="zh-CN" altLang="en-US" dirty="0"/>
          </a:p>
        </p:txBody>
      </p:sp>
      <p:sp>
        <p:nvSpPr>
          <p:cNvPr id="4" name="TextBox 3"/>
          <p:cNvSpPr txBox="1"/>
          <p:nvPr/>
        </p:nvSpPr>
        <p:spPr>
          <a:xfrm>
            <a:off x="530558" y="2645074"/>
            <a:ext cx="8399160" cy="283860"/>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解析</a:t>
            </a:r>
            <a:r>
              <a:rPr lang="zh-CN" altLang="en-US" sz="1390" kern="0" dirty="0">
                <a:solidFill>
                  <a:srgbClr val="000000"/>
                </a:solidFill>
                <a:latin typeface="Times New Roman" panose="02020603050405020304" pitchFamily="65" charset="-122"/>
              </a:rPr>
              <a:t>　需要水的质量为100 kg</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(1-10%)=90 kg。</a:t>
            </a:r>
            <a:endParaRPr lang="zh-CN" altLang="en-US" dirty="0"/>
          </a:p>
        </p:txBody>
      </p:sp>
    </p:spTree>
    <p:extLst>
      <p:ext uri="{BB962C8B-B14F-4D97-AF65-F5344CB8AC3E}">
        <p14:creationId xmlns:p14="http://schemas.microsoft.com/office/powerpoint/2010/main" val="3654607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1643526"/>
            <a:ext cx="8399160" cy="3234027"/>
            <a:chOff x="540000" y="770400"/>
            <a:chExt cx="8399160" cy="3234027"/>
          </a:xfrm>
        </p:grpSpPr>
        <p:sp>
          <p:nvSpPr>
            <p:cNvPr id="2" name="TextBox 2"/>
            <p:cNvSpPr txBox="1"/>
            <p:nvPr/>
          </p:nvSpPr>
          <p:spPr>
            <a:xfrm>
              <a:off x="540000" y="770400"/>
              <a:ext cx="8399160" cy="3234027"/>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(2019山东潍坊,27,8分)实验室模拟高温煅烧石灰石的方法制取二氧化碳,取35 g石灰石样品(假设杂质受</a:t>
              </a:r>
              <a:br>
                <a:rPr dirty="0"/>
              </a:br>
              <a:r>
                <a:rPr lang="zh-CN" altLang="en-US" sz="1390" kern="0" dirty="0">
                  <a:solidFill>
                    <a:srgbClr val="000000"/>
                  </a:solidFill>
                  <a:latin typeface="Times New Roman" panose="02020603050405020304" pitchFamily="65" charset="-122"/>
                </a:rPr>
                <a:t>热不分解且不与酸反应),煅烧一段时间恢复到室温,测得生成11 g二氧化碳。向剩余固体中逐滴加入某盐</a:t>
              </a:r>
              <a:br>
                <a:rPr dirty="0"/>
              </a:br>
              <a:r>
                <a:rPr lang="zh-CN" altLang="en-US" sz="1390" kern="0" dirty="0">
                  <a:solidFill>
                    <a:srgbClr val="000000"/>
                  </a:solidFill>
                  <a:latin typeface="Times New Roman" panose="02020603050405020304" pitchFamily="65" charset="-122"/>
                </a:rPr>
                <a:t>酸至不再反应为止,又生成2.2 g二氧化碳,加入盐酸的质量与生成的氯化钙质量关系如图:</a:t>
              </a:r>
              <a:endParaRPr lang="zh-CN" altLang="en-US" dirty="0"/>
            </a:p>
            <a:p>
              <a:pPr eaLnBrk="0" latinLnBrk="1" hangingPunct="0">
                <a:lnSpc>
                  <a:spcPct val="150000"/>
                </a:lnSpc>
                <a:spcBef>
                  <a:spcPts val="0"/>
                </a:spcBef>
              </a:pPr>
              <a:r>
                <a:rPr lang="zh-CN" altLang="en-US" sz="5120" kern="0" spc="10556" dirty="0">
                  <a:solidFill>
                    <a:srgbClr val="000000"/>
                  </a:solidFill>
                  <a:latin typeface="Times New Roman" panose="02020603050405020304" pitchFamily="65" charset="-122"/>
                </a:rPr>
                <a:t> </a:t>
              </a:r>
              <a:endParaRPr lang="zh-CN" altLang="en-US" dirty="0"/>
            </a:p>
            <a:p>
              <a:pPr eaLnBrk="0" latinLnBrk="1" hangingPunct="0">
                <a:lnSpc>
                  <a:spcPct val="150000"/>
                </a:lnSpc>
                <a:spcBef>
                  <a:spcPts val="1310"/>
                </a:spcBef>
              </a:pPr>
              <a:r>
                <a:rPr lang="zh-CN" altLang="en-US" sz="1390" kern="0" dirty="0">
                  <a:solidFill>
                    <a:srgbClr val="000000"/>
                  </a:solidFill>
                  <a:latin typeface="Times New Roman" panose="02020603050405020304" pitchFamily="65" charset="-122"/>
                </a:rPr>
                <a:t>(1)石灰石样品的质量分数是</a:t>
              </a: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(结果保留一位小数,下同);</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(2)a点溶液的pH</a:t>
              </a: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7(填“&lt;”“&gt;”或“=”);</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(3)求所加盐酸的溶质质量分数(写出计算过程)。</a:t>
              </a:r>
              <a:endParaRPr lang="zh-CN" altLang="en-US" dirty="0"/>
            </a:p>
          </p:txBody>
        </p:sp>
        <p:pic>
          <p:nvPicPr>
            <p:cNvPr id="3" name="图片 3" descr="textimage17.jpeg"/>
            <p:cNvPicPr>
              <a:picLocks noChangeAspect="1"/>
            </p:cNvPicPr>
            <p:nvPr/>
          </p:nvPicPr>
          <p:blipFill>
            <a:blip r:embed="rId3"/>
            <a:stretch>
              <a:fillRect/>
            </a:stretch>
          </p:blipFill>
          <p:spPr>
            <a:xfrm>
              <a:off x="3183372" y="1770057"/>
              <a:ext cx="1888694" cy="1283227"/>
            </a:xfrm>
            <a:prstGeom prst="rect">
              <a:avLst/>
            </a:prstGeom>
          </p:spPr>
        </p:pic>
      </p:grpSp>
    </p:spTree>
    <p:extLst>
      <p:ext uri="{BB962C8B-B14F-4D97-AF65-F5344CB8AC3E}">
        <p14:creationId xmlns:p14="http://schemas.microsoft.com/office/powerpoint/2010/main" val="21603952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40000" y="1643525"/>
            <a:ext cx="8399160" cy="4252464"/>
            <a:chOff x="540000" y="770400"/>
            <a:chExt cx="8399160" cy="4252464"/>
          </a:xfrm>
        </p:grpSpPr>
        <p:sp>
          <p:nvSpPr>
            <p:cNvPr id="2" name="TextBox 2"/>
            <p:cNvSpPr txBox="1"/>
            <p:nvPr/>
          </p:nvSpPr>
          <p:spPr>
            <a:xfrm>
              <a:off x="540000" y="770400"/>
              <a:ext cx="8399160" cy="4171950"/>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a:t>
              </a:r>
              <a:r>
                <a:rPr lang="zh-CN" altLang="en-US" sz="1390" kern="0" dirty="0">
                  <a:solidFill>
                    <a:srgbClr val="000000"/>
                  </a:solidFill>
                  <a:latin typeface="Times New Roman" panose="02020603050405020304" pitchFamily="65" charset="-122"/>
                </a:rPr>
                <a:t>　(8分)(1)85.7%(1分)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(2)&lt;(1分)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(3)解:设煅烧石灰石生成11 g二氧化碳时,同时生成氧化钙的质量为</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CaCO</a:t>
              </a:r>
              <a:r>
                <a:rPr lang="zh-CN" altLang="en-US" sz="1045" kern="0" baseline="-15000" dirty="0">
                  <a:solidFill>
                    <a:srgbClr val="000000"/>
                  </a:solidFill>
                  <a:latin typeface="Times New Roman" panose="02020603050405020304" pitchFamily="65" charset="-122"/>
                </a:rPr>
                <a:t>3</a:t>
              </a:r>
              <a:r>
                <a:rPr lang="zh-CN" altLang="en-US" sz="1525" kern="0" spc="1173"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CaO　+　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56　     　44</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　　     11 g</a:t>
              </a:r>
              <a:endParaRPr lang="zh-CN" altLang="en-US" dirty="0"/>
            </a:p>
            <a:p>
              <a:pPr eaLnBrk="0" latinLnBrk="1" hangingPunct="0">
                <a:lnSpc>
                  <a:spcPct val="150000"/>
                </a:lnSpc>
                <a:spcBef>
                  <a:spcPts val="0"/>
                </a:spcBef>
              </a:pPr>
              <a:r>
                <a:rPr lang="zh-CN" altLang="en-US" sz="1810" kern="0" spc="-11"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985" kern="0" spc="566"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=14 g(1分)</a:t>
              </a:r>
              <a:endParaRPr lang="zh-CN" altLang="en-US" dirty="0"/>
            </a:p>
            <a:p>
              <a:pPr eaLnBrk="0" latinLnBrk="1" hangingPunct="0">
                <a:lnSpc>
                  <a:spcPct val="150000"/>
                </a:lnSpc>
                <a:spcBef>
                  <a:spcPts val="125"/>
                </a:spcBef>
              </a:pPr>
              <a:r>
                <a:rPr lang="zh-CN" altLang="en-US" sz="1390" kern="0" dirty="0">
                  <a:solidFill>
                    <a:srgbClr val="000000"/>
                  </a:solidFill>
                  <a:latin typeface="Times New Roman" panose="02020603050405020304" pitchFamily="65" charset="-122"/>
                </a:rPr>
                <a:t>设与CaO反应的氯化氢的质量为</a:t>
              </a:r>
              <a:r>
                <a:rPr lang="zh-CN" altLang="en-US" sz="1390" i="1" kern="0" dirty="0">
                  <a:solidFill>
                    <a:srgbClr val="000000"/>
                  </a:solidFill>
                  <a:latin typeface="Times New Roman" panose="02020603050405020304" pitchFamily="65" charset="-122"/>
                </a:rPr>
                <a:t>y</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CaO　+　2HCl</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CaCl</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56　      　73</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14 g　         </a:t>
              </a:r>
              <a:r>
                <a:rPr lang="zh-CN" altLang="en-US" sz="1390" i="1" kern="0" dirty="0">
                  <a:solidFill>
                    <a:srgbClr val="000000"/>
                  </a:solidFill>
                  <a:latin typeface="Times New Roman" panose="02020603050405020304" pitchFamily="65" charset="-122"/>
                </a:rPr>
                <a:t>y</a:t>
              </a:r>
              <a:endParaRPr lang="zh-CN" altLang="en-US" dirty="0"/>
            </a:p>
            <a:p>
              <a:pPr eaLnBrk="0" latinLnBrk="1" hangingPunct="0">
                <a:lnSpc>
                  <a:spcPct val="150000"/>
                </a:lnSpc>
                <a:spcBef>
                  <a:spcPts val="0"/>
                </a:spcBef>
              </a:pPr>
              <a:r>
                <a:rPr lang="zh-CN" altLang="en-US" sz="1810" kern="0" spc="-86"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985" kern="0" spc="641"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a:t>
              </a:r>
              <a:r>
                <a:rPr lang="zh-CN" altLang="en-US" sz="1390" i="1" kern="0" dirty="0">
                  <a:solidFill>
                    <a:srgbClr val="000000"/>
                  </a:solidFill>
                  <a:latin typeface="Times New Roman" panose="02020603050405020304" pitchFamily="65" charset="-122"/>
                </a:rPr>
                <a:t>y</a:t>
              </a:r>
              <a:r>
                <a:rPr lang="zh-CN" altLang="en-US" sz="1390" kern="0" dirty="0">
                  <a:solidFill>
                    <a:srgbClr val="000000"/>
                  </a:solidFill>
                  <a:latin typeface="Times New Roman" panose="02020603050405020304" pitchFamily="65" charset="-122"/>
                </a:rPr>
                <a:t>=18.25 g(1分)</a:t>
              </a:r>
              <a:endParaRPr lang="zh-CN" altLang="en-US" dirty="0"/>
            </a:p>
          </p:txBody>
        </p:sp>
        <p:pic>
          <p:nvPicPr>
            <p:cNvPr id="3" name="图片 3" descr="textimage18.jpeg"/>
            <p:cNvPicPr>
              <a:picLocks noChangeAspect="1"/>
            </p:cNvPicPr>
            <p:nvPr/>
          </p:nvPicPr>
          <p:blipFill>
            <a:blip r:embed="rId4"/>
            <a:stretch>
              <a:fillRect/>
            </a:stretch>
          </p:blipFill>
          <p:spPr>
            <a:xfrm>
              <a:off x="1025100" y="1764568"/>
              <a:ext cx="342899" cy="304800"/>
            </a:xfrm>
            <a:prstGeom prst="rect">
              <a:avLst/>
            </a:prstGeom>
          </p:spPr>
        </p:pic>
        <p:pic>
          <p:nvPicPr>
            <p:cNvPr id="4" name="图片 4" descr="textimage19.jpeg"/>
            <p:cNvPicPr>
              <a:picLocks noChangeAspect="1"/>
            </p:cNvPicPr>
            <p:nvPr/>
          </p:nvPicPr>
          <p:blipFill>
            <a:blip r:embed="rId5" cstate="print"/>
            <a:stretch>
              <a:fillRect/>
            </a:stretch>
          </p:blipFill>
          <p:spPr>
            <a:xfrm>
              <a:off x="1697883" y="3578779"/>
              <a:ext cx="342899" cy="200025"/>
            </a:xfrm>
            <a:prstGeom prst="rect">
              <a:avLst/>
            </a:prstGeom>
          </p:spPr>
        </p:pic>
        <p:graphicFrame>
          <p:nvGraphicFramePr>
            <p:cNvPr id="6" name="对象 5"/>
            <p:cNvGraphicFramePr>
              <a:graphicFrameLocks noChangeAspect="1"/>
            </p:cNvGraphicFramePr>
            <p:nvPr/>
          </p:nvGraphicFramePr>
          <p:xfrm>
            <a:off x="540000" y="2821380"/>
            <a:ext cx="228600" cy="400049"/>
          </p:xfrm>
          <a:graphic>
            <a:graphicData uri="http://schemas.openxmlformats.org/presentationml/2006/ole">
              <mc:AlternateContent xmlns:mc="http://schemas.openxmlformats.org/markup-compatibility/2006">
                <mc:Choice xmlns:v="urn:schemas-microsoft-com:vml" Requires="v">
                  <p:oleObj spid="_x0000_s11270" name="Equation" r:id="rId6" imgW="6096000" imgH="10668000" progId="Equation.DSMT4">
                    <p:embed/>
                  </p:oleObj>
                </mc:Choice>
                <mc:Fallback>
                  <p:oleObj name="Equation" r:id="rId6" imgW="6096000" imgH="10668000" progId="Equation.DSMT4">
                    <p:embed/>
                    <p:pic>
                      <p:nvPicPr>
                        <p:cNvPr id="6" name="对象 5"/>
                        <p:cNvPicPr>
                          <a:picLocks noChangeAspect="1"/>
                        </p:cNvPicPr>
                        <p:nvPr/>
                      </p:nvPicPr>
                      <p:blipFill>
                        <a:blip r:embed="rId7"/>
                        <a:stretch>
                          <a:fillRect/>
                        </a:stretch>
                      </p:blipFill>
                      <p:spPr>
                        <a:xfrm>
                          <a:off x="540000" y="2821380"/>
                          <a:ext cx="228600" cy="40004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868083" y="2811557"/>
            <a:ext cx="323849" cy="438150"/>
          </p:xfrm>
          <a:graphic>
            <a:graphicData uri="http://schemas.openxmlformats.org/presentationml/2006/ole">
              <mc:AlternateContent xmlns:mc="http://schemas.openxmlformats.org/markup-compatibility/2006">
                <mc:Choice xmlns:v="urn:schemas-microsoft-com:vml" Requires="v">
                  <p:oleObj spid="_x0000_s11271" name="Equation" r:id="rId8" imgW="8534400" imgH="11582400" progId="Equation.DSMT4">
                    <p:embed/>
                  </p:oleObj>
                </mc:Choice>
                <mc:Fallback>
                  <p:oleObj name="Equation" r:id="rId8" imgW="8534400" imgH="11582400" progId="Equation.DSMT4">
                    <p:embed/>
                    <p:pic>
                      <p:nvPicPr>
                        <p:cNvPr id="7" name="对象 6"/>
                        <p:cNvPicPr>
                          <a:picLocks noChangeAspect="1"/>
                        </p:cNvPicPr>
                        <p:nvPr/>
                      </p:nvPicPr>
                      <p:blipFill>
                        <a:blip r:embed="rId9"/>
                        <a:stretch>
                          <a:fillRect/>
                        </a:stretch>
                      </p:blipFill>
                      <p:spPr>
                        <a:xfrm>
                          <a:off x="868083" y="2811557"/>
                          <a:ext cx="323849" cy="438150"/>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540000" y="4584715"/>
            <a:ext cx="219075" cy="400050"/>
          </p:xfrm>
          <a:graphic>
            <a:graphicData uri="http://schemas.openxmlformats.org/presentationml/2006/ole">
              <mc:AlternateContent xmlns:mc="http://schemas.openxmlformats.org/markup-compatibility/2006">
                <mc:Choice xmlns:v="urn:schemas-microsoft-com:vml" Requires="v">
                  <p:oleObj spid="_x0000_s11272" name="Equation" r:id="rId10" imgW="5791200" imgH="10668000" progId="Equation.DSMT4">
                    <p:embed/>
                  </p:oleObj>
                </mc:Choice>
                <mc:Fallback>
                  <p:oleObj name="Equation" r:id="rId10" imgW="5791200" imgH="10668000" progId="Equation.DSMT4">
                    <p:embed/>
                    <p:pic>
                      <p:nvPicPr>
                        <p:cNvPr id="8" name="对象 7"/>
                        <p:cNvPicPr>
                          <a:picLocks noChangeAspect="1"/>
                        </p:cNvPicPr>
                        <p:nvPr/>
                      </p:nvPicPr>
                      <p:blipFill>
                        <a:blip r:embed="rId11"/>
                        <a:stretch>
                          <a:fillRect/>
                        </a:stretch>
                      </p:blipFill>
                      <p:spPr>
                        <a:xfrm>
                          <a:off x="540000" y="4584715"/>
                          <a:ext cx="219075" cy="400050"/>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858558" y="4584715"/>
            <a:ext cx="333374" cy="438149"/>
          </p:xfrm>
          <a:graphic>
            <a:graphicData uri="http://schemas.openxmlformats.org/presentationml/2006/ole">
              <mc:AlternateContent xmlns:mc="http://schemas.openxmlformats.org/markup-compatibility/2006">
                <mc:Choice xmlns:v="urn:schemas-microsoft-com:vml" Requires="v">
                  <p:oleObj spid="_x0000_s11273" name="Equation" r:id="rId12" imgW="8839200" imgH="11582400" progId="Equation.DSMT4">
                    <p:embed/>
                  </p:oleObj>
                </mc:Choice>
                <mc:Fallback>
                  <p:oleObj name="Equation" r:id="rId12" imgW="8839200" imgH="11582400" progId="Equation.DSMT4">
                    <p:embed/>
                    <p:pic>
                      <p:nvPicPr>
                        <p:cNvPr id="9" name="对象 8"/>
                        <p:cNvPicPr>
                          <a:picLocks noChangeAspect="1"/>
                        </p:cNvPicPr>
                        <p:nvPr/>
                      </p:nvPicPr>
                      <p:blipFill>
                        <a:blip r:embed="rId13"/>
                        <a:stretch>
                          <a:fillRect/>
                        </a:stretch>
                      </p:blipFill>
                      <p:spPr>
                        <a:xfrm>
                          <a:off x="858558" y="4584715"/>
                          <a:ext cx="333374" cy="438149"/>
                        </a:xfrm>
                        <a:prstGeom prst="rect">
                          <a:avLst/>
                        </a:prstGeom>
                        <a:noFill/>
                        <a:ln w="9525">
                          <a:noFill/>
                        </a:ln>
                      </p:spPr>
                    </p:pic>
                  </p:oleObj>
                </mc:Fallback>
              </mc:AlternateContent>
            </a:graphicData>
          </a:graphic>
        </p:graphicFrame>
      </p:grpSp>
    </p:spTree>
    <p:extLst>
      <p:ext uri="{BB962C8B-B14F-4D97-AF65-F5344CB8AC3E}">
        <p14:creationId xmlns:p14="http://schemas.microsoft.com/office/powerpoint/2010/main" val="7115476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43526"/>
            <a:ext cx="8399160" cy="2873375"/>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设生成2.2 g二氧化碳需氯化氢的质量为</a:t>
            </a:r>
            <a:r>
              <a:rPr lang="zh-CN" altLang="en-US" sz="1390" i="1" kern="0" dirty="0">
                <a:solidFill>
                  <a:srgbClr val="000000"/>
                </a:solidFill>
                <a:latin typeface="Times New Roman" panose="02020603050405020304" pitchFamily="65" charset="-122"/>
              </a:rPr>
              <a:t>z</a:t>
            </a:r>
            <a:r>
              <a:rPr lang="zh-CN" altLang="en-US" sz="1390" kern="0" dirty="0">
                <a:solidFill>
                  <a:srgbClr val="000000"/>
                </a:solidFill>
                <a:latin typeface="Times New Roman" panose="02020603050405020304" pitchFamily="65" charset="-122"/>
              </a:rPr>
              <a:t>。</a:t>
            </a:r>
            <a:endParaRPr lang="zh-CN" altLang="en-US"/>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CaCO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+2HCl</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CaCl</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↑(1分)</a:t>
            </a:r>
            <a:endParaRPr lang="zh-CN" altLang="en-US"/>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73　　                       44</a:t>
            </a:r>
            <a:endParaRPr lang="zh-CN" altLang="en-US"/>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a:t>
            </a:r>
            <a:r>
              <a:rPr lang="zh-CN" altLang="en-US" sz="1390" i="1" kern="0" dirty="0">
                <a:solidFill>
                  <a:srgbClr val="000000"/>
                </a:solidFill>
                <a:latin typeface="Times New Roman" panose="02020603050405020304" pitchFamily="65" charset="-122"/>
              </a:rPr>
              <a:t>z</a:t>
            </a:r>
            <a:r>
              <a:rPr lang="zh-CN" altLang="en-US" sz="1390" kern="0" dirty="0">
                <a:solidFill>
                  <a:srgbClr val="000000"/>
                </a:solidFill>
                <a:latin typeface="Times New Roman" panose="02020603050405020304" pitchFamily="65" charset="-122"/>
              </a:rPr>
              <a:t>　                       　2.2 g</a:t>
            </a:r>
            <a:endParaRPr lang="zh-CN" altLang="en-US"/>
          </a:p>
          <a:p>
            <a:pPr eaLnBrk="0" latinLnBrk="1" hangingPunct="0">
              <a:lnSpc>
                <a:spcPct val="150000"/>
              </a:lnSpc>
              <a:spcBef>
                <a:spcPts val="0"/>
              </a:spcBef>
            </a:pPr>
            <a:r>
              <a:rPr lang="zh-CN" altLang="en-US" sz="1810" kern="0" spc="-11"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985" kern="0" spc="1091"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a:t>
            </a:r>
            <a:r>
              <a:rPr lang="zh-CN" altLang="en-US" sz="1390" i="1" kern="0" dirty="0">
                <a:solidFill>
                  <a:srgbClr val="000000"/>
                </a:solidFill>
                <a:latin typeface="Times New Roman" panose="02020603050405020304" pitchFamily="65" charset="-122"/>
              </a:rPr>
              <a:t>z</a:t>
            </a:r>
            <a:r>
              <a:rPr lang="zh-CN" altLang="en-US" sz="1390" kern="0" dirty="0">
                <a:solidFill>
                  <a:srgbClr val="000000"/>
                </a:solidFill>
                <a:latin typeface="Times New Roman" panose="02020603050405020304" pitchFamily="65" charset="-122"/>
              </a:rPr>
              <a:t>=3.65 g(1分)</a:t>
            </a:r>
            <a:endParaRPr lang="zh-CN" altLang="en-US"/>
          </a:p>
          <a:p>
            <a:pPr eaLnBrk="0" latinLnBrk="1" hangingPunct="0">
              <a:lnSpc>
                <a:spcPct val="150000"/>
              </a:lnSpc>
              <a:spcBef>
                <a:spcPts val="125"/>
              </a:spcBef>
            </a:pPr>
            <a:r>
              <a:rPr lang="zh-CN" altLang="en-US" sz="1390" kern="0" dirty="0">
                <a:solidFill>
                  <a:srgbClr val="000000"/>
                </a:solidFill>
                <a:latin typeface="Times New Roman" panose="02020603050405020304" pitchFamily="65" charset="-122"/>
              </a:rPr>
              <a:t>所加盐酸的溶质质量分数为</a:t>
            </a:r>
            <a:r>
              <a:rPr lang="zh-CN" altLang="en-US" sz="1985" kern="0" spc="6416" dirty="0">
                <a:solidFill>
                  <a:srgbClr val="000000"/>
                </a:solidFill>
                <a:latin typeface="Times New Roman" panose="02020603050405020304" pitchFamily="65" charset="-122"/>
              </a:rPr>
              <a:t> </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100%=10%(1分)</a:t>
            </a:r>
            <a:endParaRPr lang="zh-CN" altLang="en-US"/>
          </a:p>
          <a:p>
            <a:pPr eaLnBrk="0" latinLnBrk="1" hangingPunct="0">
              <a:lnSpc>
                <a:spcPct val="150000"/>
              </a:lnSpc>
              <a:spcBef>
                <a:spcPts val="125"/>
              </a:spcBef>
            </a:pPr>
            <a:r>
              <a:rPr lang="zh-CN" altLang="en-US" sz="1390" kern="0" dirty="0">
                <a:solidFill>
                  <a:srgbClr val="000000"/>
                </a:solidFill>
                <a:latin typeface="Times New Roman" panose="02020603050405020304" pitchFamily="65" charset="-122"/>
              </a:rPr>
              <a:t>答:所加盐酸的溶质质量分数为10%。</a:t>
            </a:r>
            <a:endParaRPr lang="zh-CN" altLang="en-US"/>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根据元素守恒等其他合理方法求出正确答案,即可合理赋分。</a:t>
            </a:r>
            <a:endParaRPr lang="zh-CN" altLang="en-US"/>
          </a:p>
        </p:txBody>
      </p:sp>
      <p:pic>
        <p:nvPicPr>
          <p:cNvPr id="3" name="图片 3" descr="textimage20.jpeg"/>
          <p:cNvPicPr>
            <a:picLocks noChangeAspect="1"/>
          </p:cNvPicPr>
          <p:nvPr/>
        </p:nvPicPr>
        <p:blipFill>
          <a:blip r:embed="rId4" cstate="print"/>
          <a:stretch>
            <a:fillRect/>
          </a:stretch>
        </p:blipFill>
        <p:spPr>
          <a:xfrm>
            <a:off x="1506841" y="2025084"/>
            <a:ext cx="342899" cy="200024"/>
          </a:xfrm>
          <a:prstGeom prst="rect">
            <a:avLst/>
          </a:prstGeom>
        </p:spPr>
      </p:pic>
      <p:graphicFrame>
        <p:nvGraphicFramePr>
          <p:cNvPr id="5" name="对象 4"/>
          <p:cNvGraphicFramePr>
            <a:graphicFrameLocks noChangeAspect="1"/>
          </p:cNvGraphicFramePr>
          <p:nvPr/>
        </p:nvGraphicFramePr>
        <p:xfrm>
          <a:off x="540000" y="3026468"/>
          <a:ext cx="228600" cy="400050"/>
        </p:xfrm>
        <a:graphic>
          <a:graphicData uri="http://schemas.openxmlformats.org/presentationml/2006/ole">
            <mc:AlternateContent xmlns:mc="http://schemas.openxmlformats.org/markup-compatibility/2006">
              <mc:Choice xmlns:v="urn:schemas-microsoft-com:vml" Requires="v">
                <p:oleObj spid="_x0000_s12293" name="Equation" r:id="rId5" imgW="6096000" imgH="10668000" progId="Equation.DSMT4">
                  <p:embed/>
                </p:oleObj>
              </mc:Choice>
              <mc:Fallback>
                <p:oleObj name="Equation" r:id="rId5" imgW="6096000" imgH="10668000" progId="Equation.DSMT4">
                  <p:embed/>
                  <p:pic>
                    <p:nvPicPr>
                      <p:cNvPr id="5" name="对象 4"/>
                      <p:cNvPicPr>
                        <a:picLocks noChangeAspect="1"/>
                      </p:cNvPicPr>
                      <p:nvPr/>
                    </p:nvPicPr>
                    <p:blipFill>
                      <a:blip r:embed="rId6"/>
                      <a:stretch>
                        <a:fillRect/>
                      </a:stretch>
                    </p:blipFill>
                    <p:spPr>
                      <a:xfrm>
                        <a:off x="540000" y="3026468"/>
                        <a:ext cx="228600" cy="4000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868084" y="3016645"/>
          <a:ext cx="390525" cy="438150"/>
        </p:xfrm>
        <a:graphic>
          <a:graphicData uri="http://schemas.openxmlformats.org/presentationml/2006/ole">
            <mc:AlternateContent xmlns:mc="http://schemas.openxmlformats.org/markup-compatibility/2006">
              <mc:Choice xmlns:v="urn:schemas-microsoft-com:vml" Requires="v">
                <p:oleObj spid="_x0000_s12294" name="Equation" r:id="rId7" imgW="10363200" imgH="11582400" progId="Equation.DSMT4">
                  <p:embed/>
                </p:oleObj>
              </mc:Choice>
              <mc:Fallback>
                <p:oleObj name="Equation" r:id="rId7" imgW="10363200" imgH="11582400" progId="Equation.DSMT4">
                  <p:embed/>
                  <p:pic>
                    <p:nvPicPr>
                      <p:cNvPr id="6" name="对象 5"/>
                      <p:cNvPicPr>
                        <a:picLocks noChangeAspect="1"/>
                      </p:cNvPicPr>
                      <p:nvPr/>
                    </p:nvPicPr>
                    <p:blipFill>
                      <a:blip r:embed="rId8"/>
                      <a:stretch>
                        <a:fillRect/>
                      </a:stretch>
                    </p:blipFill>
                    <p:spPr>
                      <a:xfrm>
                        <a:off x="868084" y="3016645"/>
                        <a:ext cx="390525" cy="43815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2656800" y="3471118"/>
          <a:ext cx="1066799" cy="438150"/>
        </p:xfrm>
        <a:graphic>
          <a:graphicData uri="http://schemas.openxmlformats.org/presentationml/2006/ole">
            <mc:AlternateContent xmlns:mc="http://schemas.openxmlformats.org/markup-compatibility/2006">
              <mc:Choice xmlns:v="urn:schemas-microsoft-com:vml" Requires="v">
                <p:oleObj spid="_x0000_s12295" name="Equation" r:id="rId9" imgW="28346400" imgH="11582400" progId="Equation.DSMT4">
                  <p:embed/>
                </p:oleObj>
              </mc:Choice>
              <mc:Fallback>
                <p:oleObj name="Equation" r:id="rId9" imgW="28346400" imgH="11582400" progId="Equation.DSMT4">
                  <p:embed/>
                  <p:pic>
                    <p:nvPicPr>
                      <p:cNvPr id="7" name="对象 6"/>
                      <p:cNvPicPr>
                        <a:picLocks noChangeAspect="1"/>
                      </p:cNvPicPr>
                      <p:nvPr/>
                    </p:nvPicPr>
                    <p:blipFill>
                      <a:blip r:embed="rId10"/>
                      <a:stretch>
                        <a:fillRect/>
                      </a:stretch>
                    </p:blipFill>
                    <p:spPr>
                      <a:xfrm>
                        <a:off x="2656800" y="3471118"/>
                        <a:ext cx="1066799" cy="438150"/>
                      </a:xfrm>
                      <a:prstGeom prst="rect">
                        <a:avLst/>
                      </a:prstGeom>
                      <a:noFill/>
                      <a:ln w="9525">
                        <a:noFill/>
                      </a:ln>
                    </p:spPr>
                  </p:pic>
                </p:oleObj>
              </mc:Fallback>
            </mc:AlternateContent>
          </a:graphicData>
        </a:graphic>
      </p:graphicFrame>
    </p:spTree>
    <p:extLst>
      <p:ext uri="{BB962C8B-B14F-4D97-AF65-F5344CB8AC3E}">
        <p14:creationId xmlns:p14="http://schemas.microsoft.com/office/powerpoint/2010/main" val="14440207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40000" y="1643526"/>
            <a:ext cx="8399160" cy="3147465"/>
            <a:chOff x="540000" y="770400"/>
            <a:chExt cx="8399160" cy="3147465"/>
          </a:xfrm>
        </p:grpSpPr>
        <p:sp>
          <p:nvSpPr>
            <p:cNvPr id="2" name="TextBox 2"/>
            <p:cNvSpPr txBox="1"/>
            <p:nvPr/>
          </p:nvSpPr>
          <p:spPr>
            <a:xfrm>
              <a:off x="540000" y="770400"/>
              <a:ext cx="8399160" cy="3147465"/>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解析</a:t>
              </a:r>
              <a:r>
                <a:rPr lang="zh-CN" altLang="en-US" sz="1390" kern="0" dirty="0">
                  <a:solidFill>
                    <a:srgbClr val="000000"/>
                  </a:solidFill>
                  <a:latin typeface="Times New Roman" panose="02020603050405020304" pitchFamily="65" charset="-122"/>
                </a:rPr>
                <a:t>　(1)根据碳酸钙高温分解和碳酸钙与稀盐酸反应的方程式,找出关系式:CaCO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,设碳酸钙的质量</a:t>
              </a:r>
              <a:br>
                <a:rPr dirty="0"/>
              </a:br>
              <a:r>
                <a:rPr lang="zh-CN" altLang="en-US" sz="1390" kern="0" dirty="0">
                  <a:solidFill>
                    <a:srgbClr val="000000"/>
                  </a:solidFill>
                  <a:latin typeface="Times New Roman" panose="02020603050405020304" pitchFamily="65" charset="-122"/>
                </a:rPr>
                <a:t>为</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CaCO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2</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100　　44</a:t>
              </a:r>
              <a:endParaRPr lang="zh-CN" altLang="en-US" dirty="0"/>
            </a:p>
            <a:p>
              <a:pPr eaLnBrk="0" latinLnBrk="1" hangingPunct="0">
                <a:lnSpc>
                  <a:spcPct val="150000"/>
                </a:lnSpc>
                <a:spcBef>
                  <a:spcPts val="0"/>
                </a:spcBef>
              </a:pP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　　13.2 g</a:t>
              </a:r>
              <a:endParaRPr lang="zh-CN" altLang="en-US" dirty="0"/>
            </a:p>
            <a:p>
              <a:pPr eaLnBrk="0" latinLnBrk="1" hangingPunct="0">
                <a:lnSpc>
                  <a:spcPct val="150000"/>
                </a:lnSpc>
                <a:spcBef>
                  <a:spcPts val="0"/>
                </a:spcBef>
              </a:pPr>
              <a:r>
                <a:rPr lang="zh-CN" altLang="en-US" sz="1810" kern="0" spc="438"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985" kern="0" spc="1541" dirty="0">
                  <a:solidFill>
                    <a:srgbClr val="000000"/>
                  </a:solidFill>
                  <a:latin typeface="Times New Roman" panose="02020603050405020304" pitchFamily="65" charset="-122"/>
                </a:rPr>
                <a:t> </a:t>
              </a:r>
              <a:endParaRPr lang="zh-CN" altLang="en-US" dirty="0"/>
            </a:p>
            <a:p>
              <a:pPr eaLnBrk="0" latinLnBrk="1" hangingPunct="0">
                <a:lnSpc>
                  <a:spcPct val="150000"/>
                </a:lnSpc>
                <a:spcBef>
                  <a:spcPts val="125"/>
                </a:spcBef>
              </a:pP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=30 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碳酸钙的质量分数为</a:t>
              </a:r>
              <a:r>
                <a:rPr lang="zh-CN" altLang="en-US" sz="1985" kern="0" spc="716" dirty="0">
                  <a:solidFill>
                    <a:srgbClr val="000000"/>
                  </a:solidFill>
                  <a:latin typeface="Times New Roman" panose="02020603050405020304" pitchFamily="65" charset="-122"/>
                </a:rPr>
                <a:t> </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100%</a:t>
              </a:r>
              <a:r>
                <a:rPr lang="zh-CN" altLang="en-US" sz="1390" kern="0" dirty="0">
                  <a:solidFill>
                    <a:srgbClr val="000000"/>
                  </a:solidFill>
                  <a:latin typeface="黑体" panose="02010609060101010101" pitchFamily="49" charset="-122"/>
                </a:rPr>
                <a:t>≈</a:t>
              </a:r>
              <a:r>
                <a:rPr lang="zh-CN" altLang="en-US" sz="1390" kern="0" dirty="0">
                  <a:solidFill>
                    <a:srgbClr val="000000"/>
                  </a:solidFill>
                  <a:latin typeface="Times New Roman" panose="02020603050405020304" pitchFamily="65" charset="-122"/>
                </a:rPr>
                <a:t>85.7%。</a:t>
              </a:r>
              <a:endParaRPr lang="zh-CN" altLang="en-US" dirty="0"/>
            </a:p>
            <a:p>
              <a:pPr eaLnBrk="0" latinLnBrk="1" hangingPunct="0">
                <a:lnSpc>
                  <a:spcPct val="150000"/>
                </a:lnSpc>
                <a:spcBef>
                  <a:spcPts val="125"/>
                </a:spcBef>
              </a:pPr>
              <a:r>
                <a:rPr lang="zh-CN" altLang="en-US" sz="1390" kern="0" dirty="0">
                  <a:solidFill>
                    <a:srgbClr val="000000"/>
                  </a:solidFill>
                  <a:latin typeface="Times New Roman" panose="02020603050405020304" pitchFamily="65" charset="-122"/>
                </a:rPr>
                <a:t>(2)a点稀盐酸过量,溶液显酸性,pH小于7。</a:t>
              </a:r>
              <a:endParaRPr lang="zh-CN" altLang="en-US" dirty="0"/>
            </a:p>
          </p:txBody>
        </p:sp>
        <p:graphicFrame>
          <p:nvGraphicFramePr>
            <p:cNvPr id="4" name="对象 3"/>
            <p:cNvGraphicFramePr>
              <a:graphicFrameLocks noChangeAspect="1"/>
            </p:cNvGraphicFramePr>
            <p:nvPr/>
          </p:nvGraphicFramePr>
          <p:xfrm>
            <a:off x="540000" y="2474391"/>
            <a:ext cx="285750" cy="400049"/>
          </p:xfrm>
          <a:graphic>
            <a:graphicData uri="http://schemas.openxmlformats.org/presentationml/2006/ole">
              <mc:AlternateContent xmlns:mc="http://schemas.openxmlformats.org/markup-compatibility/2006">
                <mc:Choice xmlns:v="urn:schemas-microsoft-com:vml" Requires="v">
                  <p:oleObj spid="_x0000_s13317" name="Equation" r:id="rId4" imgW="7620000" imgH="10668000" progId="Equation.DSMT4">
                    <p:embed/>
                  </p:oleObj>
                </mc:Choice>
                <mc:Fallback>
                  <p:oleObj name="Equation" r:id="rId4" imgW="7620000" imgH="10668000" progId="Equation.DSMT4">
                    <p:embed/>
                    <p:pic>
                      <p:nvPicPr>
                        <p:cNvPr id="4" name="对象 3"/>
                        <p:cNvPicPr>
                          <a:picLocks noChangeAspect="1"/>
                        </p:cNvPicPr>
                        <p:nvPr/>
                      </p:nvPicPr>
                      <p:blipFill>
                        <a:blip r:embed="rId5"/>
                        <a:stretch>
                          <a:fillRect/>
                        </a:stretch>
                      </p:blipFill>
                      <p:spPr>
                        <a:xfrm>
                          <a:off x="540000" y="2474391"/>
                          <a:ext cx="285750" cy="40004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925233" y="2464568"/>
            <a:ext cx="447675" cy="438150"/>
          </p:xfrm>
          <a:graphic>
            <a:graphicData uri="http://schemas.openxmlformats.org/presentationml/2006/ole">
              <mc:AlternateContent xmlns:mc="http://schemas.openxmlformats.org/markup-compatibility/2006">
                <mc:Choice xmlns:v="urn:schemas-microsoft-com:vml" Requires="v">
                  <p:oleObj spid="_x0000_s13318" name="Equation" r:id="rId6" imgW="11887200" imgH="11582400" progId="Equation.DSMT4">
                    <p:embed/>
                  </p:oleObj>
                </mc:Choice>
                <mc:Fallback>
                  <p:oleObj name="Equation" r:id="rId6" imgW="11887200" imgH="11582400" progId="Equation.DSMT4">
                    <p:embed/>
                    <p:pic>
                      <p:nvPicPr>
                        <p:cNvPr id="5" name="对象 4"/>
                        <p:cNvPicPr>
                          <a:picLocks noChangeAspect="1"/>
                        </p:cNvPicPr>
                        <p:nvPr/>
                      </p:nvPicPr>
                      <p:blipFill>
                        <a:blip r:embed="rId7"/>
                        <a:stretch>
                          <a:fillRect/>
                        </a:stretch>
                      </p:blipFill>
                      <p:spPr>
                        <a:xfrm>
                          <a:off x="925233" y="2464568"/>
                          <a:ext cx="447675" cy="4381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2127600" y="3240089"/>
            <a:ext cx="342900" cy="438150"/>
          </p:xfrm>
          <a:graphic>
            <a:graphicData uri="http://schemas.openxmlformats.org/presentationml/2006/ole">
              <mc:AlternateContent xmlns:mc="http://schemas.openxmlformats.org/markup-compatibility/2006">
                <mc:Choice xmlns:v="urn:schemas-microsoft-com:vml" Requires="v">
                  <p:oleObj spid="_x0000_s13319" name="Equation" r:id="rId8" imgW="9144000" imgH="11582400" progId="Equation.DSMT4">
                    <p:embed/>
                  </p:oleObj>
                </mc:Choice>
                <mc:Fallback>
                  <p:oleObj name="Equation" r:id="rId8" imgW="9144000" imgH="11582400" progId="Equation.DSMT4">
                    <p:embed/>
                    <p:pic>
                      <p:nvPicPr>
                        <p:cNvPr id="6" name="对象 5"/>
                        <p:cNvPicPr>
                          <a:picLocks noChangeAspect="1"/>
                        </p:cNvPicPr>
                        <p:nvPr/>
                      </p:nvPicPr>
                      <p:blipFill>
                        <a:blip r:embed="rId9"/>
                        <a:stretch>
                          <a:fillRect/>
                        </a:stretch>
                      </p:blipFill>
                      <p:spPr>
                        <a:xfrm>
                          <a:off x="2127600" y="3240089"/>
                          <a:ext cx="342900" cy="438150"/>
                        </a:xfrm>
                        <a:prstGeom prst="rect">
                          <a:avLst/>
                        </a:prstGeom>
                        <a:noFill/>
                        <a:ln w="9525">
                          <a:noFill/>
                        </a:ln>
                      </p:spPr>
                    </p:pic>
                  </p:oleObj>
                </mc:Fallback>
              </mc:AlternateContent>
            </a:graphicData>
          </a:graphic>
        </p:graphicFrame>
      </p:grpSp>
    </p:spTree>
    <p:extLst>
      <p:ext uri="{BB962C8B-B14F-4D97-AF65-F5344CB8AC3E}">
        <p14:creationId xmlns:p14="http://schemas.microsoft.com/office/powerpoint/2010/main" val="34062718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643526"/>
            <a:ext cx="8399160" cy="2409249"/>
            <a:chOff x="540000" y="770400"/>
            <a:chExt cx="8399160" cy="2409249"/>
          </a:xfrm>
        </p:grpSpPr>
        <p:sp>
          <p:nvSpPr>
            <p:cNvPr id="2" name="TextBox 2"/>
            <p:cNvSpPr txBox="1"/>
            <p:nvPr/>
          </p:nvSpPr>
          <p:spPr>
            <a:xfrm>
              <a:off x="540000" y="770400"/>
              <a:ext cx="8399160" cy="2409249"/>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4.</a:t>
              </a:r>
              <a:r>
                <a:rPr lang="zh-CN" altLang="en-US" sz="1390" kern="0" dirty="0">
                  <a:solidFill>
                    <a:srgbClr val="000000"/>
                  </a:solidFill>
                  <a:latin typeface="Times New Roman" panose="02020603050405020304" pitchFamily="65" charset="-122"/>
                </a:rPr>
                <a:t>(2016河北,36,5分)某化学兴趣小组在实验室用碳酸钠溶液和熟石灰制取少量氢氧化钠溶液。他们的实</a:t>
              </a:r>
              <a:br>
                <a:rPr dirty="0"/>
              </a:br>
              <a:r>
                <a:rPr lang="zh-CN" altLang="en-US" sz="1390" kern="0" dirty="0">
                  <a:solidFill>
                    <a:srgbClr val="000000"/>
                  </a:solidFill>
                  <a:latin typeface="Times New Roman" panose="02020603050405020304" pitchFamily="65" charset="-122"/>
                </a:rPr>
                <a:t>验过程和相关数据如图所示。请计算:</a:t>
              </a:r>
              <a:endParaRPr lang="zh-CN" altLang="en-US" dirty="0"/>
            </a:p>
            <a:p>
              <a:pPr eaLnBrk="0" latinLnBrk="1" hangingPunct="0">
                <a:lnSpc>
                  <a:spcPct val="150000"/>
                </a:lnSpc>
                <a:spcBef>
                  <a:spcPts val="0"/>
                </a:spcBef>
              </a:pPr>
              <a:r>
                <a:rPr lang="zh-CN" altLang="en-US" sz="4430" kern="0" spc="52267" dirty="0">
                  <a:solidFill>
                    <a:srgbClr val="000000"/>
                  </a:solidFill>
                  <a:latin typeface="Times New Roman" panose="02020603050405020304" pitchFamily="65" charset="-122"/>
                </a:rPr>
                <a:t> </a:t>
              </a:r>
              <a:endParaRPr lang="zh-CN" altLang="en-US" dirty="0"/>
            </a:p>
            <a:p>
              <a:pPr eaLnBrk="0" latinLnBrk="1" hangingPunct="0">
                <a:lnSpc>
                  <a:spcPct val="150000"/>
                </a:lnSpc>
                <a:spcBef>
                  <a:spcPts val="1050"/>
                </a:spcBef>
              </a:pPr>
              <a:r>
                <a:rPr lang="zh-CN" altLang="en-US" sz="1390" kern="0" dirty="0">
                  <a:solidFill>
                    <a:srgbClr val="000000"/>
                  </a:solidFill>
                  <a:latin typeface="Times New Roman" panose="02020603050405020304" pitchFamily="65" charset="-122"/>
                </a:rPr>
                <a:t>(1)实验中生成沉淀的质量为</a:t>
              </a: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(2)所得氢氧化钠溶液中溶质的质量分数。</a:t>
              </a:r>
              <a:endParaRPr lang="zh-CN" altLang="en-US" dirty="0"/>
            </a:p>
          </p:txBody>
        </p:sp>
        <p:pic>
          <p:nvPicPr>
            <p:cNvPr id="3" name="图片 3" descr="textimage21.jpeg"/>
            <p:cNvPicPr>
              <a:picLocks noChangeAspect="1"/>
            </p:cNvPicPr>
            <p:nvPr/>
          </p:nvPicPr>
          <p:blipFill>
            <a:blip r:embed="rId3"/>
            <a:stretch>
              <a:fillRect/>
            </a:stretch>
          </p:blipFill>
          <p:spPr>
            <a:xfrm>
              <a:off x="665639" y="1412867"/>
              <a:ext cx="7049633" cy="1128314"/>
            </a:xfrm>
            <a:prstGeom prst="rect">
              <a:avLst/>
            </a:prstGeom>
          </p:spPr>
        </p:pic>
      </p:grpSp>
    </p:spTree>
    <p:extLst>
      <p:ext uri="{BB962C8B-B14F-4D97-AF65-F5344CB8AC3E}">
        <p14:creationId xmlns:p14="http://schemas.microsoft.com/office/powerpoint/2010/main" val="39528566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40000" y="1643526"/>
            <a:ext cx="8399160" cy="3275965"/>
            <a:chOff x="540000" y="770400"/>
            <a:chExt cx="8399160" cy="3275965"/>
          </a:xfrm>
        </p:grpSpPr>
        <p:sp>
          <p:nvSpPr>
            <p:cNvPr id="2" name="TextBox 2"/>
            <p:cNvSpPr txBox="1"/>
            <p:nvPr/>
          </p:nvSpPr>
          <p:spPr>
            <a:xfrm>
              <a:off x="540000" y="770400"/>
              <a:ext cx="8399160" cy="3275965"/>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a:t>
              </a:r>
              <a:r>
                <a:rPr lang="zh-CN" altLang="en-US" sz="1390" kern="0" dirty="0">
                  <a:solidFill>
                    <a:srgbClr val="000000"/>
                  </a:solidFill>
                  <a:latin typeface="Times New Roman" panose="02020603050405020304" pitchFamily="65" charset="-122"/>
                </a:rPr>
                <a:t>　(1)10(1分)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(2)解:设反应生成氢氧化钠的质量为</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Ca(OH)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+Na</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3</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CaCO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↓+2NaOH(1分)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100　　　80</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10 g　        </a:t>
              </a:r>
              <a:r>
                <a:rPr lang="zh-CN" altLang="en-US" sz="1390" i="1" kern="0" dirty="0">
                  <a:solidFill>
                    <a:srgbClr val="000000"/>
                  </a:solidFill>
                  <a:latin typeface="Times New Roman" panose="02020603050405020304" pitchFamily="65" charset="-122"/>
                </a:rPr>
                <a:t>x</a:t>
              </a:r>
              <a:endParaRPr lang="zh-CN" altLang="en-US" dirty="0"/>
            </a:p>
            <a:p>
              <a:pPr eaLnBrk="0" latinLnBrk="1" hangingPunct="0">
                <a:lnSpc>
                  <a:spcPct val="150000"/>
                </a:lnSpc>
                <a:spcBef>
                  <a:spcPts val="0"/>
                </a:spcBef>
              </a:pPr>
              <a:r>
                <a:rPr lang="zh-CN" altLang="en-US" sz="1855" kern="0" spc="396"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855" kern="0" spc="771"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75"/>
                </a:spcBef>
              </a:pP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a:t>
              </a:r>
              <a:r>
                <a:rPr lang="zh-CN" altLang="en-US" sz="1855" kern="0" spc="2946"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=8 g(1分)</a:t>
              </a:r>
              <a:endParaRPr lang="zh-CN" altLang="en-US" dirty="0"/>
            </a:p>
            <a:p>
              <a:pPr eaLnBrk="0" latinLnBrk="1" hangingPunct="0">
                <a:lnSpc>
                  <a:spcPct val="150000"/>
                </a:lnSpc>
                <a:spcBef>
                  <a:spcPts val="75"/>
                </a:spcBef>
              </a:pPr>
              <a:r>
                <a:rPr lang="zh-CN" altLang="en-US" sz="1390" kern="0" dirty="0">
                  <a:solidFill>
                    <a:srgbClr val="000000"/>
                  </a:solidFill>
                  <a:latin typeface="Times New Roman" panose="02020603050405020304" pitchFamily="65" charset="-122"/>
                </a:rPr>
                <a:t>所得溶液中溶质的质量分数为</a:t>
              </a:r>
              <a:r>
                <a:rPr lang="zh-CN" altLang="en-US" sz="1985" kern="0" spc="7016" dirty="0">
                  <a:solidFill>
                    <a:srgbClr val="000000"/>
                  </a:solidFill>
                  <a:latin typeface="Times New Roman" panose="02020603050405020304" pitchFamily="65" charset="-122"/>
                </a:rPr>
                <a:t> </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100%=10%(1分)</a:t>
              </a:r>
              <a:endParaRPr lang="zh-CN" altLang="en-US" dirty="0"/>
            </a:p>
            <a:p>
              <a:pPr eaLnBrk="0" latinLnBrk="1" hangingPunct="0">
                <a:lnSpc>
                  <a:spcPct val="150000"/>
                </a:lnSpc>
                <a:spcBef>
                  <a:spcPts val="125"/>
                </a:spcBef>
              </a:pPr>
              <a:r>
                <a:rPr lang="zh-CN" altLang="en-US" sz="1390" kern="0" dirty="0">
                  <a:solidFill>
                    <a:srgbClr val="000000"/>
                  </a:solidFill>
                  <a:latin typeface="Times New Roman" panose="02020603050405020304" pitchFamily="65" charset="-122"/>
                </a:rPr>
                <a:t>答:所得氢氧化钠溶液中溶质的质量分数为10%。</a:t>
              </a:r>
              <a:endParaRPr lang="zh-CN" altLang="en-US" dirty="0"/>
            </a:p>
          </p:txBody>
        </p:sp>
        <p:pic>
          <p:nvPicPr>
            <p:cNvPr id="3" name="图片 3" descr="textimage22.jpeg"/>
            <p:cNvPicPr>
              <a:picLocks noChangeAspect="1"/>
            </p:cNvPicPr>
            <p:nvPr/>
          </p:nvPicPr>
          <p:blipFill>
            <a:blip r:embed="rId4" cstate="print"/>
            <a:stretch>
              <a:fillRect/>
            </a:stretch>
          </p:blipFill>
          <p:spPr>
            <a:xfrm>
              <a:off x="1790734" y="1473007"/>
              <a:ext cx="342899" cy="200024"/>
            </a:xfrm>
            <a:prstGeom prst="rect">
              <a:avLst/>
            </a:prstGeom>
          </p:spPr>
        </p:pic>
        <p:graphicFrame>
          <p:nvGraphicFramePr>
            <p:cNvPr id="5" name="对象 4"/>
            <p:cNvGraphicFramePr>
              <a:graphicFrameLocks noChangeAspect="1"/>
            </p:cNvGraphicFramePr>
            <p:nvPr/>
          </p:nvGraphicFramePr>
          <p:xfrm>
            <a:off x="540000" y="2454682"/>
            <a:ext cx="285750" cy="400049"/>
          </p:xfrm>
          <a:graphic>
            <a:graphicData uri="http://schemas.openxmlformats.org/presentationml/2006/ole">
              <mc:AlternateContent xmlns:mc="http://schemas.openxmlformats.org/markup-compatibility/2006">
                <mc:Choice xmlns:v="urn:schemas-microsoft-com:vml" Requires="v">
                  <p:oleObj spid="_x0000_s14342" name="Equation" r:id="rId5" imgW="7620000" imgH="10668000" progId="Equation.DSMT4">
                    <p:embed/>
                  </p:oleObj>
                </mc:Choice>
                <mc:Fallback>
                  <p:oleObj name="Equation" r:id="rId5" imgW="7620000" imgH="10668000" progId="Equation.DSMT4">
                    <p:embed/>
                    <p:pic>
                      <p:nvPicPr>
                        <p:cNvPr id="5" name="对象 4"/>
                        <p:cNvPicPr>
                          <a:picLocks noChangeAspect="1"/>
                        </p:cNvPicPr>
                        <p:nvPr/>
                      </p:nvPicPr>
                      <p:blipFill>
                        <a:blip r:embed="rId6"/>
                        <a:stretch>
                          <a:fillRect/>
                        </a:stretch>
                      </p:blipFill>
                      <p:spPr>
                        <a:xfrm>
                          <a:off x="540000" y="2454682"/>
                          <a:ext cx="285750" cy="40004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925233" y="2454682"/>
            <a:ext cx="333374" cy="400049"/>
          </p:xfrm>
          <a:graphic>
            <a:graphicData uri="http://schemas.openxmlformats.org/presentationml/2006/ole">
              <mc:AlternateContent xmlns:mc="http://schemas.openxmlformats.org/markup-compatibility/2006">
                <mc:Choice xmlns:v="urn:schemas-microsoft-com:vml" Requires="v">
                  <p:oleObj spid="_x0000_s14343" name="Equation" r:id="rId7" imgW="8839200" imgH="10668000" progId="Equation.DSMT4">
                    <p:embed/>
                  </p:oleObj>
                </mc:Choice>
                <mc:Fallback>
                  <p:oleObj name="Equation" r:id="rId7" imgW="8839200" imgH="10668000" progId="Equation.DSMT4">
                    <p:embed/>
                    <p:pic>
                      <p:nvPicPr>
                        <p:cNvPr id="6" name="对象 5"/>
                        <p:cNvPicPr>
                          <a:picLocks noChangeAspect="1"/>
                        </p:cNvPicPr>
                        <p:nvPr/>
                      </p:nvPicPr>
                      <p:blipFill>
                        <a:blip r:embed="rId8"/>
                        <a:stretch>
                          <a:fillRect/>
                        </a:stretch>
                      </p:blipFill>
                      <p:spPr>
                        <a:xfrm>
                          <a:off x="925233" y="2454682"/>
                          <a:ext cx="333374" cy="40004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717099" y="2870701"/>
            <a:ext cx="609599" cy="400049"/>
          </p:xfrm>
          <a:graphic>
            <a:graphicData uri="http://schemas.openxmlformats.org/presentationml/2006/ole">
              <mc:AlternateContent xmlns:mc="http://schemas.openxmlformats.org/markup-compatibility/2006">
                <mc:Choice xmlns:v="urn:schemas-microsoft-com:vml" Requires="v">
                  <p:oleObj spid="_x0000_s14344" name="Equation" r:id="rId9" imgW="16154400" imgH="10668000" progId="Equation.DSMT4">
                    <p:embed/>
                  </p:oleObj>
                </mc:Choice>
                <mc:Fallback>
                  <p:oleObj name="Equation" r:id="rId9" imgW="16154400" imgH="10668000" progId="Equation.DSMT4">
                    <p:embed/>
                    <p:pic>
                      <p:nvPicPr>
                        <p:cNvPr id="7" name="对象 6"/>
                        <p:cNvPicPr>
                          <a:picLocks noChangeAspect="1"/>
                        </p:cNvPicPr>
                        <p:nvPr/>
                      </p:nvPicPr>
                      <p:blipFill>
                        <a:blip r:embed="rId10"/>
                        <a:stretch>
                          <a:fillRect/>
                        </a:stretch>
                      </p:blipFill>
                      <p:spPr>
                        <a:xfrm>
                          <a:off x="717099" y="2870701"/>
                          <a:ext cx="609599" cy="400049"/>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2833199" y="3320716"/>
            <a:ext cx="1143000" cy="438150"/>
          </p:xfrm>
          <a:graphic>
            <a:graphicData uri="http://schemas.openxmlformats.org/presentationml/2006/ole">
              <mc:AlternateContent xmlns:mc="http://schemas.openxmlformats.org/markup-compatibility/2006">
                <mc:Choice xmlns:v="urn:schemas-microsoft-com:vml" Requires="v">
                  <p:oleObj spid="_x0000_s14345" name="Equation" r:id="rId11" imgW="30175200" imgH="11582400" progId="Equation.DSMT4">
                    <p:embed/>
                  </p:oleObj>
                </mc:Choice>
                <mc:Fallback>
                  <p:oleObj name="Equation" r:id="rId11" imgW="30175200" imgH="11582400" progId="Equation.DSMT4">
                    <p:embed/>
                    <p:pic>
                      <p:nvPicPr>
                        <p:cNvPr id="8" name="对象 7"/>
                        <p:cNvPicPr>
                          <a:picLocks noChangeAspect="1"/>
                        </p:cNvPicPr>
                        <p:nvPr/>
                      </p:nvPicPr>
                      <p:blipFill>
                        <a:blip r:embed="rId12"/>
                        <a:stretch>
                          <a:fillRect/>
                        </a:stretch>
                      </p:blipFill>
                      <p:spPr>
                        <a:xfrm>
                          <a:off x="2833199" y="3320716"/>
                          <a:ext cx="1143000" cy="438150"/>
                        </a:xfrm>
                        <a:prstGeom prst="rect">
                          <a:avLst/>
                        </a:prstGeom>
                        <a:noFill/>
                        <a:ln w="9525">
                          <a:noFill/>
                        </a:ln>
                      </p:spPr>
                    </p:pic>
                  </p:oleObj>
                </mc:Fallback>
              </mc:AlternateContent>
            </a:graphicData>
          </a:graphic>
        </p:graphicFrame>
      </p:grpSp>
      <p:sp>
        <p:nvSpPr>
          <p:cNvPr id="10" name="TextBox 2"/>
          <p:cNvSpPr txBox="1"/>
          <p:nvPr/>
        </p:nvSpPr>
        <p:spPr>
          <a:xfrm>
            <a:off x="500034" y="4929198"/>
            <a:ext cx="8399160" cy="961390"/>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解析</a:t>
            </a:r>
            <a:r>
              <a:rPr lang="zh-CN" altLang="en-US" sz="1390" kern="0" dirty="0">
                <a:solidFill>
                  <a:srgbClr val="000000"/>
                </a:solidFill>
                <a:latin typeface="Times New Roman" panose="02020603050405020304" pitchFamily="65" charset="-122"/>
              </a:rPr>
              <a:t>    (1)反应前熟石灰、烧杯、碳酸钠溶液的总质量为195.6 g,反应后所得滤液和烧杯的总质量为185.6 g,</a:t>
            </a:r>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减少10 g,故生成碳酸钙的质量为10 g。(2)根据碳酸钙的质量,由化学方程式计算出生成氢氧化钠的质量,进</a:t>
            </a:r>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而求得氢氧化钠溶液中溶质的质量分数。</a:t>
            </a:r>
            <a:endParaRPr lang="zh-CN" altLang="en-US" dirty="0"/>
          </a:p>
        </p:txBody>
      </p:sp>
    </p:spTree>
    <p:extLst>
      <p:ext uri="{BB962C8B-B14F-4D97-AF65-F5344CB8AC3E}">
        <p14:creationId xmlns:p14="http://schemas.microsoft.com/office/powerpoint/2010/main" val="1627266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43526"/>
            <a:ext cx="8399160" cy="1885901"/>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(2016江苏苏州,20,2分)苏州东山白沙枇杷是中国“十大”枇杷品牌之一。枇杷中富含的维生素A</a:t>
            </a:r>
            <a:r>
              <a:rPr lang="zh-CN" altLang="en-US" sz="1045" kern="0" baseline="-15000" dirty="0">
                <a:solidFill>
                  <a:srgbClr val="000000"/>
                </a:solidFill>
                <a:latin typeface="Times New Roman" panose="02020603050405020304" pitchFamily="65" charset="-122"/>
              </a:rPr>
              <a:t>1</a:t>
            </a:r>
            <a:r>
              <a:rPr lang="zh-CN" altLang="en-US" sz="1390" kern="0" dirty="0">
                <a:solidFill>
                  <a:srgbClr val="000000"/>
                </a:solidFill>
                <a:latin typeface="Times New Roman" panose="02020603050405020304" pitchFamily="65" charset="-122"/>
              </a:rPr>
              <a:t>具有</a:t>
            </a:r>
            <a:br>
              <a:rPr dirty="0"/>
            </a:br>
            <a:r>
              <a:rPr lang="zh-CN" altLang="en-US" sz="1390" kern="0" dirty="0">
                <a:solidFill>
                  <a:srgbClr val="000000"/>
                </a:solidFill>
                <a:latin typeface="Times New Roman" panose="02020603050405020304" pitchFamily="65" charset="-122"/>
              </a:rPr>
              <a:t>预防夜盲症、抗衰老和促进骨骼生长等功效,其化学式为C</a:t>
            </a:r>
            <a:r>
              <a:rPr lang="zh-CN" altLang="en-US" sz="1045" kern="0" baseline="-15000" dirty="0">
                <a:solidFill>
                  <a:srgbClr val="000000"/>
                </a:solidFill>
                <a:latin typeface="Times New Roman" panose="02020603050405020304" pitchFamily="65" charset="-122"/>
              </a:rPr>
              <a:t>20</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30</a:t>
            </a:r>
            <a:r>
              <a:rPr lang="zh-CN" altLang="en-US" sz="1390" kern="0" dirty="0">
                <a:solidFill>
                  <a:srgbClr val="000000"/>
                </a:solidFill>
                <a:latin typeface="Times New Roman" panose="02020603050405020304" pitchFamily="65" charset="-122"/>
              </a:rPr>
              <a:t>O。下列说法正确的是</a:t>
            </a:r>
            <a:r>
              <a:rPr lang="zh-CN" altLang="en-US" sz="1085" kern="0" spc="30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A.维生素A</a:t>
            </a:r>
            <a:r>
              <a:rPr lang="zh-CN" altLang="en-US" sz="1045" kern="0" baseline="-15000" dirty="0">
                <a:solidFill>
                  <a:srgbClr val="000000"/>
                </a:solidFill>
                <a:latin typeface="Times New Roman" panose="02020603050405020304" pitchFamily="65" charset="-122"/>
              </a:rPr>
              <a:t>1</a:t>
            </a:r>
            <a:r>
              <a:rPr lang="zh-CN" altLang="en-US" sz="1390" kern="0" dirty="0">
                <a:solidFill>
                  <a:srgbClr val="000000"/>
                </a:solidFill>
                <a:latin typeface="Times New Roman" panose="02020603050405020304" pitchFamily="65" charset="-122"/>
              </a:rPr>
              <a:t>的相对分子质量为286 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B.维生素A</a:t>
            </a:r>
            <a:r>
              <a:rPr lang="zh-CN" altLang="en-US" sz="1045" kern="0" baseline="-15000" dirty="0">
                <a:solidFill>
                  <a:srgbClr val="000000"/>
                </a:solidFill>
                <a:latin typeface="Times New Roman" panose="02020603050405020304" pitchFamily="65" charset="-122"/>
              </a:rPr>
              <a:t>1</a:t>
            </a:r>
            <a:r>
              <a:rPr lang="zh-CN" altLang="en-US" sz="1390" kern="0" dirty="0">
                <a:solidFill>
                  <a:srgbClr val="000000"/>
                </a:solidFill>
                <a:latin typeface="Times New Roman" panose="02020603050405020304" pitchFamily="65" charset="-122"/>
              </a:rPr>
              <a:t>是由20个碳元素、30个氢元素和1个氧元素组成的</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C.维生素A</a:t>
            </a:r>
            <a:r>
              <a:rPr lang="zh-CN" altLang="en-US" sz="1045" kern="0" baseline="-15000" dirty="0">
                <a:solidFill>
                  <a:srgbClr val="000000"/>
                </a:solidFill>
                <a:latin typeface="Times New Roman" panose="02020603050405020304" pitchFamily="65" charset="-122"/>
              </a:rPr>
              <a:t>1</a:t>
            </a:r>
            <a:r>
              <a:rPr lang="zh-CN" altLang="en-US" sz="1390" kern="0" dirty="0">
                <a:solidFill>
                  <a:srgbClr val="000000"/>
                </a:solidFill>
                <a:latin typeface="Times New Roman" panose="02020603050405020304" pitchFamily="65" charset="-122"/>
              </a:rPr>
              <a:t>中碳元素的质量分数最大</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D.维生素A</a:t>
            </a:r>
            <a:r>
              <a:rPr lang="zh-CN" altLang="en-US" sz="1045" kern="0" baseline="-15000" dirty="0">
                <a:solidFill>
                  <a:srgbClr val="000000"/>
                </a:solidFill>
                <a:latin typeface="Times New Roman" panose="02020603050405020304" pitchFamily="65" charset="-122"/>
              </a:rPr>
              <a:t>1</a:t>
            </a:r>
            <a:r>
              <a:rPr lang="zh-CN" altLang="en-US" sz="1390" kern="0" dirty="0">
                <a:solidFill>
                  <a:srgbClr val="000000"/>
                </a:solidFill>
                <a:latin typeface="Times New Roman" panose="02020603050405020304" pitchFamily="65" charset="-122"/>
              </a:rPr>
              <a:t>中碳元素、氢元素、氧元素的质量比为 20∶30∶1</a:t>
            </a:r>
            <a:endParaRPr lang="zh-CN" altLang="en-US" dirty="0"/>
          </a:p>
        </p:txBody>
      </p:sp>
      <p:sp>
        <p:nvSpPr>
          <p:cNvPr id="3" name="TextBox 2"/>
          <p:cNvSpPr txBox="1"/>
          <p:nvPr/>
        </p:nvSpPr>
        <p:spPr>
          <a:xfrm>
            <a:off x="500034" y="3786191"/>
            <a:ext cx="8399160" cy="924677"/>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    C</a:t>
            </a:r>
            <a:r>
              <a:rPr lang="zh-CN" altLang="en-US" sz="1390" kern="0" dirty="0">
                <a:solidFill>
                  <a:srgbClr val="000000"/>
                </a:solidFill>
                <a:latin typeface="Times New Roman" panose="02020603050405020304" pitchFamily="65" charset="-122"/>
              </a:rPr>
              <a:t>　相对分子质量的单位为1,一般省略不写,A项说法错误;元素只论种类不论个数,B项说法错误;在</a:t>
            </a:r>
            <a:br>
              <a:rPr dirty="0"/>
            </a:br>
            <a:r>
              <a:rPr lang="zh-CN" altLang="en-US" sz="1390" kern="0" dirty="0">
                <a:solidFill>
                  <a:srgbClr val="000000"/>
                </a:solidFill>
                <a:latin typeface="Times New Roman" panose="02020603050405020304" pitchFamily="65" charset="-122"/>
              </a:rPr>
              <a:t>维生素A</a:t>
            </a:r>
            <a:r>
              <a:rPr lang="zh-CN" altLang="en-US" sz="1045" kern="0" baseline="-15000" dirty="0">
                <a:solidFill>
                  <a:srgbClr val="000000"/>
                </a:solidFill>
                <a:latin typeface="Times New Roman" panose="02020603050405020304" pitchFamily="65" charset="-122"/>
              </a:rPr>
              <a:t>1</a:t>
            </a:r>
            <a:r>
              <a:rPr lang="zh-CN" altLang="en-US" sz="1390" kern="0" dirty="0">
                <a:solidFill>
                  <a:srgbClr val="000000"/>
                </a:solidFill>
                <a:latin typeface="Times New Roman" panose="02020603050405020304" pitchFamily="65" charset="-122"/>
              </a:rPr>
              <a:t>中,碳元素、氢元素、氧元素的质量比为(12</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20)∶(1</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30)∶16=120∶15∶8,则碳元素的质量分数</a:t>
            </a:r>
            <a:br>
              <a:rPr dirty="0"/>
            </a:br>
            <a:r>
              <a:rPr lang="zh-CN" altLang="en-US" sz="1390" kern="0" dirty="0">
                <a:solidFill>
                  <a:srgbClr val="000000"/>
                </a:solidFill>
                <a:latin typeface="Times New Roman" panose="02020603050405020304" pitchFamily="65" charset="-122"/>
              </a:rPr>
              <a:t>最大,故C项说法正确、D项说法错误。</a:t>
            </a:r>
            <a:endParaRPr lang="zh-CN" altLang="en-US" dirty="0"/>
          </a:p>
        </p:txBody>
      </p:sp>
    </p:spTree>
    <p:extLst>
      <p:ext uri="{BB962C8B-B14F-4D97-AF65-F5344CB8AC3E}">
        <p14:creationId xmlns:p14="http://schemas.microsoft.com/office/powerpoint/2010/main" val="2633294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00174"/>
            <a:ext cx="8399160" cy="1245084"/>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5.</a:t>
            </a:r>
            <a:r>
              <a:rPr lang="zh-CN" altLang="en-US" sz="1390" kern="0" dirty="0">
                <a:solidFill>
                  <a:srgbClr val="000000"/>
                </a:solidFill>
                <a:latin typeface="Times New Roman" panose="02020603050405020304" pitchFamily="65" charset="-122"/>
              </a:rPr>
              <a:t>(2018山西,30,6分)黄铜(铜锌合金)的外观与黄金极为相似,容易以假乱真。小红同学想测定黄铜中锌的含</a:t>
            </a:r>
            <a:br>
              <a:rPr dirty="0"/>
            </a:br>
            <a:r>
              <a:rPr lang="zh-CN" altLang="en-US" sz="1390" kern="0" dirty="0">
                <a:solidFill>
                  <a:srgbClr val="000000"/>
                </a:solidFill>
                <a:latin typeface="Times New Roman" panose="02020603050405020304" pitchFamily="65" charset="-122"/>
              </a:rPr>
              <a:t>量。她称取20 g黄铜样品放入烧杯中,加入足量稀硫酸充分反应后,测得生成氢气的质量为0.2 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(1)该反应属于</a:t>
            </a: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(填基本反应类型)。</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(2)求黄铜中锌的质量分数。(写计算过程)</a:t>
            </a:r>
            <a:endParaRPr lang="zh-CN" altLang="en-US" dirty="0"/>
          </a:p>
        </p:txBody>
      </p:sp>
      <p:grpSp>
        <p:nvGrpSpPr>
          <p:cNvPr id="3" name="组合 2"/>
          <p:cNvGrpSpPr/>
          <p:nvPr/>
        </p:nvGrpSpPr>
        <p:grpSpPr>
          <a:xfrm>
            <a:off x="601996" y="2781865"/>
            <a:ext cx="8399160" cy="3194050"/>
            <a:chOff x="540000" y="770400"/>
            <a:chExt cx="8399160" cy="3194050"/>
          </a:xfrm>
        </p:grpSpPr>
        <p:sp>
          <p:nvSpPr>
            <p:cNvPr id="4" name="TextBox 2"/>
            <p:cNvSpPr txBox="1"/>
            <p:nvPr/>
          </p:nvSpPr>
          <p:spPr>
            <a:xfrm>
              <a:off x="540000" y="770400"/>
              <a:ext cx="8399160" cy="3194050"/>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a:t>
              </a:r>
              <a:r>
                <a:rPr lang="zh-CN" altLang="en-US" sz="1390" kern="0" dirty="0">
                  <a:solidFill>
                    <a:srgbClr val="000000"/>
                  </a:solidFill>
                  <a:latin typeface="Times New Roman" panose="02020603050405020304" pitchFamily="65" charset="-122"/>
                </a:rPr>
                <a:t>　(1)置换反应(1分)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(2)解:设黄铜样品中锌的质量为</a:t>
              </a:r>
              <a:r>
                <a:rPr lang="zh-CN" altLang="en-US" sz="1390" i="1" kern="0" dirty="0">
                  <a:solidFill>
                    <a:srgbClr val="000000"/>
                  </a:solidFill>
                  <a:latin typeface="Times New Roman" panose="02020603050405020304" pitchFamily="65" charset="-122"/>
                </a:rPr>
                <a:t>x</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Zn+H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SO</a:t>
              </a:r>
              <a:r>
                <a:rPr lang="zh-CN" altLang="en-US" sz="1045" kern="0" baseline="-15000" dirty="0">
                  <a:solidFill>
                    <a:srgbClr val="000000"/>
                  </a:solidFill>
                  <a:latin typeface="Times New Roman" panose="02020603050405020304" pitchFamily="65" charset="-122"/>
                </a:rPr>
                <a:t>4</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ZnSO</a:t>
              </a:r>
              <a:r>
                <a:rPr lang="zh-CN" altLang="en-US" sz="1045" kern="0" baseline="-15000" dirty="0">
                  <a:solidFill>
                    <a:srgbClr val="000000"/>
                  </a:solidFill>
                  <a:latin typeface="Times New Roman" panose="02020603050405020304" pitchFamily="65" charset="-122"/>
                </a:rPr>
                <a:t>4</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a:t>
              </a:r>
              <a:r>
                <a:rPr lang="zh-CN" altLang="en-US" sz="1030" kern="0" spc="359"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65　　　　　　　　　 2</a:t>
              </a:r>
              <a:endParaRPr lang="zh-CN" altLang="en-US" dirty="0"/>
            </a:p>
            <a:p>
              <a:pPr eaLnBrk="0" latinLnBrk="1" hangingPunct="0">
                <a:lnSpc>
                  <a:spcPct val="150000"/>
                </a:lnSpc>
                <a:spcBef>
                  <a:spcPts val="0"/>
                </a:spcBef>
              </a:pP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　　　　　　　　　0.2 g</a:t>
              </a:r>
              <a:r>
                <a:rPr lang="zh-CN" altLang="en-US" sz="1085" kern="0" spc="30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0"/>
                </a:spcBef>
              </a:pPr>
              <a:r>
                <a:rPr lang="zh-CN" altLang="en-US" sz="1810" kern="0" spc="-86"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985" kern="0" spc="1091" dirty="0">
                  <a:solidFill>
                    <a:srgbClr val="000000"/>
                  </a:solidFill>
                  <a:latin typeface="Times New Roman" panose="02020603050405020304" pitchFamily="65" charset="-122"/>
                </a:rPr>
                <a:t> </a:t>
              </a:r>
              <a:r>
                <a:rPr lang="zh-CN" altLang="en-US" sz="900" kern="0" spc="59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125"/>
                </a:spcBef>
              </a:pP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=6.5 g</a:t>
              </a:r>
              <a:r>
                <a:rPr lang="zh-CN" altLang="en-US" sz="1085" kern="0" spc="30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黄铜中锌的质量分数=</a:t>
              </a:r>
              <a:r>
                <a:rPr lang="zh-CN" altLang="en-US" sz="1985" kern="0" spc="1091" dirty="0">
                  <a:solidFill>
                    <a:srgbClr val="000000"/>
                  </a:solidFill>
                  <a:latin typeface="Times New Roman" panose="02020603050405020304" pitchFamily="65" charset="-122"/>
                </a:rPr>
                <a:t> </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100%=32.5%</a:t>
              </a:r>
              <a:r>
                <a:rPr lang="zh-CN" altLang="en-US" sz="900" kern="0" spc="59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125"/>
                </a:spcBef>
              </a:pPr>
              <a:r>
                <a:rPr lang="zh-CN" altLang="en-US" sz="1390" kern="0" dirty="0">
                  <a:solidFill>
                    <a:srgbClr val="000000"/>
                  </a:solidFill>
                  <a:latin typeface="Times New Roman" panose="02020603050405020304" pitchFamily="65" charset="-122"/>
                </a:rPr>
                <a:t>答:黄铜中锌的质量分数为32.5%。</a:t>
              </a:r>
              <a:endParaRPr lang="zh-CN" altLang="en-US" dirty="0"/>
            </a:p>
          </p:txBody>
        </p:sp>
        <p:pic>
          <p:nvPicPr>
            <p:cNvPr id="5" name="图片 3" descr="textimage23.jpeg"/>
            <p:cNvPicPr>
              <a:picLocks noChangeAspect="1"/>
            </p:cNvPicPr>
            <p:nvPr/>
          </p:nvPicPr>
          <p:blipFill>
            <a:blip r:embed="rId4" cstate="print"/>
            <a:stretch>
              <a:fillRect/>
            </a:stretch>
          </p:blipFill>
          <p:spPr>
            <a:xfrm>
              <a:off x="1276521" y="1473007"/>
              <a:ext cx="342899" cy="200024"/>
            </a:xfrm>
            <a:prstGeom prst="rect">
              <a:avLst/>
            </a:prstGeom>
          </p:spPr>
        </p:pic>
        <p:graphicFrame>
          <p:nvGraphicFramePr>
            <p:cNvPr id="6" name="对象 5"/>
            <p:cNvGraphicFramePr>
              <a:graphicFrameLocks noChangeAspect="1"/>
            </p:cNvGraphicFramePr>
            <p:nvPr/>
          </p:nvGraphicFramePr>
          <p:xfrm>
            <a:off x="540000" y="2474391"/>
            <a:ext cx="219075" cy="400049"/>
          </p:xfrm>
          <a:graphic>
            <a:graphicData uri="http://schemas.openxmlformats.org/presentationml/2006/ole">
              <mc:AlternateContent xmlns:mc="http://schemas.openxmlformats.org/markup-compatibility/2006">
                <mc:Choice xmlns:v="urn:schemas-microsoft-com:vml" Requires="v">
                  <p:oleObj spid="_x0000_s15365" name="Equation" r:id="rId5" imgW="5791200" imgH="10668000" progId="Equation.DSMT4">
                    <p:embed/>
                  </p:oleObj>
                </mc:Choice>
                <mc:Fallback>
                  <p:oleObj name="Equation" r:id="rId5" imgW="5791200" imgH="10668000" progId="Equation.DSMT4">
                    <p:embed/>
                    <p:pic>
                      <p:nvPicPr>
                        <p:cNvPr id="6" name="对象 5"/>
                        <p:cNvPicPr>
                          <a:picLocks noChangeAspect="1"/>
                        </p:cNvPicPr>
                        <p:nvPr/>
                      </p:nvPicPr>
                      <p:blipFill>
                        <a:blip r:embed="rId6"/>
                        <a:stretch>
                          <a:fillRect/>
                        </a:stretch>
                      </p:blipFill>
                      <p:spPr>
                        <a:xfrm>
                          <a:off x="540000" y="2474391"/>
                          <a:ext cx="219075" cy="40004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858558" y="2464568"/>
            <a:ext cx="390525" cy="438150"/>
          </p:xfrm>
          <a:graphic>
            <a:graphicData uri="http://schemas.openxmlformats.org/presentationml/2006/ole">
              <mc:AlternateContent xmlns:mc="http://schemas.openxmlformats.org/markup-compatibility/2006">
                <mc:Choice xmlns:v="urn:schemas-microsoft-com:vml" Requires="v">
                  <p:oleObj spid="_x0000_s15366" name="Equation" r:id="rId7" imgW="10363200" imgH="11582400" progId="Equation.DSMT4">
                    <p:embed/>
                  </p:oleObj>
                </mc:Choice>
                <mc:Fallback>
                  <p:oleObj name="Equation" r:id="rId7" imgW="10363200" imgH="11582400" progId="Equation.DSMT4">
                    <p:embed/>
                    <p:pic>
                      <p:nvPicPr>
                        <p:cNvPr id="7" name="对象 6"/>
                        <p:cNvPicPr>
                          <a:picLocks noChangeAspect="1"/>
                        </p:cNvPicPr>
                        <p:nvPr/>
                      </p:nvPicPr>
                      <p:blipFill>
                        <a:blip r:embed="rId8"/>
                        <a:stretch>
                          <a:fillRect/>
                        </a:stretch>
                      </p:blipFill>
                      <p:spPr>
                        <a:xfrm>
                          <a:off x="858558" y="2464568"/>
                          <a:ext cx="390525" cy="438150"/>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2227083" y="3240089"/>
            <a:ext cx="390524" cy="438150"/>
          </p:xfrm>
          <a:graphic>
            <a:graphicData uri="http://schemas.openxmlformats.org/presentationml/2006/ole">
              <mc:AlternateContent xmlns:mc="http://schemas.openxmlformats.org/markup-compatibility/2006">
                <mc:Choice xmlns:v="urn:schemas-microsoft-com:vml" Requires="v">
                  <p:oleObj spid="_x0000_s15367" name="Equation" r:id="rId9" imgW="10363200" imgH="11582400" progId="Equation.DSMT4">
                    <p:embed/>
                  </p:oleObj>
                </mc:Choice>
                <mc:Fallback>
                  <p:oleObj name="Equation" r:id="rId9" imgW="10363200" imgH="11582400" progId="Equation.DSMT4">
                    <p:embed/>
                    <p:pic>
                      <p:nvPicPr>
                        <p:cNvPr id="8" name="对象 7"/>
                        <p:cNvPicPr>
                          <a:picLocks noChangeAspect="1"/>
                        </p:cNvPicPr>
                        <p:nvPr/>
                      </p:nvPicPr>
                      <p:blipFill>
                        <a:blip r:embed="rId10"/>
                        <a:stretch>
                          <a:fillRect/>
                        </a:stretch>
                      </p:blipFill>
                      <p:spPr>
                        <a:xfrm>
                          <a:off x="2227083" y="3240089"/>
                          <a:ext cx="390524" cy="438150"/>
                        </a:xfrm>
                        <a:prstGeom prst="rect">
                          <a:avLst/>
                        </a:prstGeom>
                        <a:noFill/>
                        <a:ln w="9525">
                          <a:noFill/>
                        </a:ln>
                      </p:spPr>
                    </p:pic>
                  </p:oleObj>
                </mc:Fallback>
              </mc:AlternateContent>
            </a:graphicData>
          </a:graphic>
        </p:graphicFrame>
      </p:grpSp>
    </p:spTree>
    <p:extLst>
      <p:ext uri="{BB962C8B-B14F-4D97-AF65-F5344CB8AC3E}">
        <p14:creationId xmlns:p14="http://schemas.microsoft.com/office/powerpoint/2010/main" val="1604936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643526"/>
            <a:ext cx="8399160" cy="1134663"/>
            <a:chOff x="540000" y="770400"/>
            <a:chExt cx="8399160" cy="1134663"/>
          </a:xfrm>
        </p:grpSpPr>
        <p:sp>
          <p:nvSpPr>
            <p:cNvPr id="2" name="TextBox 2"/>
            <p:cNvSpPr txBox="1"/>
            <p:nvPr/>
          </p:nvSpPr>
          <p:spPr>
            <a:xfrm>
              <a:off x="540000" y="770400"/>
              <a:ext cx="8399160" cy="1037976"/>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解析  </a:t>
              </a:r>
              <a:r>
                <a:rPr lang="zh-CN" altLang="en-US" sz="1390" kern="0" dirty="0">
                  <a:solidFill>
                    <a:srgbClr val="000000"/>
                  </a:solidFill>
                  <a:latin typeface="Times New Roman" panose="02020603050405020304" pitchFamily="65" charset="-122"/>
                </a:rPr>
                <a:t>  (1)锌与稀硫酸反应生成硫酸锌和氢气,该反应属于置换反应。(2)金属活动性顺序中,锌排在氢前面,</a:t>
              </a:r>
              <a:br>
                <a:rPr dirty="0"/>
              </a:br>
              <a:r>
                <a:rPr lang="zh-CN" altLang="en-US" sz="1390" kern="0" dirty="0">
                  <a:solidFill>
                    <a:srgbClr val="000000"/>
                  </a:solidFill>
                  <a:latin typeface="Times New Roman" panose="02020603050405020304" pitchFamily="65" charset="-122"/>
                </a:rPr>
                <a:t>能与稀硫酸反应,铜排在氢后面,不与稀硫酸反应;根据锌与稀硫酸反应的化学方程式,已知氢气的质量可求</a:t>
              </a:r>
              <a:br>
                <a:rPr dirty="0"/>
              </a:br>
              <a:r>
                <a:rPr lang="zh-CN" altLang="en-US" sz="1390" kern="0" dirty="0">
                  <a:solidFill>
                    <a:srgbClr val="000000"/>
                  </a:solidFill>
                  <a:latin typeface="Times New Roman" panose="02020603050405020304" pitchFamily="65" charset="-122"/>
                </a:rPr>
                <a:t>出锌的质量,锌的质量分数=</a:t>
              </a:r>
              <a:r>
                <a:rPr lang="zh-CN" altLang="en-US" sz="1950" kern="0" spc="3523" dirty="0">
                  <a:solidFill>
                    <a:srgbClr val="000000"/>
                  </a:solidFill>
                  <a:latin typeface="Times New Roman" panose="02020603050405020304" pitchFamily="65" charset="-122"/>
                </a:rPr>
                <a:t> </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100%。</a:t>
              </a:r>
              <a:endParaRPr lang="zh-CN" altLang="en-US" dirty="0"/>
            </a:p>
          </p:txBody>
        </p:sp>
        <p:graphicFrame>
          <p:nvGraphicFramePr>
            <p:cNvPr id="4" name="对象 3"/>
            <p:cNvGraphicFramePr>
              <a:graphicFrameLocks noChangeAspect="1"/>
            </p:cNvGraphicFramePr>
            <p:nvPr/>
          </p:nvGraphicFramePr>
          <p:xfrm>
            <a:off x="2623983" y="1476438"/>
            <a:ext cx="695324" cy="428625"/>
          </p:xfrm>
          <a:graphic>
            <a:graphicData uri="http://schemas.openxmlformats.org/presentationml/2006/ole">
              <mc:AlternateContent xmlns:mc="http://schemas.openxmlformats.org/markup-compatibility/2006">
                <mc:Choice xmlns:v="urn:schemas-microsoft-com:vml" Requires="v">
                  <p:oleObj spid="_x0000_s16387" name="Equation" r:id="rId4" imgW="18288000" imgH="11277600" progId="Equation.DSMT4">
                    <p:embed/>
                  </p:oleObj>
                </mc:Choice>
                <mc:Fallback>
                  <p:oleObj name="Equation" r:id="rId4" imgW="18288000" imgH="11277600" progId="Equation.DSMT4">
                    <p:embed/>
                    <p:pic>
                      <p:nvPicPr>
                        <p:cNvPr id="4" name="对象 3"/>
                        <p:cNvPicPr>
                          <a:picLocks noChangeAspect="1"/>
                        </p:cNvPicPr>
                        <p:nvPr/>
                      </p:nvPicPr>
                      <p:blipFill>
                        <a:blip r:embed="rId5"/>
                        <a:stretch>
                          <a:fillRect/>
                        </a:stretch>
                      </p:blipFill>
                      <p:spPr>
                        <a:xfrm>
                          <a:off x="2623983" y="1476438"/>
                          <a:ext cx="695324" cy="428625"/>
                        </a:xfrm>
                        <a:prstGeom prst="rect">
                          <a:avLst/>
                        </a:prstGeom>
                        <a:noFill/>
                        <a:ln w="9525">
                          <a:noFill/>
                        </a:ln>
                      </p:spPr>
                    </p:pic>
                  </p:oleObj>
                </mc:Fallback>
              </mc:AlternateContent>
            </a:graphicData>
          </a:graphic>
        </p:graphicFrame>
      </p:grpSp>
    </p:spTree>
    <p:extLst>
      <p:ext uri="{BB962C8B-B14F-4D97-AF65-F5344CB8AC3E}">
        <p14:creationId xmlns:p14="http://schemas.microsoft.com/office/powerpoint/2010/main" val="8903388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39832" y="1455082"/>
            <a:ext cx="8399328" cy="4435179"/>
            <a:chOff x="539832" y="581956"/>
            <a:chExt cx="8399328" cy="4435179"/>
          </a:xfrm>
        </p:grpSpPr>
        <p:sp>
          <p:nvSpPr>
            <p:cNvPr id="2" name="TextBox 2"/>
            <p:cNvSpPr txBox="1"/>
            <p:nvPr/>
          </p:nvSpPr>
          <p:spPr>
            <a:xfrm>
              <a:off x="540000" y="581956"/>
              <a:ext cx="8399160" cy="3259803"/>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6.</a:t>
              </a:r>
              <a:r>
                <a:rPr lang="zh-CN" altLang="en-US" sz="1390" kern="0" dirty="0">
                  <a:solidFill>
                    <a:srgbClr val="000000"/>
                  </a:solidFill>
                  <a:latin typeface="Times New Roman" panose="02020603050405020304" pitchFamily="65" charset="-122"/>
                </a:rPr>
                <a:t>(2015山西,28,7分)某合作学习小组的同学们,欲测定一定量的某种石灰石样品中碳酸钙的质量,进行了如</a:t>
              </a:r>
              <a:br>
                <a:rPr dirty="0"/>
              </a:br>
              <a:r>
                <a:rPr lang="zh-CN" altLang="en-US" sz="1390" kern="0" dirty="0">
                  <a:solidFill>
                    <a:srgbClr val="000000"/>
                  </a:solidFill>
                  <a:latin typeface="Times New Roman" panose="02020603050405020304" pitchFamily="65" charset="-122"/>
                </a:rPr>
                <a:t>下实验:</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(1)配制溶质质量分数为7.3%的稀盐酸。</a:t>
              </a:r>
              <a:endParaRPr lang="zh-CN" altLang="en-US" dirty="0"/>
            </a:p>
            <a:p>
              <a:pPr eaLnBrk="0" latinLnBrk="1" hangingPunct="0">
                <a:lnSpc>
                  <a:spcPct val="150000"/>
                </a:lnSpc>
                <a:spcBef>
                  <a:spcPts val="0"/>
                </a:spcBef>
              </a:pPr>
              <a:r>
                <a:rPr lang="zh-CN" altLang="en-US" sz="2900" kern="0" spc="26" dirty="0">
                  <a:solidFill>
                    <a:srgbClr val="000000"/>
                  </a:solidFill>
                  <a:latin typeface="Times New Roman" panose="02020603050405020304" pitchFamily="65" charset="-122"/>
                </a:rPr>
                <a:t> </a:t>
              </a:r>
              <a:endParaRPr lang="zh-CN" altLang="en-US" dirty="0"/>
            </a:p>
            <a:p>
              <a:pPr eaLnBrk="0" latinLnBrk="1" hangingPunct="0">
                <a:lnSpc>
                  <a:spcPct val="150000"/>
                </a:lnSpc>
                <a:spcBef>
                  <a:spcPts val="470"/>
                </a:spcBef>
              </a:pPr>
              <a:r>
                <a:rPr lang="zh-CN" altLang="en-US" sz="1390" kern="0" dirty="0">
                  <a:solidFill>
                    <a:srgbClr val="000000"/>
                  </a:solidFill>
                  <a:latin typeface="Times New Roman" panose="02020603050405020304" pitchFamily="65" charset="-122"/>
                </a:rPr>
                <a:t>①配制100 g溶质质量分数为7.3%的稀盐酸,需如图所示盐酸的质量</a:t>
              </a: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②量取盐酸与水时,视线要与量筒内液体凹液面的</a:t>
              </a: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保持水平,再读出液体的体积;将两</a:t>
              </a:r>
              <a:br>
                <a:rPr dirty="0"/>
              </a:br>
              <a:r>
                <a:rPr lang="zh-CN" altLang="en-US" sz="1390" kern="0" dirty="0">
                  <a:solidFill>
                    <a:srgbClr val="000000"/>
                  </a:solidFill>
                  <a:latin typeface="Times New Roman" panose="02020603050405020304" pitchFamily="65" charset="-122"/>
                </a:rPr>
                <a:t>种液体都倒入</a:t>
              </a: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中(填仪器名称),用玻璃棒搅拌,使溶液混合均匀。</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(2)将(1)中配制好的稀盐酸加入盛有石灰石样品的烧杯中,产生气体的质量与加入稀盐酸的质量关系如图</a:t>
              </a:r>
              <a:br>
                <a:rPr dirty="0"/>
              </a:br>
              <a:r>
                <a:rPr lang="zh-CN" altLang="en-US" sz="1390" kern="0" dirty="0">
                  <a:solidFill>
                    <a:srgbClr val="000000"/>
                  </a:solidFill>
                  <a:latin typeface="Times New Roman" panose="02020603050405020304" pitchFamily="65" charset="-122"/>
                </a:rPr>
                <a:t>所示(假设石灰石样品中的杂质不与稀盐酸反应)。</a:t>
              </a:r>
              <a:endParaRPr lang="zh-CN" altLang="en-US" dirty="0"/>
            </a:p>
          </p:txBody>
        </p:sp>
        <p:pic>
          <p:nvPicPr>
            <p:cNvPr id="3" name="图片 3" descr="textimage24.jpeg"/>
            <p:cNvPicPr>
              <a:picLocks noChangeAspect="1"/>
            </p:cNvPicPr>
            <p:nvPr/>
          </p:nvPicPr>
          <p:blipFill>
            <a:blip r:embed="rId3" cstate="print"/>
            <a:stretch>
              <a:fillRect/>
            </a:stretch>
          </p:blipFill>
          <p:spPr>
            <a:xfrm>
              <a:off x="2928926" y="1555743"/>
              <a:ext cx="371474" cy="704850"/>
            </a:xfrm>
            <a:prstGeom prst="rect">
              <a:avLst/>
            </a:prstGeom>
          </p:spPr>
        </p:pic>
        <p:sp>
          <p:nvSpPr>
            <p:cNvPr id="4" name="TextBox 2"/>
            <p:cNvSpPr txBox="1"/>
            <p:nvPr/>
          </p:nvSpPr>
          <p:spPr>
            <a:xfrm>
              <a:off x="539832" y="4733275"/>
              <a:ext cx="8399160" cy="283860"/>
            </a:xfrm>
            <a:prstGeom prst="rect">
              <a:avLst/>
            </a:prstGeom>
            <a:noFill/>
          </p:spPr>
          <p:txBody>
            <a:bodyPr wrap="square" lIns="0" tIns="0" rIns="0" bIns="0" rtlCol="0">
              <a:spAutoFit/>
            </a:bodyPr>
            <a:lstStyle/>
            <a:p>
              <a:pPr eaLnBrk="0" latinLnBrk="1" hangingPunct="0">
                <a:lnSpc>
                  <a:spcPct val="150000"/>
                </a:lnSpc>
                <a:spcBef>
                  <a:spcPts val="2975"/>
                </a:spcBef>
              </a:pPr>
              <a:r>
                <a:rPr lang="zh-CN" altLang="en-US" sz="1390" kern="0" dirty="0">
                  <a:solidFill>
                    <a:srgbClr val="000000"/>
                  </a:solidFill>
                  <a:latin typeface="Times New Roman" panose="02020603050405020304" pitchFamily="65" charset="-122"/>
                </a:rPr>
                <a:t>计算:该石灰石样品中碳酸钙的质量。</a:t>
              </a:r>
              <a:endParaRPr lang="zh-CN" altLang="en-US" dirty="0"/>
            </a:p>
          </p:txBody>
        </p:sp>
        <p:pic>
          <p:nvPicPr>
            <p:cNvPr id="5" name="图片 3" descr="textimage25.jpeg"/>
            <p:cNvPicPr>
              <a:picLocks noChangeAspect="1"/>
            </p:cNvPicPr>
            <p:nvPr/>
          </p:nvPicPr>
          <p:blipFill>
            <a:blip r:embed="rId4" cstate="print"/>
            <a:stretch>
              <a:fillRect/>
            </a:stretch>
          </p:blipFill>
          <p:spPr>
            <a:xfrm>
              <a:off x="1857356" y="3805236"/>
              <a:ext cx="1615564" cy="928446"/>
            </a:xfrm>
            <a:prstGeom prst="rect">
              <a:avLst/>
            </a:prstGeom>
          </p:spPr>
        </p:pic>
      </p:grpSp>
    </p:spTree>
    <p:extLst>
      <p:ext uri="{BB962C8B-B14F-4D97-AF65-F5344CB8AC3E}">
        <p14:creationId xmlns:p14="http://schemas.microsoft.com/office/powerpoint/2010/main" val="16783619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40000" y="1643525"/>
            <a:ext cx="8399160" cy="2719070"/>
            <a:chOff x="540000" y="770400"/>
            <a:chExt cx="8399160" cy="2719070"/>
          </a:xfrm>
        </p:grpSpPr>
        <p:sp>
          <p:nvSpPr>
            <p:cNvPr id="2" name="TextBox 2"/>
            <p:cNvSpPr txBox="1"/>
            <p:nvPr/>
          </p:nvSpPr>
          <p:spPr>
            <a:xfrm>
              <a:off x="540000" y="770400"/>
              <a:ext cx="8399160" cy="2719070"/>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a:t>
              </a:r>
              <a:r>
                <a:rPr lang="zh-CN" altLang="en-US" sz="1390" kern="0" dirty="0">
                  <a:solidFill>
                    <a:srgbClr val="000000"/>
                  </a:solidFill>
                  <a:latin typeface="Times New Roman" panose="02020603050405020304" pitchFamily="65" charset="-122"/>
                </a:rPr>
                <a:t>　(1)①20　②最低处　烧杯</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(2)解:设石灰石样品中碳酸钙的质量为</a:t>
              </a:r>
              <a:r>
                <a:rPr lang="zh-CN" altLang="en-US" sz="1390" i="1" kern="0" dirty="0">
                  <a:solidFill>
                    <a:srgbClr val="000000"/>
                  </a:solidFill>
                  <a:latin typeface="Times New Roman" panose="02020603050405020304" pitchFamily="65" charset="-122"/>
                </a:rPr>
                <a:t>x</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CaCO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+2HCl</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CaCl</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100　　73</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　 75 g</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7.3%</a:t>
              </a:r>
              <a:endParaRPr lang="zh-CN" altLang="en-US" dirty="0"/>
            </a:p>
            <a:p>
              <a:pPr eaLnBrk="0" latinLnBrk="1" hangingPunct="0">
                <a:lnSpc>
                  <a:spcPct val="150000"/>
                </a:lnSpc>
                <a:spcBef>
                  <a:spcPts val="0"/>
                </a:spcBef>
              </a:pPr>
              <a:r>
                <a:rPr lang="zh-CN" altLang="en-US" sz="1810" kern="0" spc="438"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985" kern="0" spc="4241" dirty="0">
                  <a:solidFill>
                    <a:srgbClr val="000000"/>
                  </a:solidFill>
                  <a:latin typeface="Times New Roman" panose="02020603050405020304" pitchFamily="65" charset="-122"/>
                </a:rPr>
                <a:t> </a:t>
              </a:r>
              <a:endParaRPr lang="zh-CN" altLang="en-US" dirty="0"/>
            </a:p>
            <a:p>
              <a:pPr eaLnBrk="0" latinLnBrk="1" hangingPunct="0">
                <a:lnSpc>
                  <a:spcPct val="150000"/>
                </a:lnSpc>
                <a:spcBef>
                  <a:spcPts val="125"/>
                </a:spcBef>
              </a:pP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=7.5 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答:石灰石样品中碳酸钙的质量为7.5 g。</a:t>
              </a:r>
              <a:endParaRPr lang="zh-CN" altLang="en-US" dirty="0"/>
            </a:p>
          </p:txBody>
        </p:sp>
        <p:pic>
          <p:nvPicPr>
            <p:cNvPr id="3" name="图片 3" descr="textimage26.jpeg"/>
            <p:cNvPicPr>
              <a:picLocks noChangeAspect="1"/>
            </p:cNvPicPr>
            <p:nvPr/>
          </p:nvPicPr>
          <p:blipFill>
            <a:blip r:embed="rId4" cstate="print"/>
            <a:stretch>
              <a:fillRect/>
            </a:stretch>
          </p:blipFill>
          <p:spPr>
            <a:xfrm>
              <a:off x="1506840" y="1473007"/>
              <a:ext cx="342899" cy="200024"/>
            </a:xfrm>
            <a:prstGeom prst="rect">
              <a:avLst/>
            </a:prstGeom>
          </p:spPr>
        </p:pic>
        <p:graphicFrame>
          <p:nvGraphicFramePr>
            <p:cNvPr id="5" name="对象 4"/>
            <p:cNvGraphicFramePr>
              <a:graphicFrameLocks noChangeAspect="1"/>
            </p:cNvGraphicFramePr>
            <p:nvPr/>
          </p:nvGraphicFramePr>
          <p:xfrm>
            <a:off x="540000" y="2474391"/>
            <a:ext cx="285750" cy="400049"/>
          </p:xfrm>
          <a:graphic>
            <a:graphicData uri="http://schemas.openxmlformats.org/presentationml/2006/ole">
              <mc:AlternateContent xmlns:mc="http://schemas.openxmlformats.org/markup-compatibility/2006">
                <mc:Choice xmlns:v="urn:schemas-microsoft-com:vml" Requires="v">
                  <p:oleObj spid="_x0000_s17412" name="Equation" r:id="rId5" imgW="7620000" imgH="10668000" progId="Equation.DSMT4">
                    <p:embed/>
                  </p:oleObj>
                </mc:Choice>
                <mc:Fallback>
                  <p:oleObj name="Equation" r:id="rId5" imgW="7620000" imgH="10668000" progId="Equation.DSMT4">
                    <p:embed/>
                    <p:pic>
                      <p:nvPicPr>
                        <p:cNvPr id="5" name="对象 4"/>
                        <p:cNvPicPr>
                          <a:picLocks noChangeAspect="1"/>
                        </p:cNvPicPr>
                        <p:nvPr/>
                      </p:nvPicPr>
                      <p:blipFill>
                        <a:blip r:embed="rId6"/>
                        <a:stretch>
                          <a:fillRect/>
                        </a:stretch>
                      </p:blipFill>
                      <p:spPr>
                        <a:xfrm>
                          <a:off x="540000" y="2474391"/>
                          <a:ext cx="285750" cy="40004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925233" y="2464568"/>
            <a:ext cx="790575" cy="438150"/>
          </p:xfrm>
          <a:graphic>
            <a:graphicData uri="http://schemas.openxmlformats.org/presentationml/2006/ole">
              <mc:AlternateContent xmlns:mc="http://schemas.openxmlformats.org/markup-compatibility/2006">
                <mc:Choice xmlns:v="urn:schemas-microsoft-com:vml" Requires="v">
                  <p:oleObj spid="_x0000_s17413" name="Equation" r:id="rId7" imgW="21031200" imgH="11582400" progId="Equation.DSMT4">
                    <p:embed/>
                  </p:oleObj>
                </mc:Choice>
                <mc:Fallback>
                  <p:oleObj name="Equation" r:id="rId7" imgW="21031200" imgH="11582400" progId="Equation.DSMT4">
                    <p:embed/>
                    <p:pic>
                      <p:nvPicPr>
                        <p:cNvPr id="6" name="对象 5"/>
                        <p:cNvPicPr>
                          <a:picLocks noChangeAspect="1"/>
                        </p:cNvPicPr>
                        <p:nvPr/>
                      </p:nvPicPr>
                      <p:blipFill>
                        <a:blip r:embed="rId8"/>
                        <a:stretch>
                          <a:fillRect/>
                        </a:stretch>
                      </p:blipFill>
                      <p:spPr>
                        <a:xfrm>
                          <a:off x="925233" y="2464568"/>
                          <a:ext cx="790575" cy="438150"/>
                        </a:xfrm>
                        <a:prstGeom prst="rect">
                          <a:avLst/>
                        </a:prstGeom>
                        <a:noFill/>
                        <a:ln w="9525">
                          <a:noFill/>
                        </a:ln>
                      </p:spPr>
                    </p:pic>
                  </p:oleObj>
                </mc:Fallback>
              </mc:AlternateContent>
            </a:graphicData>
          </a:graphic>
        </p:graphicFrame>
      </p:grpSp>
      <p:sp>
        <p:nvSpPr>
          <p:cNvPr id="8" name="TextBox 2"/>
          <p:cNvSpPr txBox="1"/>
          <p:nvPr/>
        </p:nvSpPr>
        <p:spPr>
          <a:xfrm>
            <a:off x="500034" y="4429132"/>
            <a:ext cx="8399160" cy="1245084"/>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解析</a:t>
            </a:r>
            <a:r>
              <a:rPr lang="zh-CN" altLang="en-US" sz="1390" kern="0" dirty="0">
                <a:solidFill>
                  <a:srgbClr val="000000"/>
                </a:solidFill>
                <a:latin typeface="Times New Roman" panose="02020603050405020304" pitchFamily="65" charset="-122"/>
              </a:rPr>
              <a:t>　(1)①根据稀释前后溶质质量不变可得,需要盐酸的质量为100 g</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7.3%</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36.5%=20 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②量取液体时,视线要与量筒内液体凹液面的最低处保持水平。溶液稀释的操作应在洁净干燥的烧杯内进</a:t>
            </a:r>
            <a:br>
              <a:rPr dirty="0"/>
            </a:br>
            <a:r>
              <a:rPr lang="zh-CN" altLang="en-US" sz="1390" kern="0" dirty="0">
                <a:solidFill>
                  <a:srgbClr val="000000"/>
                </a:solidFill>
                <a:latin typeface="Times New Roman" panose="02020603050405020304" pitchFamily="65" charset="-122"/>
              </a:rPr>
              <a:t>行。</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(2)根据图像可知,当稀盐酸的质量为75 g时与石灰石恰好完全反应,利用化学方程式进行相关计算即可。</a:t>
            </a:r>
            <a:endParaRPr lang="zh-CN" altLang="en-US" dirty="0"/>
          </a:p>
        </p:txBody>
      </p:sp>
    </p:spTree>
    <p:extLst>
      <p:ext uri="{BB962C8B-B14F-4D97-AF65-F5344CB8AC3E}">
        <p14:creationId xmlns:p14="http://schemas.microsoft.com/office/powerpoint/2010/main" val="489838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643526"/>
            <a:ext cx="8439126" cy="3962213"/>
            <a:chOff x="500034" y="770400"/>
            <a:chExt cx="8439126" cy="3962213"/>
          </a:xfrm>
        </p:grpSpPr>
        <p:sp>
          <p:nvSpPr>
            <p:cNvPr id="2" name="TextBox 2"/>
            <p:cNvSpPr txBox="1"/>
            <p:nvPr/>
          </p:nvSpPr>
          <p:spPr>
            <a:xfrm>
              <a:off x="540000" y="770400"/>
              <a:ext cx="8399160" cy="3341171"/>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7.</a:t>
              </a:r>
              <a:r>
                <a:rPr lang="zh-CN" altLang="en-US" sz="1390" kern="0" dirty="0">
                  <a:solidFill>
                    <a:srgbClr val="000000"/>
                  </a:solidFill>
                  <a:latin typeface="Times New Roman" panose="02020603050405020304" pitchFamily="65" charset="-122"/>
                </a:rPr>
                <a:t>(2018内蒙古呼和浩特,16,5分)实验室中发现一瓶因长期放置而被氧化的铝粉。取6.0克铝粉样品,将100</a:t>
              </a:r>
              <a:br>
                <a:rPr dirty="0"/>
              </a:br>
              <a:r>
                <a:rPr lang="zh-CN" altLang="en-US" sz="1390" kern="0" dirty="0">
                  <a:solidFill>
                    <a:srgbClr val="000000"/>
                  </a:solidFill>
                  <a:latin typeface="Times New Roman" panose="02020603050405020304" pitchFamily="65" charset="-122"/>
                </a:rPr>
                <a:t>克硫酸溶液逐滴加入其中,固体质量随加入硫酸溶液质量的变化情况如下图所示,实验过程中测得产生氢</a:t>
              </a:r>
              <a:br>
                <a:rPr dirty="0"/>
              </a:br>
              <a:r>
                <a:rPr lang="zh-CN" altLang="en-US" sz="1390" kern="0" dirty="0">
                  <a:solidFill>
                    <a:srgbClr val="000000"/>
                  </a:solidFill>
                  <a:latin typeface="Times New Roman" panose="02020603050405020304" pitchFamily="65" charset="-122"/>
                </a:rPr>
                <a:t>气0.1克。</a:t>
              </a:r>
              <a:endParaRPr lang="zh-CN" altLang="en-US" dirty="0"/>
            </a:p>
            <a:p>
              <a:pPr eaLnBrk="0" latinLnBrk="1" hangingPunct="0">
                <a:lnSpc>
                  <a:spcPct val="150000"/>
                </a:lnSpc>
                <a:spcBef>
                  <a:spcPts val="0"/>
                </a:spcBef>
              </a:pPr>
              <a:endParaRPr lang="en-US" altLang="zh-CN" dirty="0"/>
            </a:p>
            <a:p>
              <a:pPr eaLnBrk="0" latinLnBrk="1" hangingPunct="0">
                <a:lnSpc>
                  <a:spcPct val="150000"/>
                </a:lnSpc>
                <a:spcBef>
                  <a:spcPts val="0"/>
                </a:spcBef>
              </a:pPr>
              <a:endParaRPr lang="en-US" altLang="zh-CN" dirty="0"/>
            </a:p>
            <a:p>
              <a:pPr eaLnBrk="0" latinLnBrk="1" hangingPunct="0">
                <a:lnSpc>
                  <a:spcPct val="150000"/>
                </a:lnSpc>
                <a:spcBef>
                  <a:spcPts val="0"/>
                </a:spcBef>
              </a:pPr>
              <a:endParaRPr lang="en-US" altLang="zh-CN" dirty="0"/>
            </a:p>
            <a:p>
              <a:pPr eaLnBrk="0" latinLnBrk="1" hangingPunct="0">
                <a:lnSpc>
                  <a:spcPct val="150000"/>
                </a:lnSpc>
                <a:spcBef>
                  <a:spcPts val="0"/>
                </a:spcBef>
              </a:pPr>
              <a:endParaRPr lang="zh-CN" altLang="en-US" dirty="0"/>
            </a:p>
            <a:p>
              <a:pPr eaLnBrk="0" latinLnBrk="1" hangingPunct="0">
                <a:lnSpc>
                  <a:spcPct val="150000"/>
                </a:lnSpc>
                <a:spcBef>
                  <a:spcPts val="3150"/>
                </a:spcBef>
              </a:pPr>
              <a:r>
                <a:rPr lang="zh-CN" altLang="en-US" sz="1390" kern="0" dirty="0">
                  <a:solidFill>
                    <a:srgbClr val="000000"/>
                  </a:solidFill>
                  <a:latin typeface="Times New Roman" panose="02020603050405020304" pitchFamily="65" charset="-122"/>
                </a:rPr>
                <a:t>请计算:</a:t>
              </a:r>
              <a:endParaRPr lang="zh-CN" altLang="en-US" dirty="0"/>
            </a:p>
          </p:txBody>
        </p:sp>
        <p:pic>
          <p:nvPicPr>
            <p:cNvPr id="3" name="图片 3" descr="textimage27.jpeg"/>
            <p:cNvPicPr>
              <a:picLocks noChangeAspect="1"/>
            </p:cNvPicPr>
            <p:nvPr/>
          </p:nvPicPr>
          <p:blipFill>
            <a:blip r:embed="rId3"/>
            <a:stretch>
              <a:fillRect/>
            </a:stretch>
          </p:blipFill>
          <p:spPr>
            <a:xfrm>
              <a:off x="2143108" y="1698619"/>
              <a:ext cx="2120386" cy="1672174"/>
            </a:xfrm>
            <a:prstGeom prst="rect">
              <a:avLst/>
            </a:prstGeom>
          </p:spPr>
        </p:pic>
        <p:sp>
          <p:nvSpPr>
            <p:cNvPr id="4" name="TextBox 2"/>
            <p:cNvSpPr txBox="1"/>
            <p:nvPr/>
          </p:nvSpPr>
          <p:spPr>
            <a:xfrm>
              <a:off x="500034" y="4127511"/>
              <a:ext cx="8399160" cy="605102"/>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(1)样品中铝单质的质量。(写出计算过程)</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(2)硫酸溶液的溶质质量分数为</a:t>
              </a: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endParaRPr lang="zh-CN" altLang="en-US" dirty="0"/>
            </a:p>
          </p:txBody>
        </p:sp>
      </p:grpSp>
    </p:spTree>
    <p:extLst>
      <p:ext uri="{BB962C8B-B14F-4D97-AF65-F5344CB8AC3E}">
        <p14:creationId xmlns:p14="http://schemas.microsoft.com/office/powerpoint/2010/main" val="18951438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6"/>
          <p:cNvGrpSpPr/>
          <p:nvPr/>
        </p:nvGrpSpPr>
        <p:grpSpPr>
          <a:xfrm>
            <a:off x="540000" y="1643525"/>
            <a:ext cx="8399160" cy="2719070"/>
            <a:chOff x="540000" y="770400"/>
            <a:chExt cx="8399160" cy="2719070"/>
          </a:xfrm>
        </p:grpSpPr>
        <p:sp>
          <p:nvSpPr>
            <p:cNvPr id="2" name="TextBox 2"/>
            <p:cNvSpPr txBox="1"/>
            <p:nvPr/>
          </p:nvSpPr>
          <p:spPr>
            <a:xfrm>
              <a:off x="540000" y="770400"/>
              <a:ext cx="8399160" cy="2719070"/>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　</a:t>
              </a:r>
              <a:r>
                <a:rPr lang="zh-CN" altLang="en-US" sz="1390" kern="0" dirty="0">
                  <a:solidFill>
                    <a:srgbClr val="000000"/>
                  </a:solidFill>
                  <a:latin typeface="Times New Roman" panose="02020603050405020304" pitchFamily="65" charset="-122"/>
                </a:rPr>
                <a:t>(1)解:设样品中铝单质的质量为</a:t>
              </a:r>
              <a:r>
                <a:rPr lang="zh-CN" altLang="en-US" sz="1390" i="1" kern="0" dirty="0">
                  <a:solidFill>
                    <a:srgbClr val="000000"/>
                  </a:solidFill>
                  <a:latin typeface="Times New Roman" panose="02020603050405020304" pitchFamily="65" charset="-122"/>
                </a:rPr>
                <a:t>x</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2Al+3H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SO</a:t>
              </a:r>
              <a:r>
                <a:rPr lang="zh-CN" altLang="en-US" sz="1045" kern="0" baseline="-15000" dirty="0">
                  <a:solidFill>
                    <a:srgbClr val="000000"/>
                  </a:solidFill>
                  <a:latin typeface="Times New Roman" panose="02020603050405020304" pitchFamily="65" charset="-122"/>
                </a:rPr>
                <a:t>4</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Al</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(SO</a:t>
              </a:r>
              <a:r>
                <a:rPr lang="zh-CN" altLang="en-US" sz="1045" kern="0" baseline="-15000" dirty="0">
                  <a:solidFill>
                    <a:srgbClr val="000000"/>
                  </a:solidFill>
                  <a:latin typeface="Times New Roman" panose="02020603050405020304" pitchFamily="65" charset="-122"/>
                </a:rPr>
                <a:t>4</a:t>
              </a:r>
              <a:r>
                <a:rPr lang="zh-CN" altLang="en-US" sz="1390" kern="0" dirty="0">
                  <a:solidFill>
                    <a:srgbClr val="000000"/>
                  </a:solidFill>
                  <a:latin typeface="Times New Roman" panose="02020603050405020304" pitchFamily="65" charset="-122"/>
                </a:rPr>
                <a:t>)</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+3H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a:t>
              </a:r>
              <a:r>
                <a:rPr lang="zh-CN" altLang="en-US" sz="1030" kern="0" spc="359"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54　                                   　6</a:t>
              </a:r>
              <a:endParaRPr lang="zh-CN" altLang="en-US" dirty="0"/>
            </a:p>
            <a:p>
              <a:pPr eaLnBrk="0" latinLnBrk="1" hangingPunct="0">
                <a:lnSpc>
                  <a:spcPct val="150000"/>
                </a:lnSpc>
                <a:spcBef>
                  <a:spcPts val="0"/>
                </a:spcBef>
              </a:pPr>
              <a:r>
                <a:rPr lang="zh-CN" altLang="en-US" sz="1390" i="1" kern="0" dirty="0">
                  <a:solidFill>
                    <a:srgbClr val="000000"/>
                  </a:solidFill>
                  <a:latin typeface="Times New Roman" panose="02020603050405020304" pitchFamily="65" charset="-122"/>
                </a:rPr>
                <a:t> x </a:t>
              </a:r>
              <a:r>
                <a:rPr lang="zh-CN" altLang="en-US" sz="1390" kern="0" dirty="0">
                  <a:solidFill>
                    <a:srgbClr val="000000"/>
                  </a:solidFill>
                  <a:latin typeface="Times New Roman" panose="02020603050405020304" pitchFamily="65" charset="-122"/>
                </a:rPr>
                <a:t>　                                　0.1 g</a:t>
              </a:r>
              <a:endParaRPr lang="zh-CN" altLang="en-US" dirty="0"/>
            </a:p>
            <a:p>
              <a:pPr eaLnBrk="0" latinLnBrk="1" hangingPunct="0">
                <a:lnSpc>
                  <a:spcPct val="150000"/>
                </a:lnSpc>
                <a:spcBef>
                  <a:spcPts val="0"/>
                </a:spcBef>
              </a:pPr>
              <a:r>
                <a:rPr lang="zh-CN" altLang="en-US" sz="1810" kern="0" spc="-86"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985" kern="0" spc="1016" dirty="0">
                  <a:solidFill>
                    <a:srgbClr val="000000"/>
                  </a:solidFill>
                  <a:latin typeface="Times New Roman" panose="02020603050405020304" pitchFamily="65" charset="-122"/>
                </a:rPr>
                <a:t> </a:t>
              </a:r>
              <a:r>
                <a:rPr lang="zh-CN" altLang="en-US" sz="900" kern="0" spc="59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125"/>
                </a:spcBef>
              </a:pP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=0.9 g</a:t>
              </a:r>
              <a:r>
                <a:rPr lang="zh-CN" altLang="en-US" sz="1085" kern="0" spc="30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答:样品中铝单质的质量为0.9 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(2)24.5%</a:t>
              </a:r>
              <a:r>
                <a:rPr lang="zh-CN" altLang="en-US" sz="1085" kern="0" spc="30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(2分)</a:t>
              </a:r>
              <a:endParaRPr lang="zh-CN" altLang="en-US" dirty="0"/>
            </a:p>
          </p:txBody>
        </p:sp>
        <p:pic>
          <p:nvPicPr>
            <p:cNvPr id="3" name="图片 3" descr="textimage28.jpeg"/>
            <p:cNvPicPr>
              <a:picLocks noChangeAspect="1"/>
            </p:cNvPicPr>
            <p:nvPr/>
          </p:nvPicPr>
          <p:blipFill>
            <a:blip r:embed="rId4" cstate="print"/>
            <a:stretch>
              <a:fillRect/>
            </a:stretch>
          </p:blipFill>
          <p:spPr>
            <a:xfrm>
              <a:off x="1433369" y="1151959"/>
              <a:ext cx="342899" cy="200024"/>
            </a:xfrm>
            <a:prstGeom prst="rect">
              <a:avLst/>
            </a:prstGeom>
          </p:spPr>
        </p:pic>
        <p:graphicFrame>
          <p:nvGraphicFramePr>
            <p:cNvPr id="5" name="对象 4"/>
            <p:cNvGraphicFramePr>
              <a:graphicFrameLocks noChangeAspect="1"/>
            </p:cNvGraphicFramePr>
            <p:nvPr/>
          </p:nvGraphicFramePr>
          <p:xfrm>
            <a:off x="540000" y="2153343"/>
            <a:ext cx="219075" cy="400050"/>
          </p:xfrm>
          <a:graphic>
            <a:graphicData uri="http://schemas.openxmlformats.org/presentationml/2006/ole">
              <mc:AlternateContent xmlns:mc="http://schemas.openxmlformats.org/markup-compatibility/2006">
                <mc:Choice xmlns:v="urn:schemas-microsoft-com:vml" Requires="v">
                  <p:oleObj spid="_x0000_s18436" name="Equation" r:id="rId5" imgW="5791200" imgH="10668000" progId="Equation.DSMT4">
                    <p:embed/>
                  </p:oleObj>
                </mc:Choice>
                <mc:Fallback>
                  <p:oleObj name="Equation" r:id="rId5" imgW="5791200" imgH="10668000" progId="Equation.DSMT4">
                    <p:embed/>
                    <p:pic>
                      <p:nvPicPr>
                        <p:cNvPr id="5" name="对象 4"/>
                        <p:cNvPicPr>
                          <a:picLocks noChangeAspect="1"/>
                        </p:cNvPicPr>
                        <p:nvPr/>
                      </p:nvPicPr>
                      <p:blipFill>
                        <a:blip r:embed="rId6"/>
                        <a:stretch>
                          <a:fillRect/>
                        </a:stretch>
                      </p:blipFill>
                      <p:spPr>
                        <a:xfrm>
                          <a:off x="540000" y="2153343"/>
                          <a:ext cx="219075" cy="4000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858558" y="2143520"/>
            <a:ext cx="381000" cy="438150"/>
          </p:xfrm>
          <a:graphic>
            <a:graphicData uri="http://schemas.openxmlformats.org/presentationml/2006/ole">
              <mc:AlternateContent xmlns:mc="http://schemas.openxmlformats.org/markup-compatibility/2006">
                <mc:Choice xmlns:v="urn:schemas-microsoft-com:vml" Requires="v">
                  <p:oleObj spid="_x0000_s18437" name="Equation" r:id="rId7" imgW="10058400" imgH="11582400" progId="Equation.DSMT4">
                    <p:embed/>
                  </p:oleObj>
                </mc:Choice>
                <mc:Fallback>
                  <p:oleObj name="Equation" r:id="rId7" imgW="10058400" imgH="11582400" progId="Equation.DSMT4">
                    <p:embed/>
                    <p:pic>
                      <p:nvPicPr>
                        <p:cNvPr id="6" name="对象 5"/>
                        <p:cNvPicPr>
                          <a:picLocks noChangeAspect="1"/>
                        </p:cNvPicPr>
                        <p:nvPr/>
                      </p:nvPicPr>
                      <p:blipFill>
                        <a:blip r:embed="rId8"/>
                        <a:stretch>
                          <a:fillRect/>
                        </a:stretch>
                      </p:blipFill>
                      <p:spPr>
                        <a:xfrm>
                          <a:off x="858558" y="2143520"/>
                          <a:ext cx="381000" cy="438150"/>
                        </a:xfrm>
                        <a:prstGeom prst="rect">
                          <a:avLst/>
                        </a:prstGeom>
                        <a:noFill/>
                        <a:ln w="9525">
                          <a:noFill/>
                        </a:ln>
                      </p:spPr>
                    </p:pic>
                  </p:oleObj>
                </mc:Fallback>
              </mc:AlternateContent>
            </a:graphicData>
          </a:graphic>
        </p:graphicFrame>
      </p:grpSp>
      <p:sp>
        <p:nvSpPr>
          <p:cNvPr id="7" name="TextBox 2"/>
          <p:cNvSpPr txBox="1"/>
          <p:nvPr/>
        </p:nvSpPr>
        <p:spPr>
          <a:xfrm>
            <a:off x="500034" y="4429132"/>
            <a:ext cx="8399160" cy="1245084"/>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解析</a:t>
            </a:r>
            <a:r>
              <a:rPr lang="zh-CN" altLang="en-US" sz="1390" kern="0" dirty="0">
                <a:solidFill>
                  <a:srgbClr val="000000"/>
                </a:solidFill>
                <a:latin typeface="Times New Roman" panose="02020603050405020304" pitchFamily="65" charset="-122"/>
              </a:rPr>
              <a:t>　(1)根据铝和稀硫酸反应的化学方程式,找出铝和氢气的质量关系,列出关系式,计算出铝的质量。</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(2)根据铝和稀硫酸反应的化学方程式,计算出反应消耗硫酸的质量;根据样品的质量和铝的质量求出氧化</a:t>
            </a:r>
            <a:br>
              <a:rPr dirty="0"/>
            </a:br>
            <a:r>
              <a:rPr lang="zh-CN" altLang="en-US" sz="1390" kern="0" dirty="0">
                <a:solidFill>
                  <a:srgbClr val="000000"/>
                </a:solidFill>
                <a:latin typeface="Times New Roman" panose="02020603050405020304" pitchFamily="65" charset="-122"/>
              </a:rPr>
              <a:t>铝的质量,再根据氧化铝和硫酸反应的化学方程式,计算出氧化铝消耗硫酸的质量;最后根据题图找出完全</a:t>
            </a:r>
            <a:br>
              <a:rPr dirty="0"/>
            </a:br>
            <a:r>
              <a:rPr lang="zh-CN" altLang="en-US" sz="1390" kern="0" dirty="0">
                <a:solidFill>
                  <a:srgbClr val="000000"/>
                </a:solidFill>
                <a:latin typeface="Times New Roman" panose="02020603050405020304" pitchFamily="65" charset="-122"/>
              </a:rPr>
              <a:t>反应时消耗硫酸溶液的质量,进而求出硫酸溶液的溶质质量分数。</a:t>
            </a:r>
            <a:endParaRPr lang="zh-CN" altLang="en-US" dirty="0"/>
          </a:p>
        </p:txBody>
      </p:sp>
    </p:spTree>
    <p:extLst>
      <p:ext uri="{BB962C8B-B14F-4D97-AF65-F5344CB8AC3E}">
        <p14:creationId xmlns:p14="http://schemas.microsoft.com/office/powerpoint/2010/main" val="203831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40000" y="1643525"/>
            <a:ext cx="8399160" cy="1245084"/>
            <a:chOff x="540000" y="770400"/>
            <a:chExt cx="8399160" cy="1245084"/>
          </a:xfrm>
        </p:grpSpPr>
        <p:sp>
          <p:nvSpPr>
            <p:cNvPr id="2" name="TextBox 2"/>
            <p:cNvSpPr txBox="1"/>
            <p:nvPr/>
          </p:nvSpPr>
          <p:spPr>
            <a:xfrm>
              <a:off x="540000" y="770400"/>
              <a:ext cx="8399160" cy="1245084"/>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8.</a:t>
              </a:r>
              <a:r>
                <a:rPr lang="zh-CN" altLang="en-US" sz="1390" kern="0" dirty="0">
                  <a:solidFill>
                    <a:srgbClr val="000000"/>
                  </a:solidFill>
                  <a:latin typeface="Times New Roman" panose="02020603050405020304" pitchFamily="65" charset="-122"/>
                </a:rPr>
                <a:t>(2017云南,28,6分)用47.8 g氢氧化钠溶液充分吸收二氧化碳气体,得到50.0 g碳酸钠溶液,请计算:</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(温馨提示:CO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+2NaOH</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Na</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(1)参加反应的二氧化碳气体的质量是</a:t>
              </a: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(2)反应后溶液中溶质的质量分数是多少?(计算结果精确到0.1%)</a:t>
              </a:r>
              <a:endParaRPr lang="zh-CN" altLang="en-US" dirty="0"/>
            </a:p>
          </p:txBody>
        </p:sp>
        <p:pic>
          <p:nvPicPr>
            <p:cNvPr id="3" name="图片 3" descr="textimage29.jpeg"/>
            <p:cNvPicPr>
              <a:picLocks noChangeAspect="1"/>
            </p:cNvPicPr>
            <p:nvPr/>
          </p:nvPicPr>
          <p:blipFill>
            <a:blip r:embed="rId3" cstate="print"/>
            <a:stretch>
              <a:fillRect/>
            </a:stretch>
          </p:blipFill>
          <p:spPr>
            <a:xfrm>
              <a:off x="2290649" y="1151959"/>
              <a:ext cx="342900" cy="200025"/>
            </a:xfrm>
            <a:prstGeom prst="rect">
              <a:avLst/>
            </a:prstGeom>
          </p:spPr>
        </p:pic>
      </p:grpSp>
    </p:spTree>
    <p:extLst>
      <p:ext uri="{BB962C8B-B14F-4D97-AF65-F5344CB8AC3E}">
        <p14:creationId xmlns:p14="http://schemas.microsoft.com/office/powerpoint/2010/main" val="29468006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9120" y="1500175"/>
            <a:ext cx="8399160" cy="3385185"/>
            <a:chOff x="540000" y="770400"/>
            <a:chExt cx="8399160" cy="3385185"/>
          </a:xfrm>
        </p:grpSpPr>
        <p:sp>
          <p:nvSpPr>
            <p:cNvPr id="3" name="TextBox 2"/>
            <p:cNvSpPr txBox="1"/>
            <p:nvPr/>
          </p:nvSpPr>
          <p:spPr>
            <a:xfrm>
              <a:off x="540000" y="770400"/>
              <a:ext cx="8399160" cy="3385185"/>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a:t>
              </a:r>
              <a:r>
                <a:rPr lang="zh-CN" altLang="en-US" sz="1390" kern="0" dirty="0">
                  <a:solidFill>
                    <a:srgbClr val="000000"/>
                  </a:solidFill>
                  <a:latin typeface="Times New Roman" panose="02020603050405020304" pitchFamily="65" charset="-122"/>
                </a:rPr>
                <a:t>　(6分)(1)2.2(1分)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(2)解:设反应后溶液中溶质的质量为</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。(0.5分)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+2NaOH</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Na</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a:t>
              </a:r>
              <a:endParaRPr lang="zh-CN" altLang="en-US" dirty="0"/>
            </a:p>
            <a:p>
              <a:pPr eaLnBrk="0" latinLnBrk="1" hangingPunct="0">
                <a:lnSpc>
                  <a:spcPct val="150000"/>
                </a:lnSpc>
                <a:spcBef>
                  <a:spcPts val="0"/>
                </a:spcBef>
              </a:pPr>
              <a:r>
                <a:rPr lang="zh-CN" altLang="en-US" sz="2115" kern="0" spc="9435"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175"/>
                </a:spcBef>
              </a:pPr>
              <a:r>
                <a:rPr lang="zh-CN" altLang="en-US" sz="1985" kern="0" spc="1091"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810" kern="0" spc="438"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125"/>
                </a:spcBef>
              </a:pP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=5.3 g(1分)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反应后溶液中溶质的质量分数为:</a:t>
              </a:r>
              <a:endParaRPr lang="zh-CN" altLang="en-US" dirty="0"/>
            </a:p>
            <a:p>
              <a:pPr eaLnBrk="0" latinLnBrk="1" hangingPunct="0">
                <a:lnSpc>
                  <a:spcPct val="150000"/>
                </a:lnSpc>
                <a:spcBef>
                  <a:spcPts val="0"/>
                </a:spcBef>
              </a:pPr>
              <a:r>
                <a:rPr lang="zh-CN" altLang="en-US" sz="1985" kern="0" spc="1016" dirty="0">
                  <a:solidFill>
                    <a:srgbClr val="000000"/>
                  </a:solidFill>
                  <a:latin typeface="Times New Roman" panose="02020603050405020304" pitchFamily="65" charset="-122"/>
                </a:rPr>
                <a:t> </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100%=10.6%(1分)</a:t>
              </a:r>
              <a:endParaRPr lang="zh-CN" altLang="en-US" dirty="0"/>
            </a:p>
            <a:p>
              <a:pPr eaLnBrk="0" latinLnBrk="1" hangingPunct="0">
                <a:lnSpc>
                  <a:spcPct val="150000"/>
                </a:lnSpc>
                <a:spcBef>
                  <a:spcPts val="125"/>
                </a:spcBef>
              </a:pPr>
              <a:r>
                <a:rPr lang="zh-CN" altLang="en-US" sz="1390" kern="0" dirty="0">
                  <a:solidFill>
                    <a:srgbClr val="000000"/>
                  </a:solidFill>
                  <a:latin typeface="Times New Roman" panose="02020603050405020304" pitchFamily="65" charset="-122"/>
                </a:rPr>
                <a:t>答:溶液中溶质的质量分数为10.6%。(0.5分)</a:t>
              </a:r>
              <a:endParaRPr lang="zh-CN" altLang="en-US" dirty="0"/>
            </a:p>
          </p:txBody>
        </p:sp>
        <p:pic>
          <p:nvPicPr>
            <p:cNvPr id="4" name="图片 3" descr="textimage30.jpeg"/>
            <p:cNvPicPr>
              <a:picLocks noChangeAspect="1"/>
            </p:cNvPicPr>
            <p:nvPr/>
          </p:nvPicPr>
          <p:blipFill>
            <a:blip r:embed="rId4" cstate="print"/>
            <a:stretch>
              <a:fillRect/>
            </a:stretch>
          </p:blipFill>
          <p:spPr>
            <a:xfrm>
              <a:off x="1477297" y="1473007"/>
              <a:ext cx="342899" cy="200024"/>
            </a:xfrm>
            <a:prstGeom prst="rect">
              <a:avLst/>
            </a:prstGeom>
          </p:spPr>
        </p:pic>
        <p:graphicFrame>
          <p:nvGraphicFramePr>
            <p:cNvPr id="5" name="对象 4"/>
            <p:cNvGraphicFramePr>
              <a:graphicFrameLocks noChangeAspect="1"/>
            </p:cNvGraphicFramePr>
            <p:nvPr/>
          </p:nvGraphicFramePr>
          <p:xfrm>
            <a:off x="540000" y="1839740"/>
            <a:ext cx="1865630" cy="476250"/>
          </p:xfrm>
          <a:graphic>
            <a:graphicData uri="http://schemas.openxmlformats.org/presentationml/2006/ole">
              <mc:AlternateContent xmlns:mc="http://schemas.openxmlformats.org/markup-compatibility/2006">
                <mc:Choice xmlns:v="urn:schemas-microsoft-com:vml" Requires="v">
                  <p:oleObj spid="_x0000_s19462" name="Equation" r:id="rId5" imgW="38709600" imgH="12496800" progId="Equation.DSMT4">
                    <p:embed/>
                  </p:oleObj>
                </mc:Choice>
                <mc:Fallback>
                  <p:oleObj name="Equation" r:id="rId5" imgW="38709600" imgH="12496800" progId="Equation.DSMT4">
                    <p:embed/>
                    <p:pic>
                      <p:nvPicPr>
                        <p:cNvPr id="5" name="对象 4"/>
                        <p:cNvPicPr>
                          <a:picLocks noChangeAspect="1"/>
                        </p:cNvPicPr>
                        <p:nvPr/>
                      </p:nvPicPr>
                      <p:blipFill>
                        <a:blip r:embed="rId6"/>
                        <a:stretch>
                          <a:fillRect/>
                        </a:stretch>
                      </p:blipFill>
                      <p:spPr>
                        <a:xfrm>
                          <a:off x="540000" y="1839740"/>
                          <a:ext cx="1865630" cy="4762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540000" y="2341737"/>
            <a:ext cx="390525" cy="438150"/>
          </p:xfrm>
          <a:graphic>
            <a:graphicData uri="http://schemas.openxmlformats.org/presentationml/2006/ole">
              <mc:AlternateContent xmlns:mc="http://schemas.openxmlformats.org/markup-compatibility/2006">
                <mc:Choice xmlns:v="urn:schemas-microsoft-com:vml" Requires="v">
                  <p:oleObj spid="_x0000_s19463" name="Equation" r:id="rId7" imgW="10363200" imgH="11582400" progId="Equation.DSMT4">
                    <p:embed/>
                  </p:oleObj>
                </mc:Choice>
                <mc:Fallback>
                  <p:oleObj name="Equation" r:id="rId7" imgW="10363200" imgH="11582400" progId="Equation.DSMT4">
                    <p:embed/>
                    <p:pic>
                      <p:nvPicPr>
                        <p:cNvPr id="6" name="对象 5"/>
                        <p:cNvPicPr>
                          <a:picLocks noChangeAspect="1"/>
                        </p:cNvPicPr>
                        <p:nvPr/>
                      </p:nvPicPr>
                      <p:blipFill>
                        <a:blip r:embed="rId8"/>
                        <a:stretch>
                          <a:fillRect/>
                        </a:stretch>
                      </p:blipFill>
                      <p:spPr>
                        <a:xfrm>
                          <a:off x="540000" y="2341737"/>
                          <a:ext cx="390525" cy="43815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1030008" y="2351560"/>
            <a:ext cx="285749" cy="400049"/>
          </p:xfrm>
          <a:graphic>
            <a:graphicData uri="http://schemas.openxmlformats.org/presentationml/2006/ole">
              <mc:AlternateContent xmlns:mc="http://schemas.openxmlformats.org/markup-compatibility/2006">
                <mc:Choice xmlns:v="urn:schemas-microsoft-com:vml" Requires="v">
                  <p:oleObj spid="_x0000_s19464" name="Equation" r:id="rId9" imgW="7620000" imgH="10668000" progId="Equation.DSMT4">
                    <p:embed/>
                  </p:oleObj>
                </mc:Choice>
                <mc:Fallback>
                  <p:oleObj name="Equation" r:id="rId9" imgW="7620000" imgH="10668000" progId="Equation.DSMT4">
                    <p:embed/>
                    <p:pic>
                      <p:nvPicPr>
                        <p:cNvPr id="7" name="对象 6"/>
                        <p:cNvPicPr>
                          <a:picLocks noChangeAspect="1"/>
                        </p:cNvPicPr>
                        <p:nvPr/>
                      </p:nvPicPr>
                      <p:blipFill>
                        <a:blip r:embed="rId10"/>
                        <a:stretch>
                          <a:fillRect/>
                        </a:stretch>
                      </p:blipFill>
                      <p:spPr>
                        <a:xfrm>
                          <a:off x="1030008" y="2351560"/>
                          <a:ext cx="285749" cy="400049"/>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540000" y="3458424"/>
            <a:ext cx="381000" cy="438150"/>
          </p:xfrm>
          <a:graphic>
            <a:graphicData uri="http://schemas.openxmlformats.org/presentationml/2006/ole">
              <mc:AlternateContent xmlns:mc="http://schemas.openxmlformats.org/markup-compatibility/2006">
                <mc:Choice xmlns:v="urn:schemas-microsoft-com:vml" Requires="v">
                  <p:oleObj spid="_x0000_s19465" name="Equation" r:id="rId11" imgW="10058400" imgH="11582400" progId="Equation.DSMT4">
                    <p:embed/>
                  </p:oleObj>
                </mc:Choice>
                <mc:Fallback>
                  <p:oleObj name="Equation" r:id="rId11" imgW="10058400" imgH="11582400" progId="Equation.DSMT4">
                    <p:embed/>
                    <p:pic>
                      <p:nvPicPr>
                        <p:cNvPr id="8" name="对象 7"/>
                        <p:cNvPicPr>
                          <a:picLocks noChangeAspect="1"/>
                        </p:cNvPicPr>
                        <p:nvPr/>
                      </p:nvPicPr>
                      <p:blipFill>
                        <a:blip r:embed="rId12"/>
                        <a:stretch>
                          <a:fillRect/>
                        </a:stretch>
                      </p:blipFill>
                      <p:spPr>
                        <a:xfrm>
                          <a:off x="540000" y="3458424"/>
                          <a:ext cx="381000" cy="438150"/>
                        </a:xfrm>
                        <a:prstGeom prst="rect">
                          <a:avLst/>
                        </a:prstGeom>
                        <a:noFill/>
                        <a:ln w="9525">
                          <a:noFill/>
                        </a:ln>
                      </p:spPr>
                    </p:pic>
                  </p:oleObj>
                </mc:Fallback>
              </mc:AlternateContent>
            </a:graphicData>
          </a:graphic>
        </p:graphicFrame>
      </p:grpSp>
      <p:sp>
        <p:nvSpPr>
          <p:cNvPr id="9" name="TextBox 2"/>
          <p:cNvSpPr txBox="1"/>
          <p:nvPr/>
        </p:nvSpPr>
        <p:spPr>
          <a:xfrm>
            <a:off x="428596" y="4857761"/>
            <a:ext cx="8399160" cy="924677"/>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解析</a:t>
            </a:r>
            <a:r>
              <a:rPr lang="zh-CN" altLang="en-US" sz="1390" kern="0" dirty="0">
                <a:solidFill>
                  <a:srgbClr val="000000"/>
                </a:solidFill>
                <a:latin typeface="Times New Roman" panose="02020603050405020304" pitchFamily="65" charset="-122"/>
              </a:rPr>
              <a:t>　(1)根据质量守恒定律知,参加反应的二氧化碳气体的质量为50.0 g-47.8 g=2.2 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(2)根据二氧化碳的质量,通过化学方程式计算求出溶液中溶质Na</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的质量,然后依据溶质质量分数计算</a:t>
            </a:r>
            <a:br>
              <a:rPr dirty="0"/>
            </a:br>
            <a:r>
              <a:rPr lang="zh-CN" altLang="en-US" sz="1390" kern="0" dirty="0">
                <a:solidFill>
                  <a:srgbClr val="000000"/>
                </a:solidFill>
                <a:latin typeface="Times New Roman" panose="02020603050405020304" pitchFamily="65" charset="-122"/>
              </a:rPr>
              <a:t>公式求解。</a:t>
            </a:r>
            <a:endParaRPr lang="zh-CN" altLang="en-US" dirty="0"/>
          </a:p>
        </p:txBody>
      </p:sp>
    </p:spTree>
    <p:extLst>
      <p:ext uri="{BB962C8B-B14F-4D97-AF65-F5344CB8AC3E}">
        <p14:creationId xmlns:p14="http://schemas.microsoft.com/office/powerpoint/2010/main" val="2459131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643526"/>
            <a:ext cx="8399160" cy="3834063"/>
            <a:chOff x="540000" y="770400"/>
            <a:chExt cx="8399160" cy="3834063"/>
          </a:xfrm>
        </p:grpSpPr>
        <p:sp>
          <p:nvSpPr>
            <p:cNvPr id="2" name="TextBox 2"/>
            <p:cNvSpPr txBox="1"/>
            <p:nvPr/>
          </p:nvSpPr>
          <p:spPr>
            <a:xfrm>
              <a:off x="540000" y="770400"/>
              <a:ext cx="8399160" cy="3834063"/>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9.</a:t>
              </a:r>
              <a:r>
                <a:rPr lang="zh-CN" altLang="en-US" sz="1390" kern="0" dirty="0">
                  <a:solidFill>
                    <a:srgbClr val="000000"/>
                  </a:solidFill>
                  <a:latin typeface="Times New Roman" panose="02020603050405020304" pitchFamily="65" charset="-122"/>
                </a:rPr>
                <a:t>(2017甘肃兰州A,36,6分)为了节约林木资源,近几年兴起了一种含碳酸钙的“石头纸”,这种“石头纸”</a:t>
              </a:r>
              <a:br>
                <a:rPr dirty="0"/>
              </a:br>
              <a:r>
                <a:rPr lang="zh-CN" altLang="en-US" sz="1390" kern="0" dirty="0">
                  <a:solidFill>
                    <a:srgbClr val="000000"/>
                  </a:solidFill>
                  <a:latin typeface="Times New Roman" panose="02020603050405020304" pitchFamily="65" charset="-122"/>
                </a:rPr>
                <a:t>是用沿海水产养殖中大量废弃贝壳制得的。为测定其中碳酸钙(杂质不溶于水也不与水反应)的含量,某校</a:t>
              </a:r>
              <a:br>
                <a:rPr dirty="0"/>
              </a:br>
              <a:r>
                <a:rPr lang="zh-CN" altLang="en-US" sz="1390" kern="0" dirty="0">
                  <a:solidFill>
                    <a:srgbClr val="000000"/>
                  </a:solidFill>
                  <a:latin typeface="Times New Roman" panose="02020603050405020304" pitchFamily="65" charset="-122"/>
                </a:rPr>
                <a:t>化学兴趣小组的同学进行了如下实验(水和氯化氢的挥发忽略不计):取25.0 g样品粉碎放入烧杯中,加入一</a:t>
              </a:r>
              <a:br>
                <a:rPr dirty="0"/>
              </a:br>
              <a:r>
                <a:rPr lang="zh-CN" altLang="en-US" sz="1390" kern="0" dirty="0">
                  <a:solidFill>
                    <a:srgbClr val="000000"/>
                  </a:solidFill>
                  <a:latin typeface="Times New Roman" panose="02020603050405020304" pitchFamily="65" charset="-122"/>
                </a:rPr>
                <a:t>定质量分数的稀盐酸,所加稀盐酸的质量与生成气体的质量关系如图所示:</a:t>
              </a:r>
              <a:endParaRPr lang="zh-CN" altLang="en-US" dirty="0"/>
            </a:p>
            <a:p>
              <a:pPr eaLnBrk="0" latinLnBrk="1" hangingPunct="0">
                <a:lnSpc>
                  <a:spcPct val="150000"/>
                </a:lnSpc>
                <a:spcBef>
                  <a:spcPts val="0"/>
                </a:spcBef>
              </a:pPr>
              <a:r>
                <a:rPr lang="zh-CN" altLang="en-US" sz="7275" kern="0" spc="11701" dirty="0">
                  <a:solidFill>
                    <a:srgbClr val="000000"/>
                  </a:solidFill>
                  <a:latin typeface="Times New Roman" panose="02020603050405020304" pitchFamily="65" charset="-122"/>
                </a:rPr>
                <a:t> </a:t>
              </a:r>
              <a:endParaRPr lang="zh-CN" altLang="en-US" dirty="0"/>
            </a:p>
            <a:p>
              <a:pPr eaLnBrk="0" latinLnBrk="1" hangingPunct="0">
                <a:lnSpc>
                  <a:spcPct val="150000"/>
                </a:lnSpc>
                <a:spcBef>
                  <a:spcPts val="2125"/>
                </a:spcBef>
              </a:pPr>
              <a:r>
                <a:rPr lang="zh-CN" altLang="en-US" sz="1390" kern="0" dirty="0">
                  <a:solidFill>
                    <a:srgbClr val="000000"/>
                  </a:solidFill>
                  <a:latin typeface="Times New Roman" panose="02020603050405020304" pitchFamily="65" charset="-122"/>
                </a:rPr>
                <a:t>(1)计算“石头纸”中碳酸钙的质量分数。</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(2)完全反应后烧杯内溶液的溶质的质量分数是多少?(结果精确到0.1%)</a:t>
              </a:r>
              <a:endParaRPr lang="zh-CN" altLang="en-US" dirty="0"/>
            </a:p>
          </p:txBody>
        </p:sp>
        <p:pic>
          <p:nvPicPr>
            <p:cNvPr id="3" name="图片 3" descr="textimage31.jpeg"/>
            <p:cNvPicPr>
              <a:picLocks noChangeAspect="1"/>
            </p:cNvPicPr>
            <p:nvPr/>
          </p:nvPicPr>
          <p:blipFill>
            <a:blip r:embed="rId3"/>
            <a:stretch>
              <a:fillRect/>
            </a:stretch>
          </p:blipFill>
          <p:spPr>
            <a:xfrm>
              <a:off x="2428860" y="2127247"/>
              <a:ext cx="2153051" cy="1770097"/>
            </a:xfrm>
            <a:prstGeom prst="rect">
              <a:avLst/>
            </a:prstGeom>
          </p:spPr>
        </p:pic>
      </p:grpSp>
    </p:spTree>
    <p:extLst>
      <p:ext uri="{BB962C8B-B14F-4D97-AF65-F5344CB8AC3E}">
        <p14:creationId xmlns:p14="http://schemas.microsoft.com/office/powerpoint/2010/main" val="431560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40000" y="1643526"/>
            <a:ext cx="8399160" cy="3503295"/>
            <a:chOff x="540000" y="770400"/>
            <a:chExt cx="8399160" cy="3503295"/>
          </a:xfrm>
        </p:grpSpPr>
        <p:sp>
          <p:nvSpPr>
            <p:cNvPr id="2" name="TextBox 2"/>
            <p:cNvSpPr txBox="1"/>
            <p:nvPr/>
          </p:nvSpPr>
          <p:spPr>
            <a:xfrm>
              <a:off x="540000" y="770400"/>
              <a:ext cx="8399160" cy="3503295"/>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a:t>
              </a:r>
              <a:r>
                <a:rPr lang="zh-CN" altLang="en-US" sz="1390" kern="0" dirty="0">
                  <a:solidFill>
                    <a:srgbClr val="000000"/>
                  </a:solidFill>
                  <a:latin typeface="Times New Roman" panose="02020603050405020304" pitchFamily="65" charset="-122"/>
                </a:rPr>
                <a:t>　解:设参与反应的CaCO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的质量为</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,生成的CaCl</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的质量为</a:t>
              </a:r>
              <a:r>
                <a:rPr lang="zh-CN" altLang="en-US" sz="1390" i="1" kern="0" dirty="0">
                  <a:solidFill>
                    <a:srgbClr val="000000"/>
                  </a:solidFill>
                  <a:latin typeface="Times New Roman" panose="02020603050405020304" pitchFamily="65" charset="-122"/>
                </a:rPr>
                <a:t>y</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CaCO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+2HCl</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CaCl</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a:t>
              </a:r>
              <a:r>
                <a:rPr lang="zh-CN" altLang="en-US" sz="1030" kern="0" spc="359"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100　　　　　　　111　　 　44</a:t>
              </a:r>
              <a:endParaRPr lang="zh-CN" altLang="en-US" dirty="0"/>
            </a:p>
            <a:p>
              <a:pPr eaLnBrk="0" latinLnBrk="1" hangingPunct="0">
                <a:lnSpc>
                  <a:spcPct val="150000"/>
                </a:lnSpc>
                <a:spcBef>
                  <a:spcPts val="0"/>
                </a:spcBef>
              </a:pPr>
              <a:r>
                <a:rPr lang="zh-CN" altLang="en-US" sz="1390" i="1" kern="0" dirty="0">
                  <a:solidFill>
                    <a:srgbClr val="000000"/>
                  </a:solidFill>
                  <a:latin typeface="Times New Roman" panose="02020603050405020304" pitchFamily="65" charset="-122"/>
                </a:rPr>
                <a:t>  x</a:t>
              </a:r>
              <a:r>
                <a:rPr lang="zh-CN" altLang="en-US" sz="1390" kern="0" dirty="0">
                  <a:solidFill>
                    <a:srgbClr val="000000"/>
                  </a:solidFill>
                  <a:latin typeface="Times New Roman" panose="02020603050405020304" pitchFamily="65" charset="-122"/>
                </a:rPr>
                <a:t>　                            </a:t>
              </a:r>
              <a:r>
                <a:rPr lang="zh-CN" altLang="en-US" sz="1390" i="1" kern="0" dirty="0">
                  <a:solidFill>
                    <a:srgbClr val="000000"/>
                  </a:solidFill>
                  <a:latin typeface="Times New Roman" panose="02020603050405020304" pitchFamily="65" charset="-122"/>
                </a:rPr>
                <a:t>y</a:t>
              </a:r>
              <a:r>
                <a:rPr lang="zh-CN" altLang="en-US" sz="1390" kern="0" dirty="0">
                  <a:solidFill>
                    <a:srgbClr val="000000"/>
                  </a:solidFill>
                  <a:latin typeface="Times New Roman" panose="02020603050405020304" pitchFamily="65" charset="-122"/>
                </a:rPr>
                <a:t>　      　8.8 g</a:t>
              </a:r>
              <a:endParaRPr lang="zh-CN" altLang="en-US" dirty="0"/>
            </a:p>
            <a:p>
              <a:pPr eaLnBrk="0" latinLnBrk="1" hangingPunct="0">
                <a:lnSpc>
                  <a:spcPct val="150000"/>
                </a:lnSpc>
                <a:spcBef>
                  <a:spcPts val="0"/>
                </a:spcBef>
              </a:pPr>
              <a:r>
                <a:rPr lang="zh-CN" altLang="en-US" sz="1810" kern="0" spc="438"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985" kern="0" spc="1016"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=20 g</a:t>
              </a:r>
              <a:r>
                <a:rPr lang="zh-CN" altLang="en-US" sz="900" kern="0" spc="59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125"/>
                </a:spcBef>
              </a:pPr>
              <a:r>
                <a:rPr lang="zh-CN" altLang="en-US" sz="1985" kern="0" spc="191"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985" kern="0" spc="1016"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a:t>
              </a:r>
              <a:r>
                <a:rPr lang="zh-CN" altLang="en-US" sz="1390" i="1" kern="0" dirty="0">
                  <a:solidFill>
                    <a:srgbClr val="000000"/>
                  </a:solidFill>
                  <a:latin typeface="Times New Roman" panose="02020603050405020304" pitchFamily="65" charset="-122"/>
                </a:rPr>
                <a:t>y</a:t>
              </a:r>
              <a:r>
                <a:rPr lang="zh-CN" altLang="en-US" sz="1390" kern="0" dirty="0">
                  <a:solidFill>
                    <a:srgbClr val="000000"/>
                  </a:solidFill>
                  <a:latin typeface="Times New Roman" panose="02020603050405020304" pitchFamily="65" charset="-122"/>
                </a:rPr>
                <a:t>=22.2 g</a:t>
              </a:r>
              <a:r>
                <a:rPr lang="zh-CN" altLang="en-US" sz="900" kern="0" spc="59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125"/>
                </a:spcBef>
              </a:pPr>
              <a:r>
                <a:rPr lang="zh-CN" altLang="en-US" sz="1390" kern="0" dirty="0">
                  <a:solidFill>
                    <a:srgbClr val="000000"/>
                  </a:solidFill>
                  <a:latin typeface="Times New Roman" panose="02020603050405020304" pitchFamily="65" charset="-122"/>
                </a:rPr>
                <a:t>(1)碳酸钙的质量分数为:</a:t>
              </a:r>
              <a:r>
                <a:rPr lang="zh-CN" altLang="en-US" sz="1985" kern="0" spc="791" dirty="0">
                  <a:solidFill>
                    <a:srgbClr val="000000"/>
                  </a:solidFill>
                  <a:latin typeface="Times New Roman" panose="02020603050405020304" pitchFamily="65" charset="-122"/>
                </a:rPr>
                <a:t> </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100%=80%</a:t>
              </a:r>
              <a:r>
                <a:rPr lang="zh-CN" altLang="en-US" sz="900" kern="0" spc="59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125"/>
                </a:spcBef>
              </a:pPr>
              <a:r>
                <a:rPr lang="zh-CN" altLang="en-US" sz="1390" kern="0" dirty="0">
                  <a:solidFill>
                    <a:srgbClr val="000000"/>
                  </a:solidFill>
                  <a:latin typeface="Times New Roman" panose="02020603050405020304" pitchFamily="65" charset="-122"/>
                </a:rPr>
                <a:t>(2)反应后溶液的溶质的质量分数为:</a:t>
              </a:r>
              <a:r>
                <a:rPr lang="zh-CN" altLang="en-US" sz="1985" kern="0" spc="9191" dirty="0">
                  <a:solidFill>
                    <a:srgbClr val="000000"/>
                  </a:solidFill>
                  <a:latin typeface="Times New Roman" panose="02020603050405020304" pitchFamily="65" charset="-122"/>
                </a:rPr>
                <a:t> </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100%</a:t>
              </a:r>
              <a:r>
                <a:rPr lang="zh-CN" altLang="en-US" sz="1390" kern="0" dirty="0">
                  <a:solidFill>
                    <a:srgbClr val="000000"/>
                  </a:solidFill>
                  <a:latin typeface="黑体" panose="02010609060101010101" pitchFamily="49" charset="-122"/>
                </a:rPr>
                <a:t>≈</a:t>
              </a:r>
              <a:r>
                <a:rPr lang="zh-CN" altLang="en-US" sz="1390" kern="0" dirty="0">
                  <a:solidFill>
                    <a:srgbClr val="000000"/>
                  </a:solidFill>
                  <a:latin typeface="Times New Roman" panose="02020603050405020304" pitchFamily="65" charset="-122"/>
                </a:rPr>
                <a:t>14.1%</a:t>
              </a:r>
              <a:r>
                <a:rPr lang="zh-CN" altLang="en-US" sz="900" kern="0" spc="59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125"/>
                </a:spcBef>
              </a:pPr>
              <a:r>
                <a:rPr lang="zh-CN" altLang="en-US" sz="1390" kern="0" dirty="0">
                  <a:solidFill>
                    <a:srgbClr val="000000"/>
                  </a:solidFill>
                  <a:latin typeface="Times New Roman" panose="02020603050405020304" pitchFamily="65" charset="-122"/>
                </a:rPr>
                <a:t>答:“石头纸”中碳酸钙的质量分数为80%;反应后溶液的溶质的质量分数为14.1%。(设、答完整给1分)</a:t>
              </a:r>
              <a:endParaRPr lang="zh-CN" altLang="en-US" dirty="0"/>
            </a:p>
          </p:txBody>
        </p:sp>
        <p:pic>
          <p:nvPicPr>
            <p:cNvPr id="3" name="图片 3" descr="textimage32.jpeg"/>
            <p:cNvPicPr>
              <a:picLocks noChangeAspect="1"/>
            </p:cNvPicPr>
            <p:nvPr/>
          </p:nvPicPr>
          <p:blipFill>
            <a:blip r:embed="rId4" cstate="print"/>
            <a:stretch>
              <a:fillRect/>
            </a:stretch>
          </p:blipFill>
          <p:spPr>
            <a:xfrm>
              <a:off x="1506840" y="1151959"/>
              <a:ext cx="342899" cy="200024"/>
            </a:xfrm>
            <a:prstGeom prst="rect">
              <a:avLst/>
            </a:prstGeom>
          </p:spPr>
        </p:pic>
        <p:graphicFrame>
          <p:nvGraphicFramePr>
            <p:cNvPr id="5" name="对象 4"/>
            <p:cNvGraphicFramePr>
              <a:graphicFrameLocks noChangeAspect="1"/>
            </p:cNvGraphicFramePr>
            <p:nvPr/>
          </p:nvGraphicFramePr>
          <p:xfrm>
            <a:off x="540000" y="2153343"/>
            <a:ext cx="285750" cy="400050"/>
          </p:xfrm>
          <a:graphic>
            <a:graphicData uri="http://schemas.openxmlformats.org/presentationml/2006/ole">
              <mc:AlternateContent xmlns:mc="http://schemas.openxmlformats.org/markup-compatibility/2006">
                <mc:Choice xmlns:v="urn:schemas-microsoft-com:vml" Requires="v">
                  <p:oleObj spid="_x0000_s20488" name="Equation" r:id="rId5" imgW="7620000" imgH="10668000" progId="Equation.DSMT4">
                    <p:embed/>
                  </p:oleObj>
                </mc:Choice>
                <mc:Fallback>
                  <p:oleObj name="Equation" r:id="rId5" imgW="7620000" imgH="10668000" progId="Equation.DSMT4">
                    <p:embed/>
                    <p:pic>
                      <p:nvPicPr>
                        <p:cNvPr id="5" name="对象 4"/>
                        <p:cNvPicPr>
                          <a:picLocks noChangeAspect="1"/>
                        </p:cNvPicPr>
                        <p:nvPr/>
                      </p:nvPicPr>
                      <p:blipFill>
                        <a:blip r:embed="rId6"/>
                        <a:stretch>
                          <a:fillRect/>
                        </a:stretch>
                      </p:blipFill>
                      <p:spPr>
                        <a:xfrm>
                          <a:off x="540000" y="2153343"/>
                          <a:ext cx="285750" cy="4000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925233" y="2143520"/>
            <a:ext cx="381000" cy="438150"/>
          </p:xfrm>
          <a:graphic>
            <a:graphicData uri="http://schemas.openxmlformats.org/presentationml/2006/ole">
              <mc:AlternateContent xmlns:mc="http://schemas.openxmlformats.org/markup-compatibility/2006">
                <mc:Choice xmlns:v="urn:schemas-microsoft-com:vml" Requires="v">
                  <p:oleObj spid="_x0000_s20489" name="Equation" r:id="rId7" imgW="10058400" imgH="11582400" progId="Equation.DSMT4">
                    <p:embed/>
                  </p:oleObj>
                </mc:Choice>
                <mc:Fallback>
                  <p:oleObj name="Equation" r:id="rId7" imgW="10058400" imgH="11582400" progId="Equation.DSMT4">
                    <p:embed/>
                    <p:pic>
                      <p:nvPicPr>
                        <p:cNvPr id="6" name="对象 5"/>
                        <p:cNvPicPr>
                          <a:picLocks noChangeAspect="1"/>
                        </p:cNvPicPr>
                        <p:nvPr/>
                      </p:nvPicPr>
                      <p:blipFill>
                        <a:blip r:embed="rId8"/>
                        <a:stretch>
                          <a:fillRect/>
                        </a:stretch>
                      </p:blipFill>
                      <p:spPr>
                        <a:xfrm>
                          <a:off x="925233" y="2143520"/>
                          <a:ext cx="381000" cy="43815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540000" y="2626327"/>
            <a:ext cx="276224" cy="438150"/>
          </p:xfrm>
          <a:graphic>
            <a:graphicData uri="http://schemas.openxmlformats.org/presentationml/2006/ole">
              <mc:AlternateContent xmlns:mc="http://schemas.openxmlformats.org/markup-compatibility/2006">
                <mc:Choice xmlns:v="urn:schemas-microsoft-com:vml" Requires="v">
                  <p:oleObj spid="_x0000_s20490" name="Equation" r:id="rId9" imgW="7315200" imgH="11582400" progId="Equation.DSMT4">
                    <p:embed/>
                  </p:oleObj>
                </mc:Choice>
                <mc:Fallback>
                  <p:oleObj name="Equation" r:id="rId9" imgW="7315200" imgH="11582400" progId="Equation.DSMT4">
                    <p:embed/>
                    <p:pic>
                      <p:nvPicPr>
                        <p:cNvPr id="7" name="对象 6"/>
                        <p:cNvPicPr>
                          <a:picLocks noChangeAspect="1"/>
                        </p:cNvPicPr>
                        <p:nvPr/>
                      </p:nvPicPr>
                      <p:blipFill>
                        <a:blip r:embed="rId10"/>
                        <a:stretch>
                          <a:fillRect/>
                        </a:stretch>
                      </p:blipFill>
                      <p:spPr>
                        <a:xfrm>
                          <a:off x="540000" y="2626327"/>
                          <a:ext cx="276224" cy="438150"/>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915708" y="2626327"/>
            <a:ext cx="381000" cy="438150"/>
          </p:xfrm>
          <a:graphic>
            <a:graphicData uri="http://schemas.openxmlformats.org/presentationml/2006/ole">
              <mc:AlternateContent xmlns:mc="http://schemas.openxmlformats.org/markup-compatibility/2006">
                <mc:Choice xmlns:v="urn:schemas-microsoft-com:vml" Requires="v">
                  <p:oleObj spid="_x0000_s20491" name="Equation" r:id="rId11" imgW="10058400" imgH="11582400" progId="Equation.DSMT4">
                    <p:embed/>
                  </p:oleObj>
                </mc:Choice>
                <mc:Fallback>
                  <p:oleObj name="Equation" r:id="rId11" imgW="10058400" imgH="11582400" progId="Equation.DSMT4">
                    <p:embed/>
                    <p:pic>
                      <p:nvPicPr>
                        <p:cNvPr id="8" name="对象 7"/>
                        <p:cNvPicPr>
                          <a:picLocks noChangeAspect="1"/>
                        </p:cNvPicPr>
                        <p:nvPr/>
                      </p:nvPicPr>
                      <p:blipFill>
                        <a:blip r:embed="rId12"/>
                        <a:stretch>
                          <a:fillRect/>
                        </a:stretch>
                      </p:blipFill>
                      <p:spPr>
                        <a:xfrm>
                          <a:off x="915708" y="2626327"/>
                          <a:ext cx="381000" cy="438150"/>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2382294" y="3072584"/>
            <a:ext cx="352424" cy="438149"/>
          </p:xfrm>
          <a:graphic>
            <a:graphicData uri="http://schemas.openxmlformats.org/presentationml/2006/ole">
              <mc:AlternateContent xmlns:mc="http://schemas.openxmlformats.org/markup-compatibility/2006">
                <mc:Choice xmlns:v="urn:schemas-microsoft-com:vml" Requires="v">
                  <p:oleObj spid="_x0000_s20492" name="Equation" r:id="rId13" imgW="9448800" imgH="11582400" progId="Equation.DSMT4">
                    <p:embed/>
                  </p:oleObj>
                </mc:Choice>
                <mc:Fallback>
                  <p:oleObj name="Equation" r:id="rId13" imgW="9448800" imgH="11582400" progId="Equation.DSMT4">
                    <p:embed/>
                    <p:pic>
                      <p:nvPicPr>
                        <p:cNvPr id="9" name="对象 8"/>
                        <p:cNvPicPr>
                          <a:picLocks noChangeAspect="1"/>
                        </p:cNvPicPr>
                        <p:nvPr/>
                      </p:nvPicPr>
                      <p:blipFill>
                        <a:blip r:embed="rId14"/>
                        <a:stretch>
                          <a:fillRect/>
                        </a:stretch>
                      </p:blipFill>
                      <p:spPr>
                        <a:xfrm>
                          <a:off x="2382294" y="3072584"/>
                          <a:ext cx="352424" cy="438149"/>
                        </a:xfrm>
                        <a:prstGeom prst="rect">
                          <a:avLst/>
                        </a:prstGeom>
                        <a:noFill/>
                        <a:ln w="9525">
                          <a:noFill/>
                        </a:ln>
                      </p:spPr>
                    </p:pic>
                  </p:oleObj>
                </mc:Fallback>
              </mc:AlternateContent>
            </a:graphicData>
          </a:graphic>
        </p:graphicFrame>
        <p:graphicFrame>
          <p:nvGraphicFramePr>
            <p:cNvPr id="10" name="对象 9"/>
            <p:cNvGraphicFramePr>
              <a:graphicFrameLocks noChangeAspect="1"/>
            </p:cNvGraphicFramePr>
            <p:nvPr/>
          </p:nvGraphicFramePr>
          <p:xfrm>
            <a:off x="3264294" y="3547175"/>
            <a:ext cx="1419225" cy="438150"/>
          </p:xfrm>
          <a:graphic>
            <a:graphicData uri="http://schemas.openxmlformats.org/presentationml/2006/ole">
              <mc:AlternateContent xmlns:mc="http://schemas.openxmlformats.org/markup-compatibility/2006">
                <mc:Choice xmlns:v="urn:schemas-microsoft-com:vml" Requires="v">
                  <p:oleObj spid="_x0000_s20493" name="Equation" r:id="rId15" imgW="37490400" imgH="11582400" progId="Equation.DSMT4">
                    <p:embed/>
                  </p:oleObj>
                </mc:Choice>
                <mc:Fallback>
                  <p:oleObj name="Equation" r:id="rId15" imgW="37490400" imgH="11582400" progId="Equation.DSMT4">
                    <p:embed/>
                    <p:pic>
                      <p:nvPicPr>
                        <p:cNvPr id="10" name="对象 9"/>
                        <p:cNvPicPr>
                          <a:picLocks noChangeAspect="1"/>
                        </p:cNvPicPr>
                        <p:nvPr/>
                      </p:nvPicPr>
                      <p:blipFill>
                        <a:blip r:embed="rId16"/>
                        <a:stretch>
                          <a:fillRect/>
                        </a:stretch>
                      </p:blipFill>
                      <p:spPr>
                        <a:xfrm>
                          <a:off x="3264294" y="3547175"/>
                          <a:ext cx="1419225" cy="438150"/>
                        </a:xfrm>
                        <a:prstGeom prst="rect">
                          <a:avLst/>
                        </a:prstGeom>
                        <a:noFill/>
                        <a:ln w="9525">
                          <a:noFill/>
                        </a:ln>
                      </p:spPr>
                    </p:pic>
                  </p:oleObj>
                </mc:Fallback>
              </mc:AlternateContent>
            </a:graphicData>
          </a:graphic>
        </p:graphicFrame>
      </p:grpSp>
    </p:spTree>
    <p:extLst>
      <p:ext uri="{BB962C8B-B14F-4D97-AF65-F5344CB8AC3E}">
        <p14:creationId xmlns:p14="http://schemas.microsoft.com/office/powerpoint/2010/main" val="278010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43525"/>
            <a:ext cx="8399160" cy="2033890"/>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(2016江苏镇江,15,2分)已知:草酸钙(CaC</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a:t>
            </a:r>
            <a:r>
              <a:rPr lang="zh-CN" altLang="en-US" sz="1045" kern="0" baseline="-15000" dirty="0">
                <a:solidFill>
                  <a:srgbClr val="000000"/>
                </a:solidFill>
                <a:latin typeface="Times New Roman" panose="02020603050405020304" pitchFamily="65" charset="-122"/>
              </a:rPr>
              <a:t>4</a:t>
            </a:r>
            <a:r>
              <a:rPr lang="zh-CN" altLang="en-US" sz="1390" kern="0" dirty="0">
                <a:solidFill>
                  <a:srgbClr val="000000"/>
                </a:solidFill>
                <a:latin typeface="Times New Roman" panose="02020603050405020304" pitchFamily="65" charset="-122"/>
              </a:rPr>
              <a:t>)比碳酸钙受热易分解,CaC</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a:t>
            </a:r>
            <a:r>
              <a:rPr lang="zh-CN" altLang="en-US" sz="1045" kern="0" baseline="-15000" dirty="0">
                <a:solidFill>
                  <a:srgbClr val="000000"/>
                </a:solidFill>
                <a:latin typeface="Times New Roman" panose="02020603050405020304" pitchFamily="65" charset="-122"/>
              </a:rPr>
              <a:t>4</a:t>
            </a:r>
            <a:r>
              <a:rPr lang="zh-CN" altLang="en-US" sz="1920" kern="0" spc="781"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CaCO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+CO↑。将12.8 g </a:t>
            </a:r>
            <a:endParaRPr lang="zh-CN" altLang="en-US" dirty="0"/>
          </a:p>
          <a:p>
            <a:pPr eaLnBrk="0" latinLnBrk="1" hangingPunct="0">
              <a:lnSpc>
                <a:spcPct val="150000"/>
              </a:lnSpc>
              <a:spcBef>
                <a:spcPts val="200"/>
              </a:spcBef>
            </a:pPr>
            <a:r>
              <a:rPr lang="zh-CN" altLang="en-US" sz="1390" kern="0" dirty="0">
                <a:solidFill>
                  <a:srgbClr val="000000"/>
                </a:solidFill>
                <a:latin typeface="Times New Roman" panose="02020603050405020304" pitchFamily="65" charset="-122"/>
              </a:rPr>
              <a:t>CaC</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a:t>
            </a:r>
            <a:r>
              <a:rPr lang="zh-CN" altLang="en-US" sz="1045" kern="0" baseline="-15000" dirty="0">
                <a:solidFill>
                  <a:srgbClr val="000000"/>
                </a:solidFill>
                <a:latin typeface="Times New Roman" panose="02020603050405020304" pitchFamily="65" charset="-122"/>
              </a:rPr>
              <a:t>4</a:t>
            </a:r>
            <a:r>
              <a:rPr lang="zh-CN" altLang="en-US" sz="1390" kern="0" dirty="0">
                <a:solidFill>
                  <a:srgbClr val="000000"/>
                </a:solidFill>
                <a:latin typeface="Times New Roman" panose="02020603050405020304" pitchFamily="65" charset="-122"/>
              </a:rPr>
              <a:t>固体加热一段时间后剩余7.8 g固体。下列说法错误的是</a:t>
            </a:r>
            <a:r>
              <a:rPr lang="zh-CN" altLang="en-US" sz="1085" kern="0" spc="30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A.剩余固体为混合物</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B.剩余固体中含有钙元素的质量为4.0 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C.将剩余固体溶于过量的稀盐酸,产生2.2 g CO</a:t>
            </a:r>
            <a:r>
              <a:rPr lang="zh-CN" altLang="en-US" sz="1045" kern="0" baseline="-15000" dirty="0">
                <a:solidFill>
                  <a:srgbClr val="000000"/>
                </a:solidFill>
                <a:latin typeface="Times New Roman" panose="02020603050405020304" pitchFamily="65" charset="-122"/>
              </a:rPr>
              <a:t>2</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D.将加热产生的气体全部通入足量澄清石灰水中,生成10.0 g 固体</a:t>
            </a:r>
            <a:endParaRPr lang="zh-CN" altLang="en-US" dirty="0"/>
          </a:p>
        </p:txBody>
      </p:sp>
      <p:pic>
        <p:nvPicPr>
          <p:cNvPr id="3" name="图片 3" descr="textimage0.jpeg"/>
          <p:cNvPicPr>
            <a:picLocks noChangeAspect="1"/>
          </p:cNvPicPr>
          <p:nvPr/>
        </p:nvPicPr>
        <p:blipFill>
          <a:blip r:embed="rId3"/>
          <a:stretch>
            <a:fillRect/>
          </a:stretch>
        </p:blipFill>
        <p:spPr>
          <a:xfrm>
            <a:off x="6115979" y="1682511"/>
            <a:ext cx="342900" cy="419100"/>
          </a:xfrm>
          <a:prstGeom prst="rect">
            <a:avLst/>
          </a:prstGeom>
        </p:spPr>
      </p:pic>
    </p:spTree>
    <p:extLst>
      <p:ext uri="{BB962C8B-B14F-4D97-AF65-F5344CB8AC3E}">
        <p14:creationId xmlns:p14="http://schemas.microsoft.com/office/powerpoint/2010/main" val="41287628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43526"/>
            <a:ext cx="8399160" cy="1885901"/>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解析</a:t>
            </a:r>
            <a:r>
              <a:rPr lang="zh-CN" altLang="en-US" sz="1390" kern="0" dirty="0">
                <a:solidFill>
                  <a:srgbClr val="000000"/>
                </a:solidFill>
                <a:latin typeface="Times New Roman" panose="02020603050405020304" pitchFamily="65" charset="-122"/>
              </a:rPr>
              <a:t>　(1)碳酸钙与盐酸反应生成氯化钙、二氧化碳和水,由图像可知生成二氧化碳的质量为8.8 g,根据化</a:t>
            </a:r>
            <a:br>
              <a:rPr dirty="0"/>
            </a:br>
            <a:r>
              <a:rPr lang="zh-CN" altLang="en-US" sz="1390" kern="0" dirty="0">
                <a:solidFill>
                  <a:srgbClr val="000000"/>
                </a:solidFill>
                <a:latin typeface="Times New Roman" panose="02020603050405020304" pitchFamily="65" charset="-122"/>
              </a:rPr>
              <a:t>学方程式,利用二氧化碳的质量可求出碳酸钙的质量,用碳酸钙的质量除以样品的质量即为碳酸钙的质量</a:t>
            </a:r>
            <a:br>
              <a:rPr dirty="0"/>
            </a:br>
            <a:r>
              <a:rPr lang="zh-CN" altLang="en-US" sz="1390" kern="0" dirty="0">
                <a:solidFill>
                  <a:srgbClr val="000000"/>
                </a:solidFill>
                <a:latin typeface="Times New Roman" panose="02020603050405020304" pitchFamily="65" charset="-122"/>
              </a:rPr>
              <a:t>分数。</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(2)反应后溶液中的溶质为氯化钙,根据二氧化碳的质量可求出氯化钙的质量;根据质量守恒定律,反应后溶</a:t>
            </a:r>
            <a:br>
              <a:rPr dirty="0"/>
            </a:br>
            <a:r>
              <a:rPr lang="zh-CN" altLang="en-US" sz="1390" kern="0" dirty="0">
                <a:solidFill>
                  <a:srgbClr val="000000"/>
                </a:solidFill>
                <a:latin typeface="Times New Roman" panose="02020603050405020304" pitchFamily="65" charset="-122"/>
              </a:rPr>
              <a:t>液的质量等于参加反应的碳酸钙与盐酸质量之和减去生成的二氧化碳的质量,溶质质量除以溶液质量即为</a:t>
            </a:r>
            <a:br>
              <a:rPr dirty="0"/>
            </a:br>
            <a:r>
              <a:rPr lang="zh-CN" altLang="en-US" sz="1390" kern="0" dirty="0">
                <a:solidFill>
                  <a:srgbClr val="000000"/>
                </a:solidFill>
                <a:latin typeface="Times New Roman" panose="02020603050405020304" pitchFamily="65" charset="-122"/>
              </a:rPr>
              <a:t>溶质质量分数。</a:t>
            </a:r>
            <a:endParaRPr lang="zh-CN" altLang="en-US" dirty="0"/>
          </a:p>
        </p:txBody>
      </p:sp>
    </p:spTree>
    <p:extLst>
      <p:ext uri="{BB962C8B-B14F-4D97-AF65-F5344CB8AC3E}">
        <p14:creationId xmlns:p14="http://schemas.microsoft.com/office/powerpoint/2010/main" val="28754036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8736"/>
            <a:ext cx="8399160" cy="565924"/>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00" b="1" kern="0" dirty="0">
                <a:solidFill>
                  <a:srgbClr val="000000"/>
                </a:solidFill>
                <a:latin typeface="Times New Roman" panose="02020603050405020304" pitchFamily="65" charset="-122"/>
              </a:rPr>
              <a:t>10.</a:t>
            </a:r>
            <a:r>
              <a:rPr lang="zh-CN" altLang="en-US" sz="1300" kern="0" dirty="0">
                <a:solidFill>
                  <a:srgbClr val="000000"/>
                </a:solidFill>
                <a:latin typeface="Times New Roman" panose="02020603050405020304" pitchFamily="65" charset="-122"/>
              </a:rPr>
              <a:t>(2017山西,30,6分)在一次实验课上,同学们用加热氯酸钾和二氧化锰混合物的方法制取氧气。他们称取了24.5 g的混合物,其中二氧化锰的质量分数为20%,加热到完全分解。请你通过计算,得出他们制得氧气的质量是多少?</a:t>
            </a:r>
            <a:endParaRPr lang="zh-CN" altLang="en-US" sz="1300" dirty="0"/>
          </a:p>
        </p:txBody>
      </p:sp>
      <p:grpSp>
        <p:nvGrpSpPr>
          <p:cNvPr id="3" name="组合 2"/>
          <p:cNvGrpSpPr/>
          <p:nvPr/>
        </p:nvGrpSpPr>
        <p:grpSpPr>
          <a:xfrm>
            <a:off x="540000" y="1964181"/>
            <a:ext cx="8399160" cy="3788410"/>
            <a:chOff x="540000" y="805779"/>
            <a:chExt cx="8399160" cy="3788410"/>
          </a:xfrm>
        </p:grpSpPr>
        <p:sp>
          <p:nvSpPr>
            <p:cNvPr id="4" name="TextBox 2"/>
            <p:cNvSpPr txBox="1"/>
            <p:nvPr/>
          </p:nvSpPr>
          <p:spPr>
            <a:xfrm>
              <a:off x="540000" y="805779"/>
              <a:ext cx="8399160" cy="3788410"/>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a:t>
              </a:r>
              <a:r>
                <a:rPr lang="zh-CN" altLang="en-US" sz="1390" kern="0" dirty="0">
                  <a:solidFill>
                    <a:srgbClr val="000000"/>
                  </a:solidFill>
                  <a:latin typeface="Times New Roman" panose="02020603050405020304" pitchFamily="65" charset="-122"/>
                </a:rPr>
                <a:t>　解:</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24.5 g</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20%=4.9 g(1分)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24.5 g-4.9 g=19.6 g(1分)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[或24.5 g</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(1-20%)=19.6 g(2分)]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设制得氧气的质量是</a:t>
              </a:r>
              <a:r>
                <a:rPr lang="zh-CN" altLang="en-US" sz="1390" i="1" kern="0" dirty="0">
                  <a:solidFill>
                    <a:srgbClr val="000000"/>
                  </a:solidFill>
                  <a:latin typeface="Times New Roman" panose="02020603050405020304" pitchFamily="65" charset="-122"/>
                </a:rPr>
                <a:t>x</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2KClO</a:t>
              </a:r>
              <a:r>
                <a:rPr lang="zh-CN" altLang="en-US" sz="1045" kern="0" baseline="-15000" dirty="0">
                  <a:solidFill>
                    <a:srgbClr val="000000"/>
                  </a:solidFill>
                  <a:latin typeface="Times New Roman" panose="02020603050405020304" pitchFamily="65" charset="-122"/>
                </a:rPr>
                <a:t>3</a:t>
              </a:r>
              <a:r>
                <a:rPr lang="zh-CN" altLang="en-US" sz="1950" kern="0" spc="2623"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2KCl+3O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115"/>
                </a:spcBef>
              </a:pPr>
              <a:r>
                <a:rPr lang="zh-CN" altLang="en-US" sz="1390" kern="0" dirty="0">
                  <a:solidFill>
                    <a:srgbClr val="000000"/>
                  </a:solidFill>
                  <a:latin typeface="Times New Roman" panose="02020603050405020304" pitchFamily="65" charset="-122"/>
                </a:rPr>
                <a:t>　245　　                     96</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19.6 g　                       </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0"/>
                </a:spcBef>
              </a:pPr>
              <a:r>
                <a:rPr lang="zh-CN" altLang="en-US" sz="1855" kern="0" spc="471"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855" kern="0" spc="1671"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75"/>
                </a:spcBef>
              </a:pP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=7.68 g(1分)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答:制得氧气的质量是7.68 g。</a:t>
              </a:r>
              <a:endParaRPr lang="zh-CN" altLang="en-US" dirty="0"/>
            </a:p>
          </p:txBody>
        </p:sp>
        <p:pic>
          <p:nvPicPr>
            <p:cNvPr id="5" name="图片 3" descr="textimage33.jpeg"/>
            <p:cNvPicPr>
              <a:picLocks noChangeAspect="1"/>
            </p:cNvPicPr>
            <p:nvPr/>
          </p:nvPicPr>
          <p:blipFill>
            <a:blip r:embed="rId4" cstate="print"/>
            <a:stretch>
              <a:fillRect/>
            </a:stretch>
          </p:blipFill>
          <p:spPr>
            <a:xfrm>
              <a:off x="1093747" y="2415289"/>
              <a:ext cx="581025" cy="428625"/>
            </a:xfrm>
            <a:prstGeom prst="rect">
              <a:avLst/>
            </a:prstGeom>
          </p:spPr>
        </p:pic>
        <p:graphicFrame>
          <p:nvGraphicFramePr>
            <p:cNvPr id="6" name="对象 5"/>
            <p:cNvGraphicFramePr>
              <a:graphicFrameLocks noChangeAspect="1"/>
            </p:cNvGraphicFramePr>
            <p:nvPr/>
          </p:nvGraphicFramePr>
          <p:xfrm>
            <a:off x="540000" y="3562255"/>
            <a:ext cx="295275" cy="400049"/>
          </p:xfrm>
          <a:graphic>
            <a:graphicData uri="http://schemas.openxmlformats.org/presentationml/2006/ole">
              <mc:AlternateContent xmlns:mc="http://schemas.openxmlformats.org/markup-compatibility/2006">
                <mc:Choice xmlns:v="urn:schemas-microsoft-com:vml" Requires="v">
                  <p:oleObj spid="_x0000_s21508" name="Equation" r:id="rId5" imgW="7924800" imgH="10668000" progId="Equation.DSMT4">
                    <p:embed/>
                  </p:oleObj>
                </mc:Choice>
                <mc:Fallback>
                  <p:oleObj name="Equation" r:id="rId5" imgW="7924800" imgH="10668000" progId="Equation.DSMT4">
                    <p:embed/>
                    <p:pic>
                      <p:nvPicPr>
                        <p:cNvPr id="6" name="对象 5"/>
                        <p:cNvPicPr>
                          <a:picLocks noChangeAspect="1"/>
                        </p:cNvPicPr>
                        <p:nvPr/>
                      </p:nvPicPr>
                      <p:blipFill>
                        <a:blip r:embed="rId6"/>
                        <a:stretch>
                          <a:fillRect/>
                        </a:stretch>
                      </p:blipFill>
                      <p:spPr>
                        <a:xfrm>
                          <a:off x="540000" y="3562255"/>
                          <a:ext cx="295275" cy="40004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934758" y="3562255"/>
            <a:ext cx="447675" cy="400049"/>
          </p:xfrm>
          <a:graphic>
            <a:graphicData uri="http://schemas.openxmlformats.org/presentationml/2006/ole">
              <mc:AlternateContent xmlns:mc="http://schemas.openxmlformats.org/markup-compatibility/2006">
                <mc:Choice xmlns:v="urn:schemas-microsoft-com:vml" Requires="v">
                  <p:oleObj spid="_x0000_s21509" name="Equation" r:id="rId7" imgW="11887200" imgH="10668000" progId="Equation.DSMT4">
                    <p:embed/>
                  </p:oleObj>
                </mc:Choice>
                <mc:Fallback>
                  <p:oleObj name="Equation" r:id="rId7" imgW="11887200" imgH="10668000" progId="Equation.DSMT4">
                    <p:embed/>
                    <p:pic>
                      <p:nvPicPr>
                        <p:cNvPr id="7" name="对象 6"/>
                        <p:cNvPicPr>
                          <a:picLocks noChangeAspect="1"/>
                        </p:cNvPicPr>
                        <p:nvPr/>
                      </p:nvPicPr>
                      <p:blipFill>
                        <a:blip r:embed="rId8"/>
                        <a:stretch>
                          <a:fillRect/>
                        </a:stretch>
                      </p:blipFill>
                      <p:spPr>
                        <a:xfrm>
                          <a:off x="934758" y="3562255"/>
                          <a:ext cx="447675" cy="400049"/>
                        </a:xfrm>
                        <a:prstGeom prst="rect">
                          <a:avLst/>
                        </a:prstGeom>
                        <a:noFill/>
                        <a:ln w="9525">
                          <a:noFill/>
                        </a:ln>
                      </p:spPr>
                    </p:pic>
                  </p:oleObj>
                </mc:Fallback>
              </mc:AlternateContent>
            </a:graphicData>
          </a:graphic>
        </p:graphicFrame>
      </p:grpSp>
      <p:sp>
        <p:nvSpPr>
          <p:cNvPr id="8" name="TextBox 2"/>
          <p:cNvSpPr txBox="1"/>
          <p:nvPr/>
        </p:nvSpPr>
        <p:spPr>
          <a:xfrm>
            <a:off x="500034" y="5645470"/>
            <a:ext cx="8399160" cy="283860"/>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解析</a:t>
            </a:r>
            <a:r>
              <a:rPr lang="zh-CN" altLang="en-US" sz="1390" kern="0" dirty="0">
                <a:solidFill>
                  <a:srgbClr val="000000"/>
                </a:solidFill>
                <a:latin typeface="Times New Roman" panose="02020603050405020304" pitchFamily="65" charset="-122"/>
              </a:rPr>
              <a:t>　略。</a:t>
            </a:r>
            <a:endParaRPr lang="zh-CN" altLang="en-US" dirty="0"/>
          </a:p>
        </p:txBody>
      </p:sp>
    </p:spTree>
    <p:extLst>
      <p:ext uri="{BB962C8B-B14F-4D97-AF65-F5344CB8AC3E}">
        <p14:creationId xmlns:p14="http://schemas.microsoft.com/office/powerpoint/2010/main" val="3667878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43526"/>
            <a:ext cx="8399160" cy="924677"/>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11.</a:t>
            </a:r>
            <a:r>
              <a:rPr lang="zh-CN" altLang="en-US" sz="1390" kern="0" dirty="0">
                <a:solidFill>
                  <a:srgbClr val="000000"/>
                </a:solidFill>
                <a:latin typeface="Times New Roman" panose="02020603050405020304" pitchFamily="65" charset="-122"/>
              </a:rPr>
              <a:t>(2016广西南宁,30,6分)硫酸铜溶液对过氧化氢的分解有催化作用。取一定质量8.5%的过氧化氢溶液倒</a:t>
            </a:r>
            <a:br>
              <a:rPr dirty="0"/>
            </a:br>
            <a:r>
              <a:rPr lang="zh-CN" altLang="en-US" sz="1390" kern="0" dirty="0">
                <a:solidFill>
                  <a:srgbClr val="000000"/>
                </a:solidFill>
                <a:latin typeface="Times New Roman" panose="02020603050405020304" pitchFamily="65" charset="-122"/>
              </a:rPr>
              <a:t>入烧杯中,加入一定质量15%的硫酸铜溶液,过氧化氢完全分解。有关实验数据如下表所示(不考虑气体在</a:t>
            </a:r>
            <a:br>
              <a:rPr dirty="0"/>
            </a:br>
            <a:r>
              <a:rPr lang="zh-CN" altLang="en-US" sz="1390" kern="0" dirty="0">
                <a:solidFill>
                  <a:srgbClr val="000000"/>
                </a:solidFill>
                <a:latin typeface="Times New Roman" panose="02020603050405020304" pitchFamily="65" charset="-122"/>
              </a:rPr>
              <a:t>水中的溶解)。请计算:</a:t>
            </a:r>
            <a:endParaRPr lang="zh-CN" altLang="en-US" dirty="0"/>
          </a:p>
        </p:txBody>
      </p:sp>
      <p:graphicFrame>
        <p:nvGraphicFramePr>
          <p:cNvPr id="3" name="表格 2"/>
          <p:cNvGraphicFramePr>
            <a:graphicFrameLocks noGrp="1"/>
          </p:cNvGraphicFramePr>
          <p:nvPr/>
        </p:nvGraphicFramePr>
        <p:xfrm>
          <a:off x="540000" y="2786059"/>
          <a:ext cx="8038800" cy="1543559"/>
        </p:xfrm>
        <a:graphic>
          <a:graphicData uri="http://schemas.openxmlformats.org/drawingml/2006/table">
            <a:tbl>
              <a:tblPr/>
              <a:tblGrid>
                <a:gridCol w="2009700">
                  <a:extLst>
                    <a:ext uri="{9D8B030D-6E8A-4147-A177-3AD203B41FA5}">
                      <a16:colId xmlns:a16="http://schemas.microsoft.com/office/drawing/2014/main" val="20000"/>
                    </a:ext>
                  </a:extLst>
                </a:gridCol>
                <a:gridCol w="2009700">
                  <a:extLst>
                    <a:ext uri="{9D8B030D-6E8A-4147-A177-3AD203B41FA5}">
                      <a16:colId xmlns:a16="http://schemas.microsoft.com/office/drawing/2014/main" val="20001"/>
                    </a:ext>
                  </a:extLst>
                </a:gridCol>
                <a:gridCol w="2009700">
                  <a:extLst>
                    <a:ext uri="{9D8B030D-6E8A-4147-A177-3AD203B41FA5}">
                      <a16:colId xmlns:a16="http://schemas.microsoft.com/office/drawing/2014/main" val="20002"/>
                    </a:ext>
                  </a:extLst>
                </a:gridCol>
                <a:gridCol w="2009700">
                  <a:extLst>
                    <a:ext uri="{9D8B030D-6E8A-4147-A177-3AD203B41FA5}">
                      <a16:colId xmlns:a16="http://schemas.microsoft.com/office/drawing/2014/main" val="20003"/>
                    </a:ext>
                  </a:extLst>
                </a:gridCol>
              </a:tblGrid>
              <a:tr h="0">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 </a:t>
                      </a:r>
                    </a:p>
                  </a:txBody>
                  <a:tcPr marL="45720" marR="45720"/>
                </a:tc>
                <a:tc gridSpan="2">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反应前</a:t>
                      </a:r>
                    </a:p>
                  </a:txBody>
                  <a:tcPr marL="45720" marR="45720"/>
                </a:tc>
                <a:tc hMerge="1">
                  <a:txBody>
                    <a:bodyPr/>
                    <a:lstStyle/>
                    <a:p>
                      <a:endParaRPr lang="zh-CN"/>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反应后</a:t>
                      </a:r>
                    </a:p>
                  </a:txBody>
                  <a:tcPr marL="45720" marR="45720"/>
                </a:tc>
                <a:extLst>
                  <a:ext uri="{0D108BD9-81ED-4DB2-BD59-A6C34878D82A}">
                    <a16:rowId xmlns:a16="http://schemas.microsoft.com/office/drawing/2014/main" val="10000"/>
                  </a:ext>
                </a:extLst>
              </a:tr>
              <a:tr h="168186">
                <a:tc rowSpan="2">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实验数据</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烧杯和过氧化氢溶液的</a:t>
                      </a:r>
                      <a:br/>
                      <a:r>
                        <a:rPr lang="zh-CN" altLang="en-US" sz="1390" kern="0" dirty="0">
                          <a:solidFill>
                            <a:srgbClr val="000000"/>
                          </a:solidFill>
                          <a:latin typeface="Times New Roman" panose="02020603050405020304" pitchFamily="65" charset="-122"/>
                          <a:ea typeface="宋体" panose="02010600030101010101" pitchFamily="2" charset="-122"/>
                        </a:rPr>
                        <a:t>质量/g</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硫酸铜溶液的质量/g</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烧杯和烧杯中溶液的质</a:t>
                      </a:r>
                      <a:br/>
                      <a:r>
                        <a:rPr lang="zh-CN" altLang="en-US" sz="1390" kern="0" dirty="0">
                          <a:solidFill>
                            <a:srgbClr val="000000"/>
                          </a:solidFill>
                          <a:latin typeface="Times New Roman" panose="02020603050405020304" pitchFamily="65" charset="-122"/>
                          <a:ea typeface="宋体" panose="02010600030101010101" pitchFamily="2" charset="-122"/>
                        </a:rPr>
                        <a:t>量/g</a:t>
                      </a:r>
                    </a:p>
                  </a:txBody>
                  <a:tcPr marL="45720" marR="45720"/>
                </a:tc>
                <a:extLst>
                  <a:ext uri="{0D108BD9-81ED-4DB2-BD59-A6C34878D82A}">
                    <a16:rowId xmlns:a16="http://schemas.microsoft.com/office/drawing/2014/main" val="10001"/>
                  </a:ext>
                </a:extLst>
              </a:tr>
              <a:tr h="0">
                <a:tc vMerge="1">
                  <a:txBody>
                    <a:bodyPr/>
                    <a:lstStyle/>
                    <a:p>
                      <a:endParaRPr lang="zh-CN"/>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60</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3.3</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62.5</a:t>
                      </a:r>
                    </a:p>
                  </a:txBody>
                  <a:tcPr marL="45720" marR="45720"/>
                </a:tc>
                <a:extLst>
                  <a:ext uri="{0D108BD9-81ED-4DB2-BD59-A6C34878D82A}">
                    <a16:rowId xmlns:a16="http://schemas.microsoft.com/office/drawing/2014/main" val="10002"/>
                  </a:ext>
                </a:extLst>
              </a:tr>
            </a:tbl>
          </a:graphicData>
        </a:graphic>
      </p:graphicFrame>
      <p:sp>
        <p:nvSpPr>
          <p:cNvPr id="4" name="TextBox 2"/>
          <p:cNvSpPr txBox="1"/>
          <p:nvPr/>
        </p:nvSpPr>
        <p:spPr>
          <a:xfrm>
            <a:off x="428596" y="4429132"/>
            <a:ext cx="8399160" cy="605102"/>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(1)生成氧气的质量为</a:t>
            </a: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(2)反应后烧杯中溶液溶质的质量分数。(写出计算过程,结果精确到0.1%)</a:t>
            </a:r>
            <a:endParaRPr lang="zh-CN" altLang="en-US" dirty="0"/>
          </a:p>
        </p:txBody>
      </p:sp>
    </p:spTree>
    <p:extLst>
      <p:ext uri="{BB962C8B-B14F-4D97-AF65-F5344CB8AC3E}">
        <p14:creationId xmlns:p14="http://schemas.microsoft.com/office/powerpoint/2010/main" val="12121491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643526"/>
            <a:ext cx="8399160" cy="3827779"/>
            <a:chOff x="540000" y="770400"/>
            <a:chExt cx="8399160" cy="3827779"/>
          </a:xfrm>
        </p:grpSpPr>
        <p:sp>
          <p:nvSpPr>
            <p:cNvPr id="2" name="TextBox 2"/>
            <p:cNvSpPr txBox="1"/>
            <p:nvPr/>
          </p:nvSpPr>
          <p:spPr>
            <a:xfrm>
              <a:off x="540000" y="770400"/>
              <a:ext cx="8399160" cy="3827779"/>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a:t>
              </a:r>
              <a:r>
                <a:rPr lang="zh-CN" altLang="en-US" sz="1390" kern="0" dirty="0">
                  <a:solidFill>
                    <a:srgbClr val="000000"/>
                  </a:solidFill>
                  <a:latin typeface="Times New Roman" panose="02020603050405020304" pitchFamily="65" charset="-122"/>
                </a:rPr>
                <a:t>　(1)0.8(1分)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(2)解:设过氧化氢的质量为</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a:t>
              </a:r>
              <a:r>
                <a:rPr lang="zh-CN" altLang="en-US" sz="1045" kern="0" baseline="-15000" dirty="0">
                  <a:solidFill>
                    <a:srgbClr val="000000"/>
                  </a:solidFill>
                  <a:latin typeface="Times New Roman" panose="02020603050405020304" pitchFamily="65" charset="-122"/>
                </a:rPr>
                <a:t>2</a:t>
              </a:r>
              <a:r>
                <a:rPr lang="zh-CN" altLang="en-US" sz="1560" kern="0" spc="3315"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2H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68　　　　　　　　32</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　　　　　　　　 0.8 g</a:t>
              </a:r>
              <a:endParaRPr lang="zh-CN" altLang="en-US" dirty="0"/>
            </a:p>
            <a:p>
              <a:pPr eaLnBrk="0" latinLnBrk="1" hangingPunct="0">
                <a:lnSpc>
                  <a:spcPct val="150000"/>
                </a:lnSpc>
                <a:spcBef>
                  <a:spcPts val="0"/>
                </a:spcBef>
              </a:pPr>
              <a:r>
                <a:rPr lang="zh-CN" altLang="en-US" sz="1810" kern="0" spc="-86"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985" kern="0" spc="1091" dirty="0">
                  <a:solidFill>
                    <a:srgbClr val="000000"/>
                  </a:solidFill>
                  <a:latin typeface="Times New Roman" panose="02020603050405020304" pitchFamily="65" charset="-122"/>
                </a:rPr>
                <a:t> </a:t>
              </a:r>
              <a:endParaRPr lang="zh-CN" altLang="en-US" dirty="0"/>
            </a:p>
            <a:p>
              <a:pPr eaLnBrk="0" latinLnBrk="1" hangingPunct="0">
                <a:lnSpc>
                  <a:spcPct val="150000"/>
                </a:lnSpc>
                <a:spcBef>
                  <a:spcPts val="125"/>
                </a:spcBef>
              </a:pP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=1.7 g(1分)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加入过氧化氢溶液的质量为:1.7 g</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8.5%=20 g(1分)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反应后烧杯中溶液溶质的质量分数为:</a:t>
              </a:r>
              <a:r>
                <a:rPr lang="zh-CN" altLang="en-US" sz="1985" kern="0" spc="8891" dirty="0">
                  <a:solidFill>
                    <a:srgbClr val="000000"/>
                  </a:solidFill>
                  <a:latin typeface="Times New Roman" panose="02020603050405020304" pitchFamily="65" charset="-122"/>
                </a:rPr>
                <a:t> </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100%=2.2%(2分)</a:t>
              </a:r>
              <a:endParaRPr lang="zh-CN" altLang="en-US" dirty="0"/>
            </a:p>
            <a:p>
              <a:pPr eaLnBrk="0" latinLnBrk="1" hangingPunct="0">
                <a:lnSpc>
                  <a:spcPct val="150000"/>
                </a:lnSpc>
                <a:spcBef>
                  <a:spcPts val="125"/>
                </a:spcBef>
              </a:pPr>
              <a:r>
                <a:rPr lang="zh-CN" altLang="en-US" sz="1390" kern="0" dirty="0">
                  <a:solidFill>
                    <a:srgbClr val="000000"/>
                  </a:solidFill>
                  <a:latin typeface="Times New Roman" panose="02020603050405020304" pitchFamily="65" charset="-122"/>
                </a:rPr>
                <a:t>答:反应后烧杯中溶液溶质的质量分数为2.2%。</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(用其他方法进行解答,只要合理,同样给分。)</a:t>
              </a:r>
              <a:endParaRPr lang="zh-CN" altLang="en-US" dirty="0"/>
            </a:p>
          </p:txBody>
        </p:sp>
        <p:pic>
          <p:nvPicPr>
            <p:cNvPr id="3" name="图片 3" descr="textimage34.jpeg"/>
            <p:cNvPicPr>
              <a:picLocks noChangeAspect="1"/>
            </p:cNvPicPr>
            <p:nvPr/>
          </p:nvPicPr>
          <p:blipFill>
            <a:blip r:embed="rId4" cstate="print"/>
            <a:stretch>
              <a:fillRect/>
            </a:stretch>
          </p:blipFill>
          <p:spPr>
            <a:xfrm>
              <a:off x="971180" y="1444183"/>
              <a:ext cx="619125" cy="314325"/>
            </a:xfrm>
            <a:prstGeom prst="rect">
              <a:avLst/>
            </a:prstGeom>
          </p:spPr>
        </p:pic>
        <p:graphicFrame>
          <p:nvGraphicFramePr>
            <p:cNvPr id="5" name="对象 4"/>
            <p:cNvGraphicFramePr>
              <a:graphicFrameLocks noChangeAspect="1"/>
            </p:cNvGraphicFramePr>
            <p:nvPr/>
          </p:nvGraphicFramePr>
          <p:xfrm>
            <a:off x="540000" y="2509446"/>
            <a:ext cx="219075" cy="400049"/>
          </p:xfrm>
          <a:graphic>
            <a:graphicData uri="http://schemas.openxmlformats.org/presentationml/2006/ole">
              <mc:AlternateContent xmlns:mc="http://schemas.openxmlformats.org/markup-compatibility/2006">
                <mc:Choice xmlns:v="urn:schemas-microsoft-com:vml" Requires="v">
                  <p:oleObj spid="_x0000_s22533" name="Equation" r:id="rId5" imgW="5791200" imgH="10668000" progId="Equation.DSMT4">
                    <p:embed/>
                  </p:oleObj>
                </mc:Choice>
                <mc:Fallback>
                  <p:oleObj name="Equation" r:id="rId5" imgW="5791200" imgH="10668000" progId="Equation.DSMT4">
                    <p:embed/>
                    <p:pic>
                      <p:nvPicPr>
                        <p:cNvPr id="5" name="对象 4"/>
                        <p:cNvPicPr>
                          <a:picLocks noChangeAspect="1"/>
                        </p:cNvPicPr>
                        <p:nvPr/>
                      </p:nvPicPr>
                      <p:blipFill>
                        <a:blip r:embed="rId6"/>
                        <a:stretch>
                          <a:fillRect/>
                        </a:stretch>
                      </p:blipFill>
                      <p:spPr>
                        <a:xfrm>
                          <a:off x="540000" y="2509446"/>
                          <a:ext cx="219075" cy="40004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858558" y="2499624"/>
            <a:ext cx="390525" cy="438150"/>
          </p:xfrm>
          <a:graphic>
            <a:graphicData uri="http://schemas.openxmlformats.org/presentationml/2006/ole">
              <mc:AlternateContent xmlns:mc="http://schemas.openxmlformats.org/markup-compatibility/2006">
                <mc:Choice xmlns:v="urn:schemas-microsoft-com:vml" Requires="v">
                  <p:oleObj spid="_x0000_s22534" name="Equation" r:id="rId7" imgW="10363200" imgH="11582400" progId="Equation.DSMT4">
                    <p:embed/>
                  </p:oleObj>
                </mc:Choice>
                <mc:Fallback>
                  <p:oleObj name="Equation" r:id="rId7" imgW="10363200" imgH="11582400" progId="Equation.DSMT4">
                    <p:embed/>
                    <p:pic>
                      <p:nvPicPr>
                        <p:cNvPr id="6" name="对象 5"/>
                        <p:cNvPicPr>
                          <a:picLocks noChangeAspect="1"/>
                        </p:cNvPicPr>
                        <p:nvPr/>
                      </p:nvPicPr>
                      <p:blipFill>
                        <a:blip r:embed="rId8"/>
                        <a:stretch>
                          <a:fillRect/>
                        </a:stretch>
                      </p:blipFill>
                      <p:spPr>
                        <a:xfrm>
                          <a:off x="858558" y="2499624"/>
                          <a:ext cx="390525" cy="43815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3411409" y="3596192"/>
            <a:ext cx="1381124" cy="438150"/>
          </p:xfrm>
          <a:graphic>
            <a:graphicData uri="http://schemas.openxmlformats.org/presentationml/2006/ole">
              <mc:AlternateContent xmlns:mc="http://schemas.openxmlformats.org/markup-compatibility/2006">
                <mc:Choice xmlns:v="urn:schemas-microsoft-com:vml" Requires="v">
                  <p:oleObj spid="_x0000_s22535" name="Equation" r:id="rId9" imgW="36576000" imgH="11582400" progId="Equation.DSMT4">
                    <p:embed/>
                  </p:oleObj>
                </mc:Choice>
                <mc:Fallback>
                  <p:oleObj name="Equation" r:id="rId9" imgW="36576000" imgH="11582400" progId="Equation.DSMT4">
                    <p:embed/>
                    <p:pic>
                      <p:nvPicPr>
                        <p:cNvPr id="7" name="对象 6"/>
                        <p:cNvPicPr>
                          <a:picLocks noChangeAspect="1"/>
                        </p:cNvPicPr>
                        <p:nvPr/>
                      </p:nvPicPr>
                      <p:blipFill>
                        <a:blip r:embed="rId10"/>
                        <a:stretch>
                          <a:fillRect/>
                        </a:stretch>
                      </p:blipFill>
                      <p:spPr>
                        <a:xfrm>
                          <a:off x="3411409" y="3596192"/>
                          <a:ext cx="1381124" cy="438150"/>
                        </a:xfrm>
                        <a:prstGeom prst="rect">
                          <a:avLst/>
                        </a:prstGeom>
                        <a:noFill/>
                        <a:ln w="9525">
                          <a:noFill/>
                        </a:ln>
                      </p:spPr>
                    </p:pic>
                  </p:oleObj>
                </mc:Fallback>
              </mc:AlternateContent>
            </a:graphicData>
          </a:graphic>
        </p:graphicFrame>
      </p:grpSp>
    </p:spTree>
    <p:extLst>
      <p:ext uri="{BB962C8B-B14F-4D97-AF65-F5344CB8AC3E}">
        <p14:creationId xmlns:p14="http://schemas.microsoft.com/office/powerpoint/2010/main" val="4890075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43526"/>
            <a:ext cx="8399160" cy="924677"/>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解析</a:t>
            </a:r>
            <a:r>
              <a:rPr lang="zh-CN" altLang="en-US" sz="1390" kern="0" dirty="0">
                <a:solidFill>
                  <a:srgbClr val="000000"/>
                </a:solidFill>
                <a:latin typeface="Times New Roman" panose="02020603050405020304" pitchFamily="65" charset="-122"/>
              </a:rPr>
              <a:t>　(1)根据质量守恒定律可得,生成氧气的质量为60 g+3.3 g-62.5 g=0.8 g。(2)根据氧气的质量求出过氧</a:t>
            </a:r>
            <a:br>
              <a:rPr dirty="0"/>
            </a:br>
            <a:r>
              <a:rPr lang="zh-CN" altLang="en-US" sz="1390" kern="0" dirty="0">
                <a:solidFill>
                  <a:srgbClr val="000000"/>
                </a:solidFill>
                <a:latin typeface="Times New Roman" panose="02020603050405020304" pitchFamily="65" charset="-122"/>
              </a:rPr>
              <a:t>化氢的质量,然后利用溶质质量分数公式求出过氧化氢溶液的质量;根据原硫酸铜溶液的质量及其质量分</a:t>
            </a:r>
            <a:br>
              <a:rPr dirty="0"/>
            </a:br>
            <a:r>
              <a:rPr lang="zh-CN" altLang="en-US" sz="1390" kern="0" dirty="0">
                <a:solidFill>
                  <a:srgbClr val="000000"/>
                </a:solidFill>
                <a:latin typeface="Times New Roman" panose="02020603050405020304" pitchFamily="65" charset="-122"/>
              </a:rPr>
              <a:t>数求出硫酸铜的质量,然后利用溶质质量分数公式计算即可。</a:t>
            </a:r>
            <a:endParaRPr lang="zh-CN" altLang="en-US" dirty="0"/>
          </a:p>
        </p:txBody>
      </p:sp>
    </p:spTree>
    <p:extLst>
      <p:ext uri="{BB962C8B-B14F-4D97-AF65-F5344CB8AC3E}">
        <p14:creationId xmlns:p14="http://schemas.microsoft.com/office/powerpoint/2010/main" val="37109023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00034" y="1643525"/>
            <a:ext cx="8439126" cy="3852926"/>
            <a:chOff x="500034" y="770400"/>
            <a:chExt cx="8439126" cy="3852926"/>
          </a:xfrm>
        </p:grpSpPr>
        <p:grpSp>
          <p:nvGrpSpPr>
            <p:cNvPr id="6" name="组合 5"/>
            <p:cNvGrpSpPr/>
            <p:nvPr/>
          </p:nvGrpSpPr>
          <p:grpSpPr>
            <a:xfrm>
              <a:off x="540000" y="770400"/>
              <a:ext cx="8399160" cy="2563266"/>
              <a:chOff x="540000" y="770400"/>
              <a:chExt cx="8399160" cy="2563266"/>
            </a:xfrm>
          </p:grpSpPr>
          <p:sp>
            <p:nvSpPr>
              <p:cNvPr id="2" name="TextBox 2"/>
              <p:cNvSpPr txBox="1"/>
              <p:nvPr/>
            </p:nvSpPr>
            <p:spPr>
              <a:xfrm>
                <a:off x="540000" y="770400"/>
                <a:ext cx="8399160" cy="2563266"/>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12.</a:t>
                </a:r>
                <a:r>
                  <a:rPr lang="zh-CN" altLang="en-US" sz="1390" kern="0" dirty="0">
                    <a:solidFill>
                      <a:srgbClr val="000000"/>
                    </a:solidFill>
                    <a:latin typeface="Times New Roman" panose="02020603050405020304" pitchFamily="65" charset="-122"/>
                  </a:rPr>
                  <a:t>(2016山东潍坊,27,8分)向53 g质量分数为10%的碳酸钠溶液中逐滴加入质量分数为5%的稀盐酸,生成二</a:t>
                </a:r>
                <a:br>
                  <a:rPr dirty="0"/>
                </a:br>
                <a:r>
                  <a:rPr lang="zh-CN" altLang="en-US" sz="1390" kern="0" dirty="0">
                    <a:solidFill>
                      <a:srgbClr val="000000"/>
                    </a:solidFill>
                    <a:latin typeface="Times New Roman" panose="02020603050405020304" pitchFamily="65" charset="-122"/>
                  </a:rPr>
                  <a:t>氧化碳的质量随加入盐酸质量的变化关系如图所示。(不考虑CO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的溶解)</a:t>
                </a:r>
                <a:endParaRPr lang="en-US" altLang="zh-CN" sz="1390" kern="0" dirty="0">
                  <a:solidFill>
                    <a:srgbClr val="000000"/>
                  </a:solidFill>
                  <a:latin typeface="Times New Roman" panose="02020603050405020304" pitchFamily="65" charset="-122"/>
                </a:endParaRPr>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已知:</a:t>
                </a:r>
                <a:endParaRPr lang="zh-CN" altLang="en-US" dirty="0"/>
              </a:p>
              <a:p>
                <a:pPr eaLnBrk="0" latinLnBrk="1" hangingPunct="0">
                  <a:lnSpc>
                    <a:spcPct val="150000"/>
                  </a:lnSpc>
                  <a:spcBef>
                    <a:spcPts val="0"/>
                  </a:spcBef>
                </a:pPr>
                <a:r>
                  <a:rPr lang="zh-CN" altLang="en-US" sz="1390" i="1" kern="0" dirty="0">
                    <a:solidFill>
                      <a:srgbClr val="000000"/>
                    </a:solidFill>
                    <a:latin typeface="Times New Roman" panose="02020603050405020304" pitchFamily="65" charset="-122"/>
                  </a:rPr>
                  <a:t>OB</a:t>
                </a:r>
                <a:r>
                  <a:rPr lang="zh-CN" altLang="en-US" sz="1390" kern="0" dirty="0">
                    <a:solidFill>
                      <a:srgbClr val="000000"/>
                    </a:solidFill>
                    <a:latin typeface="Times New Roman" panose="02020603050405020304" pitchFamily="65" charset="-122"/>
                  </a:rPr>
                  <a:t>段反应的化学方程式为:</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Na</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+HCl</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NaCl+NaHCO</a:t>
                </a:r>
                <a:r>
                  <a:rPr lang="zh-CN" altLang="en-US" sz="1045" kern="0" baseline="-15000" dirty="0">
                    <a:solidFill>
                      <a:srgbClr val="000000"/>
                    </a:solidFill>
                    <a:latin typeface="Times New Roman" panose="02020603050405020304" pitchFamily="65" charset="-122"/>
                  </a:rPr>
                  <a:t>3</a:t>
                </a:r>
                <a:endParaRPr lang="zh-CN" altLang="en-US" dirty="0"/>
              </a:p>
              <a:p>
                <a:pPr eaLnBrk="0" latinLnBrk="1" hangingPunct="0">
                  <a:lnSpc>
                    <a:spcPct val="150000"/>
                  </a:lnSpc>
                  <a:spcBef>
                    <a:spcPts val="0"/>
                  </a:spcBef>
                </a:pPr>
                <a:r>
                  <a:rPr lang="zh-CN" altLang="en-US" sz="1390" i="1" kern="0" dirty="0">
                    <a:solidFill>
                      <a:srgbClr val="000000"/>
                    </a:solidFill>
                    <a:latin typeface="Times New Roman" panose="02020603050405020304" pitchFamily="65" charset="-122"/>
                  </a:rPr>
                  <a:t>BD</a:t>
                </a:r>
                <a:r>
                  <a:rPr lang="zh-CN" altLang="en-US" sz="1390" kern="0" dirty="0">
                    <a:solidFill>
                      <a:srgbClr val="000000"/>
                    </a:solidFill>
                    <a:latin typeface="Times New Roman" panose="02020603050405020304" pitchFamily="65" charset="-122"/>
                  </a:rPr>
                  <a:t>段(不含</a:t>
                </a:r>
                <a:r>
                  <a:rPr lang="zh-CN" altLang="en-US" sz="1390" i="1" kern="0" dirty="0">
                    <a:solidFill>
                      <a:srgbClr val="000000"/>
                    </a:solidFill>
                    <a:latin typeface="Times New Roman" panose="02020603050405020304" pitchFamily="65" charset="-122"/>
                  </a:rPr>
                  <a:t>B</a:t>
                </a:r>
                <a:r>
                  <a:rPr lang="zh-CN" altLang="en-US" sz="1390" kern="0" dirty="0">
                    <a:solidFill>
                      <a:srgbClr val="000000"/>
                    </a:solidFill>
                    <a:latin typeface="Times New Roman" panose="02020603050405020304" pitchFamily="65" charset="-122"/>
                  </a:rPr>
                  <a:t>点)反应的化学方程式为:</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NaHCO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+HCl</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NaCl+H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请回答:</a:t>
                </a:r>
                <a:endParaRPr lang="zh-CN" altLang="en-US" dirty="0"/>
              </a:p>
            </p:txBody>
          </p:sp>
          <p:pic>
            <p:nvPicPr>
              <p:cNvPr id="3" name="图片 3" descr="textimage35.jpeg"/>
              <p:cNvPicPr>
                <a:picLocks noChangeAspect="1"/>
              </p:cNvPicPr>
              <p:nvPr/>
            </p:nvPicPr>
            <p:blipFill>
              <a:blip r:embed="rId3"/>
              <a:stretch>
                <a:fillRect/>
              </a:stretch>
            </p:blipFill>
            <p:spPr>
              <a:xfrm>
                <a:off x="6286512" y="1484305"/>
                <a:ext cx="1966444" cy="1548792"/>
              </a:xfrm>
              <a:prstGeom prst="rect">
                <a:avLst/>
              </a:prstGeom>
            </p:spPr>
          </p:pic>
          <p:pic>
            <p:nvPicPr>
              <p:cNvPr id="4" name="图片 4" descr="textimage36.jpeg"/>
              <p:cNvPicPr>
                <a:picLocks noChangeAspect="1"/>
              </p:cNvPicPr>
              <p:nvPr/>
            </p:nvPicPr>
            <p:blipFill>
              <a:blip r:embed="rId4" cstate="print"/>
              <a:stretch>
                <a:fillRect/>
              </a:stretch>
            </p:blipFill>
            <p:spPr>
              <a:xfrm>
                <a:off x="1500166" y="2127247"/>
                <a:ext cx="342899" cy="200025"/>
              </a:xfrm>
              <a:prstGeom prst="rect">
                <a:avLst/>
              </a:prstGeom>
            </p:spPr>
          </p:pic>
          <p:pic>
            <p:nvPicPr>
              <p:cNvPr id="5" name="图片 5" descr="textimage37.jpeg"/>
              <p:cNvPicPr>
                <a:picLocks noChangeAspect="1"/>
              </p:cNvPicPr>
              <p:nvPr/>
            </p:nvPicPr>
            <p:blipFill>
              <a:blip r:embed="rId4" cstate="print"/>
              <a:stretch>
                <a:fillRect/>
              </a:stretch>
            </p:blipFill>
            <p:spPr>
              <a:xfrm>
                <a:off x="1571604" y="2764600"/>
                <a:ext cx="342899" cy="200025"/>
              </a:xfrm>
              <a:prstGeom prst="rect">
                <a:avLst/>
              </a:prstGeom>
            </p:spPr>
          </p:pic>
        </p:grpSp>
        <p:sp>
          <p:nvSpPr>
            <p:cNvPr id="7" name="TextBox 2"/>
            <p:cNvSpPr txBox="1"/>
            <p:nvPr/>
          </p:nvSpPr>
          <p:spPr>
            <a:xfrm>
              <a:off x="500034" y="3341693"/>
              <a:ext cx="8399160" cy="1281633"/>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(1)53 g质量分数为10%的碳酸钠溶液中溶质质量为</a:t>
              </a: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a:t>
              </a:r>
              <a:r>
                <a:rPr lang="zh-CN" altLang="en-US" sz="1390" i="1" kern="0" dirty="0">
                  <a:solidFill>
                    <a:srgbClr val="000000"/>
                  </a:solidFill>
                  <a:latin typeface="Times New Roman" panose="02020603050405020304" pitchFamily="65" charset="-122"/>
                </a:rPr>
                <a:t>A</a:t>
              </a:r>
              <a:r>
                <a:rPr lang="zh-CN" altLang="en-US" sz="1390" kern="0" dirty="0">
                  <a:solidFill>
                    <a:srgbClr val="000000"/>
                  </a:solidFill>
                  <a:latin typeface="Times New Roman" panose="02020603050405020304" pitchFamily="65" charset="-122"/>
                </a:rPr>
                <a:t>点对应溶液中的溶质有</a:t>
              </a: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(填化学式)。</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(3)</a:t>
              </a:r>
              <a:r>
                <a:rPr lang="zh-CN" altLang="en-US" sz="1390" i="1" kern="0" dirty="0">
                  <a:solidFill>
                    <a:srgbClr val="000000"/>
                  </a:solidFill>
                  <a:latin typeface="Times New Roman" panose="02020603050405020304" pitchFamily="65" charset="-122"/>
                </a:rPr>
                <a:t>B</a:t>
              </a:r>
              <a:r>
                <a:rPr lang="zh-CN" altLang="en-US" sz="1390" kern="0" dirty="0">
                  <a:solidFill>
                    <a:srgbClr val="000000"/>
                  </a:solidFill>
                  <a:latin typeface="Times New Roman" panose="02020603050405020304" pitchFamily="65" charset="-122"/>
                </a:rPr>
                <a:t>点的横坐标为</a:t>
              </a: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。(计算结果保留1位小数,下同)</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(4)假设</a:t>
              </a:r>
              <a:r>
                <a:rPr lang="zh-CN" altLang="en-US" sz="1390" i="1" kern="0" dirty="0">
                  <a:solidFill>
                    <a:srgbClr val="000000"/>
                  </a:solidFill>
                  <a:latin typeface="Times New Roman" panose="02020603050405020304" pitchFamily="65" charset="-122"/>
                </a:rPr>
                <a:t>C</a:t>
              </a:r>
              <a:r>
                <a:rPr lang="zh-CN" altLang="en-US" sz="1390" kern="0" dirty="0">
                  <a:solidFill>
                    <a:srgbClr val="000000"/>
                  </a:solidFill>
                  <a:latin typeface="Times New Roman" panose="02020603050405020304" pitchFamily="65" charset="-122"/>
                </a:rPr>
                <a:t>点横坐标为54.75,计算</a:t>
              </a:r>
              <a:r>
                <a:rPr lang="zh-CN" altLang="en-US" sz="1390" i="1" kern="0" dirty="0">
                  <a:solidFill>
                    <a:srgbClr val="000000"/>
                  </a:solidFill>
                  <a:latin typeface="Times New Roman" panose="02020603050405020304" pitchFamily="65" charset="-122"/>
                </a:rPr>
                <a:t>C</a:t>
              </a:r>
              <a:r>
                <a:rPr lang="zh-CN" altLang="en-US" sz="1390" kern="0" dirty="0">
                  <a:solidFill>
                    <a:srgbClr val="000000"/>
                  </a:solidFill>
                  <a:latin typeface="Times New Roman" panose="02020603050405020304" pitchFamily="65" charset="-122"/>
                </a:rPr>
                <a:t>点对应的二氧化碳质量。(写出计算过程)</a:t>
              </a:r>
              <a:endParaRPr lang="zh-CN" altLang="en-US" dirty="0"/>
            </a:p>
          </p:txBody>
        </p:sp>
      </p:grpSp>
    </p:spTree>
    <p:extLst>
      <p:ext uri="{BB962C8B-B14F-4D97-AF65-F5344CB8AC3E}">
        <p14:creationId xmlns:p14="http://schemas.microsoft.com/office/powerpoint/2010/main" val="8552397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40000" y="1643525"/>
            <a:ext cx="8399160" cy="3608104"/>
            <a:chOff x="540000" y="770400"/>
            <a:chExt cx="8399160" cy="3608104"/>
          </a:xfrm>
        </p:grpSpPr>
        <p:sp>
          <p:nvSpPr>
            <p:cNvPr id="2" name="TextBox 2"/>
            <p:cNvSpPr txBox="1"/>
            <p:nvPr/>
          </p:nvSpPr>
          <p:spPr>
            <a:xfrm>
              <a:off x="540000" y="770400"/>
              <a:ext cx="8399160" cy="3608104"/>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　</a:t>
              </a:r>
              <a:r>
                <a:rPr lang="zh-CN" altLang="en-US" sz="1390" kern="0" dirty="0">
                  <a:solidFill>
                    <a:srgbClr val="000000"/>
                  </a:solidFill>
                  <a:latin typeface="Times New Roman" panose="02020603050405020304" pitchFamily="65" charset="-122"/>
                </a:rPr>
                <a:t>(8分)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(1)5.3(1分)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(2)Na</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、NaCl、NaHCO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(2分)(不全不得分)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(3)36.5(2分)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(4)解:设</a:t>
              </a:r>
              <a:r>
                <a:rPr lang="zh-CN" altLang="en-US" sz="1390" i="1" kern="0" dirty="0">
                  <a:solidFill>
                    <a:srgbClr val="000000"/>
                  </a:solidFill>
                  <a:latin typeface="Times New Roman" panose="02020603050405020304" pitchFamily="65" charset="-122"/>
                </a:rPr>
                <a:t>C</a:t>
              </a:r>
              <a:r>
                <a:rPr lang="zh-CN" altLang="en-US" sz="1390" kern="0" dirty="0">
                  <a:solidFill>
                    <a:srgbClr val="000000"/>
                  </a:solidFill>
                  <a:latin typeface="Times New Roman" panose="02020603050405020304" pitchFamily="65" charset="-122"/>
                </a:rPr>
                <a:t>点对应的CO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的质量为</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NaHCO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+HCl</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NaCl+H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36.5　　44</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(54.75 g-36.5 g)</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5%　　　    </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0"/>
                </a:spcBef>
              </a:pPr>
              <a:r>
                <a:rPr lang="zh-CN" altLang="en-US" sz="1855" kern="0" spc="771"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855" kern="0" spc="4971" dirty="0">
                  <a:solidFill>
                    <a:srgbClr val="000000"/>
                  </a:solidFill>
                  <a:latin typeface="Times New Roman" panose="02020603050405020304" pitchFamily="65" charset="-122"/>
                </a:rPr>
                <a:t> </a:t>
              </a:r>
              <a:r>
                <a:rPr lang="zh-CN" altLang="en-US" sz="900" kern="0" spc="571"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75"/>
                </a:spcBef>
              </a:pP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=1.1 g</a:t>
              </a:r>
              <a:r>
                <a:rPr lang="zh-CN" altLang="en-US" sz="1085" kern="0" spc="30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答:</a:t>
              </a:r>
              <a:r>
                <a:rPr lang="zh-CN" altLang="en-US" sz="1390" i="1" kern="0" dirty="0">
                  <a:solidFill>
                    <a:srgbClr val="000000"/>
                  </a:solidFill>
                  <a:latin typeface="Times New Roman" panose="02020603050405020304" pitchFamily="65" charset="-122"/>
                </a:rPr>
                <a:t>C</a:t>
              </a:r>
              <a:r>
                <a:rPr lang="zh-CN" altLang="en-US" sz="1390" kern="0" dirty="0">
                  <a:solidFill>
                    <a:srgbClr val="000000"/>
                  </a:solidFill>
                  <a:latin typeface="Times New Roman" panose="02020603050405020304" pitchFamily="65" charset="-122"/>
                </a:rPr>
                <a:t>点对应的二氧化碳的质量为1.1 g。</a:t>
              </a:r>
              <a:endParaRPr lang="zh-CN" altLang="en-US" dirty="0"/>
            </a:p>
          </p:txBody>
        </p:sp>
        <p:pic>
          <p:nvPicPr>
            <p:cNvPr id="3" name="图片 3" descr="textimage38.jpeg"/>
            <p:cNvPicPr>
              <a:picLocks noChangeAspect="1"/>
            </p:cNvPicPr>
            <p:nvPr/>
          </p:nvPicPr>
          <p:blipFill>
            <a:blip r:embed="rId4" cstate="print"/>
            <a:stretch>
              <a:fillRect/>
            </a:stretch>
          </p:blipFill>
          <p:spPr>
            <a:xfrm>
              <a:off x="1555764" y="2436151"/>
              <a:ext cx="342899" cy="200025"/>
            </a:xfrm>
            <a:prstGeom prst="rect">
              <a:avLst/>
            </a:prstGeom>
          </p:spPr>
        </p:pic>
        <p:graphicFrame>
          <p:nvGraphicFramePr>
            <p:cNvPr id="5" name="对象 4"/>
            <p:cNvGraphicFramePr>
              <a:graphicFrameLocks noChangeAspect="1"/>
            </p:cNvGraphicFramePr>
            <p:nvPr/>
          </p:nvGraphicFramePr>
          <p:xfrm>
            <a:off x="540000" y="3417826"/>
            <a:ext cx="333374" cy="400049"/>
          </p:xfrm>
          <a:graphic>
            <a:graphicData uri="http://schemas.openxmlformats.org/presentationml/2006/ole">
              <mc:AlternateContent xmlns:mc="http://schemas.openxmlformats.org/markup-compatibility/2006">
                <mc:Choice xmlns:v="urn:schemas-microsoft-com:vml" Requires="v">
                  <p:oleObj spid="_x0000_s23556" name="Equation" r:id="rId5" imgW="8839200" imgH="10668000" progId="Equation.DSMT4">
                    <p:embed/>
                  </p:oleObj>
                </mc:Choice>
                <mc:Fallback>
                  <p:oleObj name="Equation" r:id="rId5" imgW="8839200" imgH="10668000" progId="Equation.DSMT4">
                    <p:embed/>
                    <p:pic>
                      <p:nvPicPr>
                        <p:cNvPr id="5" name="对象 4"/>
                        <p:cNvPicPr>
                          <a:picLocks noChangeAspect="1"/>
                        </p:cNvPicPr>
                        <p:nvPr/>
                      </p:nvPicPr>
                      <p:blipFill>
                        <a:blip r:embed="rId6"/>
                        <a:stretch>
                          <a:fillRect/>
                        </a:stretch>
                      </p:blipFill>
                      <p:spPr>
                        <a:xfrm>
                          <a:off x="540000" y="3417826"/>
                          <a:ext cx="333374" cy="40004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972858" y="3417826"/>
            <a:ext cx="866775" cy="400049"/>
          </p:xfrm>
          <a:graphic>
            <a:graphicData uri="http://schemas.openxmlformats.org/presentationml/2006/ole">
              <mc:AlternateContent xmlns:mc="http://schemas.openxmlformats.org/markup-compatibility/2006">
                <mc:Choice xmlns:v="urn:schemas-microsoft-com:vml" Requires="v">
                  <p:oleObj spid="_x0000_s23557" name="Equation" r:id="rId7" imgW="22860000" imgH="10668000" progId="Equation.DSMT4">
                    <p:embed/>
                  </p:oleObj>
                </mc:Choice>
                <mc:Fallback>
                  <p:oleObj name="Equation" r:id="rId7" imgW="22860000" imgH="10668000" progId="Equation.DSMT4">
                    <p:embed/>
                    <p:pic>
                      <p:nvPicPr>
                        <p:cNvPr id="6" name="对象 5"/>
                        <p:cNvPicPr>
                          <a:picLocks noChangeAspect="1"/>
                        </p:cNvPicPr>
                        <p:nvPr/>
                      </p:nvPicPr>
                      <p:blipFill>
                        <a:blip r:embed="rId8"/>
                        <a:stretch>
                          <a:fillRect/>
                        </a:stretch>
                      </p:blipFill>
                      <p:spPr>
                        <a:xfrm>
                          <a:off x="972858" y="3417826"/>
                          <a:ext cx="866775" cy="400049"/>
                        </a:xfrm>
                        <a:prstGeom prst="rect">
                          <a:avLst/>
                        </a:prstGeom>
                        <a:noFill/>
                        <a:ln w="9525">
                          <a:noFill/>
                        </a:ln>
                      </p:spPr>
                    </p:pic>
                  </p:oleObj>
                </mc:Fallback>
              </mc:AlternateContent>
            </a:graphicData>
          </a:graphic>
        </p:graphicFrame>
      </p:grpSp>
    </p:spTree>
    <p:extLst>
      <p:ext uri="{BB962C8B-B14F-4D97-AF65-F5344CB8AC3E}">
        <p14:creationId xmlns:p14="http://schemas.microsoft.com/office/powerpoint/2010/main" val="42646234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40000" y="1643525"/>
            <a:ext cx="8399160" cy="3995068"/>
            <a:chOff x="540000" y="770400"/>
            <a:chExt cx="8399160" cy="3995068"/>
          </a:xfrm>
        </p:grpSpPr>
        <p:sp>
          <p:nvSpPr>
            <p:cNvPr id="2" name="TextBox 2"/>
            <p:cNvSpPr txBox="1"/>
            <p:nvPr/>
          </p:nvSpPr>
          <p:spPr>
            <a:xfrm>
              <a:off x="540000" y="770400"/>
              <a:ext cx="8399160" cy="3995068"/>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解析　</a:t>
              </a:r>
              <a:r>
                <a:rPr lang="zh-CN" altLang="en-US" sz="1390" kern="0" dirty="0">
                  <a:solidFill>
                    <a:srgbClr val="000000"/>
                  </a:solidFill>
                  <a:latin typeface="Times New Roman" panose="02020603050405020304" pitchFamily="65" charset="-122"/>
                </a:rPr>
                <a:t>(1)碳酸钠的质量=53 g</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10%=5.3 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a:t>
              </a:r>
              <a:r>
                <a:rPr lang="zh-CN" altLang="en-US" sz="1390" i="1" kern="0" dirty="0">
                  <a:solidFill>
                    <a:srgbClr val="000000"/>
                  </a:solidFill>
                  <a:latin typeface="Times New Roman" panose="02020603050405020304" pitchFamily="65" charset="-122"/>
                </a:rPr>
                <a:t>OB</a:t>
              </a:r>
              <a:r>
                <a:rPr lang="zh-CN" altLang="en-US" sz="1390" kern="0" dirty="0">
                  <a:solidFill>
                    <a:srgbClr val="000000"/>
                  </a:solidFill>
                  <a:latin typeface="Times New Roman" panose="02020603050405020304" pitchFamily="65" charset="-122"/>
                </a:rPr>
                <a:t>段发生反应的化学方程式为Na</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+HCl</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NaCl+NaHCO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a:t>
              </a:r>
              <a:r>
                <a:rPr lang="zh-CN" altLang="en-US" sz="1390" i="1" kern="0" dirty="0">
                  <a:solidFill>
                    <a:srgbClr val="000000"/>
                  </a:solidFill>
                  <a:latin typeface="Times New Roman" panose="02020603050405020304" pitchFamily="65" charset="-122"/>
                </a:rPr>
                <a:t>A</a:t>
              </a:r>
              <a:r>
                <a:rPr lang="zh-CN" altLang="en-US" sz="1390" kern="0" dirty="0">
                  <a:solidFill>
                    <a:srgbClr val="000000"/>
                  </a:solidFill>
                  <a:latin typeface="Times New Roman" panose="02020603050405020304" pitchFamily="65" charset="-122"/>
                </a:rPr>
                <a:t>点处在</a:t>
              </a:r>
              <a:r>
                <a:rPr lang="zh-CN" altLang="en-US" sz="1390" i="1" kern="0" dirty="0">
                  <a:solidFill>
                    <a:srgbClr val="000000"/>
                  </a:solidFill>
                  <a:latin typeface="Times New Roman" panose="02020603050405020304" pitchFamily="65" charset="-122"/>
                </a:rPr>
                <a:t>OB</a:t>
              </a:r>
              <a:r>
                <a:rPr lang="zh-CN" altLang="en-US" sz="1390" kern="0" dirty="0">
                  <a:solidFill>
                    <a:srgbClr val="000000"/>
                  </a:solidFill>
                  <a:latin typeface="Times New Roman" panose="02020603050405020304" pitchFamily="65" charset="-122"/>
                </a:rPr>
                <a:t>之间,说明碳酸钠有剩余,所</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以</a:t>
              </a:r>
              <a:r>
                <a:rPr lang="zh-CN" altLang="en-US" sz="1390" i="1" kern="0" dirty="0">
                  <a:solidFill>
                    <a:srgbClr val="000000"/>
                  </a:solidFill>
                  <a:latin typeface="Times New Roman" panose="02020603050405020304" pitchFamily="65" charset="-122"/>
                </a:rPr>
                <a:t>A</a:t>
              </a:r>
              <a:r>
                <a:rPr lang="zh-CN" altLang="en-US" sz="1390" kern="0" dirty="0">
                  <a:solidFill>
                    <a:srgbClr val="000000"/>
                  </a:solidFill>
                  <a:latin typeface="Times New Roman" panose="02020603050405020304" pitchFamily="65" charset="-122"/>
                </a:rPr>
                <a:t>点对应溶液中的溶质为Na</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、NaCl、NaHCO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(3)设:碳酸钠全部生成碳酸氢钠时需要HCl的质量为</a:t>
              </a:r>
              <a:r>
                <a:rPr lang="zh-CN" altLang="en-US" sz="1390" i="1" kern="0" dirty="0">
                  <a:solidFill>
                    <a:srgbClr val="000000"/>
                  </a:solidFill>
                  <a:latin typeface="Times New Roman" panose="02020603050405020304" pitchFamily="65" charset="-122"/>
                </a:rPr>
                <a:t>y</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Na</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+HCl</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NaCl+NaHCO</a:t>
              </a:r>
              <a:r>
                <a:rPr lang="zh-CN" altLang="en-US" sz="1045" kern="0" baseline="-15000" dirty="0">
                  <a:solidFill>
                    <a:srgbClr val="000000"/>
                  </a:solidFill>
                  <a:latin typeface="Times New Roman" panose="02020603050405020304" pitchFamily="65" charset="-122"/>
                </a:rPr>
                <a:t>3</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106　　36.5</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5.3 g　     </a:t>
              </a:r>
              <a:r>
                <a:rPr lang="zh-CN" altLang="en-US" sz="1390" i="1" kern="0" dirty="0">
                  <a:solidFill>
                    <a:srgbClr val="000000"/>
                  </a:solidFill>
                  <a:latin typeface="Times New Roman" panose="02020603050405020304" pitchFamily="65" charset="-122"/>
                </a:rPr>
                <a:t>y</a:t>
              </a:r>
              <a:endParaRPr lang="zh-CN" altLang="en-US" dirty="0"/>
            </a:p>
            <a:p>
              <a:pPr eaLnBrk="0" latinLnBrk="1" hangingPunct="0">
                <a:lnSpc>
                  <a:spcPct val="150000"/>
                </a:lnSpc>
                <a:spcBef>
                  <a:spcPts val="0"/>
                </a:spcBef>
              </a:pPr>
              <a:r>
                <a:rPr lang="zh-CN" altLang="en-US" sz="1985" kern="0" spc="1016"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985" kern="0" spc="641"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a:t>
              </a:r>
              <a:r>
                <a:rPr lang="zh-CN" altLang="en-US" sz="1390" i="1" kern="0" dirty="0">
                  <a:solidFill>
                    <a:srgbClr val="000000"/>
                  </a:solidFill>
                  <a:latin typeface="Times New Roman" panose="02020603050405020304" pitchFamily="65" charset="-122"/>
                </a:rPr>
                <a:t>y</a:t>
              </a:r>
              <a:r>
                <a:rPr lang="zh-CN" altLang="en-US" sz="1390" kern="0" dirty="0">
                  <a:solidFill>
                    <a:srgbClr val="000000"/>
                  </a:solidFill>
                  <a:latin typeface="Times New Roman" panose="02020603050405020304" pitchFamily="65" charset="-122"/>
                </a:rPr>
                <a:t>=1.825 g</a:t>
              </a:r>
              <a:endParaRPr lang="zh-CN" altLang="en-US" dirty="0"/>
            </a:p>
            <a:p>
              <a:pPr eaLnBrk="0" latinLnBrk="1" hangingPunct="0">
                <a:lnSpc>
                  <a:spcPct val="150000"/>
                </a:lnSpc>
                <a:spcBef>
                  <a:spcPts val="125"/>
                </a:spcBef>
              </a:pPr>
              <a:r>
                <a:rPr lang="zh-CN" altLang="en-US" sz="1390" kern="0" dirty="0">
                  <a:solidFill>
                    <a:srgbClr val="000000"/>
                  </a:solidFill>
                  <a:latin typeface="Times New Roman" panose="02020603050405020304" pitchFamily="65" charset="-122"/>
                </a:rPr>
                <a:t>需要盐酸的质量为1.825 g</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5%=36.5 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故</a:t>
              </a:r>
              <a:r>
                <a:rPr lang="zh-CN" altLang="en-US" sz="1390" i="1" kern="0" dirty="0">
                  <a:solidFill>
                    <a:srgbClr val="000000"/>
                  </a:solidFill>
                  <a:latin typeface="Times New Roman" panose="02020603050405020304" pitchFamily="65" charset="-122"/>
                </a:rPr>
                <a:t>B</a:t>
              </a:r>
              <a:r>
                <a:rPr lang="zh-CN" altLang="en-US" sz="1390" kern="0" dirty="0">
                  <a:solidFill>
                    <a:srgbClr val="000000"/>
                  </a:solidFill>
                  <a:latin typeface="Times New Roman" panose="02020603050405020304" pitchFamily="65" charset="-122"/>
                </a:rPr>
                <a:t>点的横坐标为36.5。</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(4)</a:t>
              </a:r>
              <a:r>
                <a:rPr lang="zh-CN" altLang="en-US" sz="1390" i="1" kern="0" dirty="0">
                  <a:solidFill>
                    <a:srgbClr val="000000"/>
                  </a:solidFill>
                  <a:latin typeface="Times New Roman" panose="02020603050405020304" pitchFamily="65" charset="-122"/>
                </a:rPr>
                <a:t>BD</a:t>
              </a:r>
              <a:r>
                <a:rPr lang="zh-CN" altLang="en-US" sz="1390" kern="0" dirty="0">
                  <a:solidFill>
                    <a:srgbClr val="000000"/>
                  </a:solidFill>
                  <a:latin typeface="Times New Roman" panose="02020603050405020304" pitchFamily="65" charset="-122"/>
                </a:rPr>
                <a:t>段发生反应的化学方程式为NaHCO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+HCl</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NaCl+CO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a:t>
              </a:r>
              <a:r>
                <a:rPr lang="zh-CN" altLang="en-US" sz="1390" i="1" kern="0" dirty="0">
                  <a:solidFill>
                    <a:srgbClr val="000000"/>
                  </a:solidFill>
                  <a:latin typeface="Times New Roman" panose="02020603050405020304" pitchFamily="65" charset="-122"/>
                </a:rPr>
                <a:t>BC</a:t>
              </a:r>
              <a:r>
                <a:rPr lang="zh-CN" altLang="en-US" sz="1390" kern="0" dirty="0">
                  <a:solidFill>
                    <a:srgbClr val="000000"/>
                  </a:solidFill>
                  <a:latin typeface="Times New Roman" panose="02020603050405020304" pitchFamily="65" charset="-122"/>
                </a:rPr>
                <a:t>段反应的HCl的质量为(54.75 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36.5 g)</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5%,根据化学方程式即可求出</a:t>
              </a:r>
              <a:r>
                <a:rPr lang="zh-CN" altLang="en-US" sz="1390" i="1" kern="0" dirty="0">
                  <a:solidFill>
                    <a:srgbClr val="000000"/>
                  </a:solidFill>
                  <a:latin typeface="Times New Roman" panose="02020603050405020304" pitchFamily="65" charset="-122"/>
                </a:rPr>
                <a:t>C</a:t>
              </a:r>
              <a:r>
                <a:rPr lang="zh-CN" altLang="en-US" sz="1390" kern="0" dirty="0">
                  <a:solidFill>
                    <a:srgbClr val="000000"/>
                  </a:solidFill>
                  <a:latin typeface="Times New Roman" panose="02020603050405020304" pitchFamily="65" charset="-122"/>
                </a:rPr>
                <a:t>点对应的二氧化碳的质量。</a:t>
              </a:r>
              <a:endParaRPr lang="zh-CN" altLang="en-US" dirty="0"/>
            </a:p>
          </p:txBody>
        </p:sp>
        <p:pic>
          <p:nvPicPr>
            <p:cNvPr id="3" name="图片 3" descr="textimage39.jpeg"/>
            <p:cNvPicPr>
              <a:picLocks noChangeAspect="1"/>
            </p:cNvPicPr>
            <p:nvPr/>
          </p:nvPicPr>
          <p:blipFill>
            <a:blip r:embed="rId4" cstate="print"/>
            <a:stretch>
              <a:fillRect/>
            </a:stretch>
          </p:blipFill>
          <p:spPr>
            <a:xfrm>
              <a:off x="4028241" y="1151959"/>
              <a:ext cx="342900" cy="200025"/>
            </a:xfrm>
            <a:prstGeom prst="rect">
              <a:avLst/>
            </a:prstGeom>
          </p:spPr>
        </p:pic>
        <p:pic>
          <p:nvPicPr>
            <p:cNvPr id="4" name="图片 4" descr="textimage40.jpeg"/>
            <p:cNvPicPr>
              <a:picLocks noChangeAspect="1"/>
            </p:cNvPicPr>
            <p:nvPr/>
          </p:nvPicPr>
          <p:blipFill>
            <a:blip r:embed="rId5" cstate="print"/>
            <a:stretch>
              <a:fillRect/>
            </a:stretch>
          </p:blipFill>
          <p:spPr>
            <a:xfrm>
              <a:off x="1472473" y="2115103"/>
              <a:ext cx="342899" cy="200025"/>
            </a:xfrm>
            <a:prstGeom prst="rect">
              <a:avLst/>
            </a:prstGeom>
          </p:spPr>
        </p:pic>
        <p:pic>
          <p:nvPicPr>
            <p:cNvPr id="5" name="图片 5" descr="textimage41.jpeg"/>
            <p:cNvPicPr>
              <a:picLocks noChangeAspect="1"/>
            </p:cNvPicPr>
            <p:nvPr/>
          </p:nvPicPr>
          <p:blipFill>
            <a:blip r:embed="rId4" cstate="print"/>
            <a:stretch>
              <a:fillRect/>
            </a:stretch>
          </p:blipFill>
          <p:spPr>
            <a:xfrm>
              <a:off x="4111531" y="4194934"/>
              <a:ext cx="342900" cy="200025"/>
            </a:xfrm>
            <a:prstGeom prst="rect">
              <a:avLst/>
            </a:prstGeom>
          </p:spPr>
        </p:pic>
        <p:graphicFrame>
          <p:nvGraphicFramePr>
            <p:cNvPr id="7" name="对象 6"/>
            <p:cNvGraphicFramePr>
              <a:graphicFrameLocks noChangeAspect="1"/>
            </p:cNvGraphicFramePr>
            <p:nvPr/>
          </p:nvGraphicFramePr>
          <p:xfrm>
            <a:off x="540000" y="3114880"/>
            <a:ext cx="381000" cy="438150"/>
          </p:xfrm>
          <a:graphic>
            <a:graphicData uri="http://schemas.openxmlformats.org/presentationml/2006/ole">
              <mc:AlternateContent xmlns:mc="http://schemas.openxmlformats.org/markup-compatibility/2006">
                <mc:Choice xmlns:v="urn:schemas-microsoft-com:vml" Requires="v">
                  <p:oleObj spid="_x0000_s24580" name="Equation" r:id="rId6" imgW="10058400" imgH="11582400" progId="Equation.DSMT4">
                    <p:embed/>
                  </p:oleObj>
                </mc:Choice>
                <mc:Fallback>
                  <p:oleObj name="Equation" r:id="rId6" imgW="10058400" imgH="11582400" progId="Equation.DSMT4">
                    <p:embed/>
                    <p:pic>
                      <p:nvPicPr>
                        <p:cNvPr id="7" name="对象 6"/>
                        <p:cNvPicPr>
                          <a:picLocks noChangeAspect="1"/>
                        </p:cNvPicPr>
                        <p:nvPr/>
                      </p:nvPicPr>
                      <p:blipFill>
                        <a:blip r:embed="rId7"/>
                        <a:stretch>
                          <a:fillRect/>
                        </a:stretch>
                      </p:blipFill>
                      <p:spPr>
                        <a:xfrm>
                          <a:off x="540000" y="3114880"/>
                          <a:ext cx="381000" cy="438150"/>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1020483" y="3114880"/>
            <a:ext cx="333374" cy="438150"/>
          </p:xfrm>
          <a:graphic>
            <a:graphicData uri="http://schemas.openxmlformats.org/presentationml/2006/ole">
              <mc:AlternateContent xmlns:mc="http://schemas.openxmlformats.org/markup-compatibility/2006">
                <mc:Choice xmlns:v="urn:schemas-microsoft-com:vml" Requires="v">
                  <p:oleObj spid="_x0000_s24581" name="Equation" r:id="rId8" imgW="8839200" imgH="11582400" progId="Equation.DSMT4">
                    <p:embed/>
                  </p:oleObj>
                </mc:Choice>
                <mc:Fallback>
                  <p:oleObj name="Equation" r:id="rId8" imgW="8839200" imgH="11582400" progId="Equation.DSMT4">
                    <p:embed/>
                    <p:pic>
                      <p:nvPicPr>
                        <p:cNvPr id="8" name="对象 7"/>
                        <p:cNvPicPr>
                          <a:picLocks noChangeAspect="1"/>
                        </p:cNvPicPr>
                        <p:nvPr/>
                      </p:nvPicPr>
                      <p:blipFill>
                        <a:blip r:embed="rId9"/>
                        <a:stretch>
                          <a:fillRect/>
                        </a:stretch>
                      </p:blipFill>
                      <p:spPr>
                        <a:xfrm>
                          <a:off x="1020483" y="3114880"/>
                          <a:ext cx="333374" cy="438150"/>
                        </a:xfrm>
                        <a:prstGeom prst="rect">
                          <a:avLst/>
                        </a:prstGeom>
                        <a:noFill/>
                        <a:ln w="9525">
                          <a:noFill/>
                        </a:ln>
                      </p:spPr>
                    </p:pic>
                  </p:oleObj>
                </mc:Fallback>
              </mc:AlternateContent>
            </a:graphicData>
          </a:graphic>
        </p:graphicFrame>
      </p:grpSp>
    </p:spTree>
    <p:extLst>
      <p:ext uri="{BB962C8B-B14F-4D97-AF65-F5344CB8AC3E}">
        <p14:creationId xmlns:p14="http://schemas.microsoft.com/office/powerpoint/2010/main" val="3628476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30558" y="1500175"/>
            <a:ext cx="8408602" cy="4284773"/>
            <a:chOff x="530558" y="627049"/>
            <a:chExt cx="8408602" cy="4284773"/>
          </a:xfrm>
        </p:grpSpPr>
        <p:grpSp>
          <p:nvGrpSpPr>
            <p:cNvPr id="7" name="组合 6"/>
            <p:cNvGrpSpPr/>
            <p:nvPr/>
          </p:nvGrpSpPr>
          <p:grpSpPr>
            <a:xfrm>
              <a:off x="540000" y="627049"/>
              <a:ext cx="8399160" cy="4029075"/>
              <a:chOff x="540000" y="770400"/>
              <a:chExt cx="8399160" cy="4029075"/>
            </a:xfrm>
          </p:grpSpPr>
          <p:sp>
            <p:nvSpPr>
              <p:cNvPr id="2" name="TextBox 2"/>
              <p:cNvSpPr txBox="1"/>
              <p:nvPr/>
            </p:nvSpPr>
            <p:spPr>
              <a:xfrm>
                <a:off x="540000" y="770400"/>
                <a:ext cx="8399160" cy="4029075"/>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    D</a:t>
                </a:r>
                <a:r>
                  <a:rPr lang="zh-CN" altLang="en-US" sz="1390" kern="0" dirty="0">
                    <a:solidFill>
                      <a:srgbClr val="000000"/>
                    </a:solidFill>
                    <a:latin typeface="Times New Roman" panose="02020603050405020304" pitchFamily="65" charset="-122"/>
                  </a:rPr>
                  <a:t>　根据化学方程式</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CaC</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a:t>
                </a:r>
                <a:r>
                  <a:rPr lang="zh-CN" altLang="en-US" sz="1045" kern="0" baseline="-15000" dirty="0">
                    <a:solidFill>
                      <a:srgbClr val="000000"/>
                    </a:solidFill>
                    <a:latin typeface="Times New Roman" panose="02020603050405020304" pitchFamily="65" charset="-122"/>
                  </a:rPr>
                  <a:t>4</a:t>
                </a:r>
                <a:r>
                  <a:rPr lang="zh-CN" altLang="en-US" sz="1525" kern="0" spc="1173"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CaCO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+CO↑</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128　　     100</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12.8 g　　10.0 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计算分析,12.8 g CaC</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a:t>
                </a:r>
                <a:r>
                  <a:rPr lang="zh-CN" altLang="en-US" sz="1045" kern="0" baseline="-15000" dirty="0">
                    <a:solidFill>
                      <a:srgbClr val="000000"/>
                    </a:solidFill>
                    <a:latin typeface="Times New Roman" panose="02020603050405020304" pitchFamily="65" charset="-122"/>
                  </a:rPr>
                  <a:t>4</a:t>
                </a:r>
                <a:r>
                  <a:rPr lang="zh-CN" altLang="en-US" sz="1390" kern="0" dirty="0">
                    <a:solidFill>
                      <a:srgbClr val="000000"/>
                    </a:solidFill>
                    <a:latin typeface="Times New Roman" panose="02020603050405020304" pitchFamily="65" charset="-122"/>
                  </a:rPr>
                  <a:t>完全分解后生成10.0 g CaCO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,而剩余固体为7.8 g,说明生成的CaCO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在受热过程中</a:t>
                </a:r>
                <a:br>
                  <a:rPr dirty="0"/>
                </a:br>
                <a:r>
                  <a:rPr lang="zh-CN" altLang="en-US" sz="1390" kern="0" dirty="0">
                    <a:solidFill>
                      <a:srgbClr val="000000"/>
                    </a:solidFill>
                    <a:latin typeface="Times New Roman" panose="02020603050405020304" pitchFamily="65" charset="-122"/>
                  </a:rPr>
                  <a:t>发生分解,再根据化学方程式</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CaCO</a:t>
                </a:r>
                <a:r>
                  <a:rPr lang="zh-CN" altLang="en-US" sz="1045" kern="0" baseline="-15000" dirty="0">
                    <a:solidFill>
                      <a:srgbClr val="000000"/>
                    </a:solidFill>
                    <a:latin typeface="Times New Roman" panose="02020603050405020304" pitchFamily="65" charset="-122"/>
                  </a:rPr>
                  <a:t>3</a:t>
                </a:r>
                <a:r>
                  <a:rPr lang="zh-CN" altLang="en-US" sz="1525" kern="0" spc="1173"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CaO+CO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100　　   56　   44</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5.0 g　　2.8 g　2.2 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计算可以判断剩余固体是CaCO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和CaO的混合物,且CaCO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的质量为 5.0 g,CaO的质量为2.8 g,A正确;根据化</a:t>
                </a:r>
                <a:br>
                  <a:rPr dirty="0"/>
                </a:br>
                <a:r>
                  <a:rPr lang="zh-CN" altLang="en-US" sz="1390" kern="0" dirty="0">
                    <a:solidFill>
                      <a:srgbClr val="000000"/>
                    </a:solidFill>
                    <a:latin typeface="Times New Roman" panose="02020603050405020304" pitchFamily="65" charset="-122"/>
                  </a:rPr>
                  <a:t>学反应前后元素的质量不变,则 12.8 g CaC</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a:t>
                </a:r>
                <a:r>
                  <a:rPr lang="zh-CN" altLang="en-US" sz="1045" kern="0" baseline="-15000" dirty="0">
                    <a:solidFill>
                      <a:srgbClr val="000000"/>
                    </a:solidFill>
                    <a:latin typeface="Times New Roman" panose="02020603050405020304" pitchFamily="65" charset="-122"/>
                  </a:rPr>
                  <a:t>4</a:t>
                </a:r>
                <a:r>
                  <a:rPr lang="zh-CN" altLang="en-US" sz="1390" kern="0" dirty="0">
                    <a:solidFill>
                      <a:srgbClr val="000000"/>
                    </a:solidFill>
                    <a:latin typeface="Times New Roman" panose="02020603050405020304" pitchFamily="65" charset="-122"/>
                  </a:rPr>
                  <a:t>中钙元素的质量为 12.8 g</a:t>
                </a:r>
                <a:r>
                  <a:rPr lang="zh-CN" altLang="en-US" sz="1390" kern="0" dirty="0">
                    <a:solidFill>
                      <a:srgbClr val="000000"/>
                    </a:solidFill>
                    <a:latin typeface="Arial Narrow" panose="020B0606020202030204" pitchFamily="65" charset="-122"/>
                    <a:ea typeface="Arial Unicode MS" pitchFamily="65" charset="-122"/>
                  </a:rPr>
                  <a:t>×</a:t>
                </a:r>
                <a:r>
                  <a:rPr lang="zh-CN" altLang="en-US" sz="1855" kern="0" spc="396"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=4.0 g,B正确;5.0 g CaCO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与足</a:t>
                </a:r>
                <a:endParaRPr lang="zh-CN" altLang="en-US" dirty="0"/>
              </a:p>
              <a:p>
                <a:pPr eaLnBrk="0" latinLnBrk="1" hangingPunct="0">
                  <a:lnSpc>
                    <a:spcPct val="150000"/>
                  </a:lnSpc>
                  <a:spcBef>
                    <a:spcPts val="75"/>
                  </a:spcBef>
                </a:pPr>
                <a:r>
                  <a:rPr lang="zh-CN" altLang="en-US" sz="1390" kern="0" dirty="0">
                    <a:solidFill>
                      <a:srgbClr val="000000"/>
                    </a:solidFill>
                    <a:latin typeface="Times New Roman" panose="02020603050405020304" pitchFamily="65" charset="-122"/>
                  </a:rPr>
                  <a:t>量的稀盐酸反应生成CO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的质量为2.2 g,C正确;在加热过程中生成的CO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的质量为2.2 g,通入足量澄清石灰</a:t>
                </a:r>
                <a:endParaRPr lang="zh-CN" altLang="en-US" dirty="0"/>
              </a:p>
            </p:txBody>
          </p:sp>
          <p:pic>
            <p:nvPicPr>
              <p:cNvPr id="3" name="图片 3" descr="textimage1.jpeg"/>
              <p:cNvPicPr>
                <a:picLocks noChangeAspect="1"/>
              </p:cNvPicPr>
              <p:nvPr/>
            </p:nvPicPr>
            <p:blipFill>
              <a:blip r:embed="rId4"/>
              <a:stretch>
                <a:fillRect/>
              </a:stretch>
            </p:blipFill>
            <p:spPr>
              <a:xfrm>
                <a:off x="1069200" y="1122472"/>
                <a:ext cx="342899" cy="304799"/>
              </a:xfrm>
              <a:prstGeom prst="rect">
                <a:avLst/>
              </a:prstGeom>
            </p:spPr>
          </p:pic>
          <p:pic>
            <p:nvPicPr>
              <p:cNvPr id="4" name="图片 4" descr="textimage2.jpeg"/>
              <p:cNvPicPr>
                <a:picLocks noChangeAspect="1"/>
              </p:cNvPicPr>
              <p:nvPr/>
            </p:nvPicPr>
            <p:blipFill>
              <a:blip r:embed="rId5"/>
              <a:stretch>
                <a:fillRect/>
              </a:stretch>
            </p:blipFill>
            <p:spPr>
              <a:xfrm>
                <a:off x="1025100" y="2753653"/>
                <a:ext cx="342899" cy="304800"/>
              </a:xfrm>
              <a:prstGeom prst="rect">
                <a:avLst/>
              </a:prstGeom>
            </p:spPr>
          </p:pic>
          <p:graphicFrame>
            <p:nvGraphicFramePr>
              <p:cNvPr id="6" name="对象 5"/>
              <p:cNvGraphicFramePr>
                <a:graphicFrameLocks noChangeAspect="1"/>
              </p:cNvGraphicFramePr>
              <p:nvPr/>
            </p:nvGraphicFramePr>
            <p:xfrm>
              <a:off x="6006420" y="4077625"/>
              <a:ext cx="285750" cy="400049"/>
            </p:xfrm>
            <a:graphic>
              <a:graphicData uri="http://schemas.openxmlformats.org/presentationml/2006/ole">
                <mc:AlternateContent xmlns:mc="http://schemas.openxmlformats.org/markup-compatibility/2006">
                  <mc:Choice xmlns:v="urn:schemas-microsoft-com:vml" Requires="v">
                    <p:oleObj spid="_x0000_s4099" name="Equation" r:id="rId6" imgW="7620000" imgH="10668000" progId="Equation.DSMT4">
                      <p:embed/>
                    </p:oleObj>
                  </mc:Choice>
                  <mc:Fallback>
                    <p:oleObj name="Equation" r:id="rId6" imgW="7620000" imgH="10668000" progId="Equation.DSMT4">
                      <p:embed/>
                      <p:pic>
                        <p:nvPicPr>
                          <p:cNvPr id="6" name="对象 5"/>
                          <p:cNvPicPr>
                            <a:picLocks noChangeAspect="1"/>
                          </p:cNvPicPr>
                          <p:nvPr/>
                        </p:nvPicPr>
                        <p:blipFill>
                          <a:blip r:embed="rId7"/>
                          <a:stretch>
                            <a:fillRect/>
                          </a:stretch>
                        </p:blipFill>
                        <p:spPr>
                          <a:xfrm>
                            <a:off x="6006420" y="4077625"/>
                            <a:ext cx="285750" cy="400049"/>
                          </a:xfrm>
                          <a:prstGeom prst="rect">
                            <a:avLst/>
                          </a:prstGeom>
                          <a:noFill/>
                          <a:ln w="9525">
                            <a:noFill/>
                          </a:ln>
                        </p:spPr>
                      </p:pic>
                    </p:oleObj>
                  </mc:Fallback>
                </mc:AlternateContent>
              </a:graphicData>
            </a:graphic>
          </p:graphicFrame>
        </p:grpSp>
        <p:sp>
          <p:nvSpPr>
            <p:cNvPr id="8" name="TextBox 2"/>
            <p:cNvSpPr txBox="1"/>
            <p:nvPr/>
          </p:nvSpPr>
          <p:spPr>
            <a:xfrm>
              <a:off x="530558" y="4627577"/>
              <a:ext cx="8399160" cy="284245"/>
            </a:xfrm>
            <a:prstGeom prst="rect">
              <a:avLst/>
            </a:prstGeom>
            <a:noFill/>
          </p:spPr>
          <p:txBody>
            <a:bodyPr wrap="square" lIns="0" tIns="0" rIns="0" bIns="0" rtlCol="0">
              <a:spAutoFit/>
            </a:bodyPr>
            <a:lstStyle/>
            <a:p>
              <a:pPr eaLnBrk="0" latinLnBrk="1" hangingPunct="0">
                <a:lnSpc>
                  <a:spcPct val="150000"/>
                </a:lnSpc>
                <a:spcBef>
                  <a:spcPts val="75"/>
                </a:spcBef>
              </a:pPr>
              <a:r>
                <a:rPr lang="zh-CN" altLang="en-US" sz="1390" kern="0" dirty="0">
                  <a:solidFill>
                    <a:srgbClr val="000000"/>
                  </a:solidFill>
                  <a:latin typeface="Times New Roman" panose="02020603050405020304" pitchFamily="65" charset="-122"/>
                </a:rPr>
                <a:t>水中生成沉淀CaCO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的质量为5.0 g,D错误。</a:t>
              </a:r>
              <a:endParaRPr lang="zh-CN" altLang="en-US" dirty="0"/>
            </a:p>
          </p:txBody>
        </p:sp>
      </p:grpSp>
    </p:spTree>
    <p:extLst>
      <p:ext uri="{BB962C8B-B14F-4D97-AF65-F5344CB8AC3E}">
        <p14:creationId xmlns:p14="http://schemas.microsoft.com/office/powerpoint/2010/main" val="37192099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43526"/>
            <a:ext cx="8399160" cy="924677"/>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4.</a:t>
            </a:r>
            <a:r>
              <a:rPr lang="zh-CN" altLang="en-US" sz="1390" kern="0" dirty="0">
                <a:solidFill>
                  <a:srgbClr val="000000"/>
                </a:solidFill>
                <a:latin typeface="Times New Roman" panose="02020603050405020304" pitchFamily="65" charset="-122"/>
              </a:rPr>
              <a:t>(2019云南昆明,28,6分)碳酸锶(SrCO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)可用于制造红色火焰、荧光玻璃等。小赵同学为测定某SrCO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和</a:t>
            </a:r>
            <a:br>
              <a:rPr dirty="0"/>
            </a:br>
            <a:r>
              <a:rPr lang="zh-CN" altLang="en-US" sz="1390" kern="0" dirty="0">
                <a:solidFill>
                  <a:srgbClr val="000000"/>
                </a:solidFill>
                <a:latin typeface="Times New Roman" panose="02020603050405020304" pitchFamily="65" charset="-122"/>
              </a:rPr>
              <a:t>NaCl固体混合物中SrCO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的质量分数,在三个烧杯中进行相关实验,实验所用稀盐酸的溶质的质量分数相</a:t>
            </a:r>
            <a:br>
              <a:rPr dirty="0"/>
            </a:br>
            <a:r>
              <a:rPr lang="zh-CN" altLang="en-US" sz="1390" kern="0" dirty="0">
                <a:solidFill>
                  <a:srgbClr val="000000"/>
                </a:solidFill>
                <a:latin typeface="Times New Roman" panose="02020603050405020304" pitchFamily="65" charset="-122"/>
              </a:rPr>
              <a:t>同。所得数据如下表所示:</a:t>
            </a:r>
            <a:endParaRPr lang="zh-CN" altLang="en-US" dirty="0"/>
          </a:p>
        </p:txBody>
      </p:sp>
      <p:graphicFrame>
        <p:nvGraphicFramePr>
          <p:cNvPr id="3" name="表格 2"/>
          <p:cNvGraphicFramePr>
            <a:graphicFrameLocks noGrp="1"/>
          </p:cNvGraphicFramePr>
          <p:nvPr/>
        </p:nvGraphicFramePr>
        <p:xfrm>
          <a:off x="571472" y="2714621"/>
          <a:ext cx="8038800" cy="1952309"/>
        </p:xfrm>
        <a:graphic>
          <a:graphicData uri="http://schemas.openxmlformats.org/drawingml/2006/table">
            <a:tbl>
              <a:tblPr/>
              <a:tblGrid>
                <a:gridCol w="2009700">
                  <a:extLst>
                    <a:ext uri="{9D8B030D-6E8A-4147-A177-3AD203B41FA5}">
                      <a16:colId xmlns:a16="http://schemas.microsoft.com/office/drawing/2014/main" val="20000"/>
                    </a:ext>
                  </a:extLst>
                </a:gridCol>
                <a:gridCol w="2009700">
                  <a:extLst>
                    <a:ext uri="{9D8B030D-6E8A-4147-A177-3AD203B41FA5}">
                      <a16:colId xmlns:a16="http://schemas.microsoft.com/office/drawing/2014/main" val="20001"/>
                    </a:ext>
                  </a:extLst>
                </a:gridCol>
                <a:gridCol w="2009700">
                  <a:extLst>
                    <a:ext uri="{9D8B030D-6E8A-4147-A177-3AD203B41FA5}">
                      <a16:colId xmlns:a16="http://schemas.microsoft.com/office/drawing/2014/main" val="20002"/>
                    </a:ext>
                  </a:extLst>
                </a:gridCol>
                <a:gridCol w="2009700">
                  <a:extLst>
                    <a:ext uri="{9D8B030D-6E8A-4147-A177-3AD203B41FA5}">
                      <a16:colId xmlns:a16="http://schemas.microsoft.com/office/drawing/2014/main" val="20003"/>
                    </a:ext>
                  </a:extLst>
                </a:gridCol>
              </a:tblGrid>
              <a:tr h="337312">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烧杯编号</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①</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②</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③</a:t>
                      </a:r>
                    </a:p>
                  </a:txBody>
                  <a:tcPr marL="45720" marR="45720"/>
                </a:tc>
                <a:extLst>
                  <a:ext uri="{0D108BD9-81ED-4DB2-BD59-A6C34878D82A}">
                    <a16:rowId xmlns:a16="http://schemas.microsoft.com/office/drawing/2014/main" val="10000"/>
                  </a:ext>
                </a:extLst>
              </a:tr>
              <a:tr h="139208">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稀盐酸质量/g</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100</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200</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300</a:t>
                      </a:r>
                    </a:p>
                  </a:txBody>
                  <a:tcPr marL="45720" marR="45720"/>
                </a:tc>
                <a:extLst>
                  <a:ext uri="{0D108BD9-81ED-4DB2-BD59-A6C34878D82A}">
                    <a16:rowId xmlns:a16="http://schemas.microsoft.com/office/drawing/2014/main" val="10001"/>
                  </a:ext>
                </a:extLst>
              </a:tr>
              <a:tr h="139208">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固体混合物质量/g</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100</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100</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100</a:t>
                      </a:r>
                    </a:p>
                  </a:txBody>
                  <a:tcPr marL="45720" marR="45720"/>
                </a:tc>
                <a:extLst>
                  <a:ext uri="{0D108BD9-81ED-4DB2-BD59-A6C34878D82A}">
                    <a16:rowId xmlns:a16="http://schemas.microsoft.com/office/drawing/2014/main" val="10002"/>
                  </a:ext>
                </a:extLst>
              </a:tr>
              <a:tr h="235310">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反应后烧杯中物质的质</a:t>
                      </a:r>
                      <a:br/>
                      <a:r>
                        <a:rPr lang="zh-CN" altLang="en-US" sz="1390" kern="0" dirty="0">
                          <a:solidFill>
                            <a:srgbClr val="000000"/>
                          </a:solidFill>
                          <a:latin typeface="Times New Roman" panose="02020603050405020304" pitchFamily="65" charset="-122"/>
                          <a:ea typeface="宋体" panose="02010600030101010101" pitchFamily="2" charset="-122"/>
                        </a:rPr>
                        <a:t>量/g</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195.6</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291.2</a:t>
                      </a:r>
                    </a:p>
                  </a:txBody>
                  <a:tcPr marL="45720" marR="45720"/>
                </a:tc>
                <a:tc>
                  <a:txBody>
                    <a:bodyPr/>
                    <a:lstStyle/>
                    <a:p>
                      <a:pPr algn="ctr" eaLnBrk="0" latinLnBrk="1" hangingPunct="0">
                        <a:lnSpc>
                          <a:spcPct val="150000"/>
                        </a:lnSpc>
                        <a:spcBef>
                          <a:spcPts val="0"/>
                        </a:spcBef>
                      </a:pPr>
                      <a:r>
                        <a:rPr lang="zh-CN" altLang="en-US" sz="1390" kern="0" dirty="0">
                          <a:solidFill>
                            <a:srgbClr val="000000"/>
                          </a:solidFill>
                          <a:latin typeface="Times New Roman" panose="02020603050405020304" pitchFamily="65" charset="-122"/>
                          <a:ea typeface="宋体" panose="02010600030101010101" pitchFamily="2" charset="-122"/>
                        </a:rPr>
                        <a:t>391.2</a:t>
                      </a:r>
                    </a:p>
                  </a:txBody>
                  <a:tcPr marL="45720" marR="45720"/>
                </a:tc>
                <a:extLst>
                  <a:ext uri="{0D108BD9-81ED-4DB2-BD59-A6C34878D82A}">
                    <a16:rowId xmlns:a16="http://schemas.microsoft.com/office/drawing/2014/main" val="10003"/>
                  </a:ext>
                </a:extLst>
              </a:tr>
            </a:tbl>
          </a:graphicData>
        </a:graphic>
      </p:graphicFrame>
      <p:grpSp>
        <p:nvGrpSpPr>
          <p:cNvPr id="6" name="组合 5"/>
          <p:cNvGrpSpPr/>
          <p:nvPr/>
        </p:nvGrpSpPr>
        <p:grpSpPr>
          <a:xfrm>
            <a:off x="500034" y="4714885"/>
            <a:ext cx="8399160" cy="961225"/>
            <a:chOff x="500034" y="3841759"/>
            <a:chExt cx="8399160" cy="961225"/>
          </a:xfrm>
        </p:grpSpPr>
        <p:sp>
          <p:nvSpPr>
            <p:cNvPr id="4" name="TextBox 2"/>
            <p:cNvSpPr txBox="1"/>
            <p:nvPr/>
          </p:nvSpPr>
          <p:spPr>
            <a:xfrm>
              <a:off x="500034" y="3841759"/>
              <a:ext cx="8399160" cy="961225"/>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试求:</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(1)烧杯②中产生CO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的质量为</a:t>
              </a: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(2)原固体混合物中SrCO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的质量分数(计算结果精确到0.1%)。(提示:SrCO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+2HCl</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SrCl</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a:t>
              </a:r>
              <a:endParaRPr lang="zh-CN" altLang="en-US" dirty="0"/>
            </a:p>
          </p:txBody>
        </p:sp>
        <p:pic>
          <p:nvPicPr>
            <p:cNvPr id="5" name="图片 3" descr="textimage3.jpeg"/>
            <p:cNvPicPr>
              <a:picLocks noChangeAspect="1"/>
            </p:cNvPicPr>
            <p:nvPr/>
          </p:nvPicPr>
          <p:blipFill>
            <a:blip r:embed="rId3" cstate="print"/>
            <a:stretch>
              <a:fillRect/>
            </a:stretch>
          </p:blipFill>
          <p:spPr>
            <a:xfrm>
              <a:off x="6552931" y="4544366"/>
              <a:ext cx="342900" cy="200025"/>
            </a:xfrm>
            <a:prstGeom prst="rect">
              <a:avLst/>
            </a:prstGeom>
          </p:spPr>
        </p:pic>
      </p:grpSp>
    </p:spTree>
    <p:extLst>
      <p:ext uri="{BB962C8B-B14F-4D97-AF65-F5344CB8AC3E}">
        <p14:creationId xmlns:p14="http://schemas.microsoft.com/office/powerpoint/2010/main" val="16382260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500175"/>
            <a:ext cx="8399160" cy="3147465"/>
            <a:chOff x="540000" y="770400"/>
            <a:chExt cx="8399160" cy="3147465"/>
          </a:xfrm>
        </p:grpSpPr>
        <p:sp>
          <p:nvSpPr>
            <p:cNvPr id="2" name="TextBox 2"/>
            <p:cNvSpPr txBox="1"/>
            <p:nvPr/>
          </p:nvSpPr>
          <p:spPr>
            <a:xfrm>
              <a:off x="540000" y="770400"/>
              <a:ext cx="8399160" cy="3147465"/>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a:t>
              </a:r>
              <a:r>
                <a:rPr lang="zh-CN" altLang="en-US" sz="1390" kern="0" dirty="0">
                  <a:solidFill>
                    <a:srgbClr val="000000"/>
                  </a:solidFill>
                  <a:latin typeface="Times New Roman" panose="02020603050405020304" pitchFamily="65" charset="-122"/>
                </a:rPr>
                <a:t>　(1)8.8(1分)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(2)解:设SrCO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的质量为</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。(设、答共1分)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SrCO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+2HCl</a:t>
              </a:r>
              <a:r>
                <a:rPr lang="zh-CN" altLang="en-US" sz="1165" kern="0" spc="1532"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SrCl</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148　　44</a:t>
              </a:r>
              <a:endParaRPr lang="zh-CN" altLang="en-US" dirty="0"/>
            </a:p>
            <a:p>
              <a:pPr eaLnBrk="0" latinLnBrk="1" hangingPunct="0">
                <a:lnSpc>
                  <a:spcPct val="150000"/>
                </a:lnSpc>
                <a:spcBef>
                  <a:spcPts val="0"/>
                </a:spcBef>
              </a:pP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　　8.8 g(1分)</a:t>
              </a:r>
              <a:endParaRPr lang="zh-CN" altLang="en-US" dirty="0"/>
            </a:p>
            <a:p>
              <a:pPr eaLnBrk="0" latinLnBrk="1" hangingPunct="0">
                <a:lnSpc>
                  <a:spcPct val="150000"/>
                </a:lnSpc>
                <a:spcBef>
                  <a:spcPts val="0"/>
                </a:spcBef>
              </a:pPr>
              <a:r>
                <a:rPr lang="zh-CN" altLang="en-US" sz="1810" kern="0" spc="438"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985" kern="0" spc="1016"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(1分)</a:t>
              </a:r>
              <a:endParaRPr lang="zh-CN" altLang="en-US" dirty="0"/>
            </a:p>
            <a:p>
              <a:pPr eaLnBrk="0" latinLnBrk="1" hangingPunct="0">
                <a:lnSpc>
                  <a:spcPct val="150000"/>
                </a:lnSpc>
                <a:spcBef>
                  <a:spcPts val="125"/>
                </a:spcBef>
              </a:pP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=29.6 g(1分)</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混合物中SrCO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的质量分数=</a:t>
              </a:r>
              <a:r>
                <a:rPr lang="zh-CN" altLang="en-US" sz="1985" kern="0" spc="1766" dirty="0">
                  <a:solidFill>
                    <a:srgbClr val="000000"/>
                  </a:solidFill>
                  <a:latin typeface="Times New Roman" panose="02020603050405020304" pitchFamily="65" charset="-122"/>
                </a:rPr>
                <a:t> </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100%=29.6%(1分)</a:t>
              </a:r>
              <a:endParaRPr lang="zh-CN" altLang="en-US" dirty="0"/>
            </a:p>
            <a:p>
              <a:pPr eaLnBrk="0" latinLnBrk="1" hangingPunct="0">
                <a:lnSpc>
                  <a:spcPct val="150000"/>
                </a:lnSpc>
                <a:spcBef>
                  <a:spcPts val="125"/>
                </a:spcBef>
              </a:pPr>
              <a:r>
                <a:rPr lang="zh-CN" altLang="en-US" sz="1390" kern="0" dirty="0">
                  <a:solidFill>
                    <a:srgbClr val="000000"/>
                  </a:solidFill>
                  <a:latin typeface="Times New Roman" panose="02020603050405020304" pitchFamily="65" charset="-122"/>
                </a:rPr>
                <a:t>答:原固体混合物中SrCO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的质量分数为29.6%。</a:t>
              </a:r>
              <a:endParaRPr lang="zh-CN" altLang="en-US" dirty="0"/>
            </a:p>
          </p:txBody>
        </p:sp>
        <p:pic>
          <p:nvPicPr>
            <p:cNvPr id="3" name="图片 3" descr="textimage4.jpeg"/>
            <p:cNvPicPr>
              <a:picLocks noChangeAspect="1"/>
            </p:cNvPicPr>
            <p:nvPr/>
          </p:nvPicPr>
          <p:blipFill>
            <a:blip r:embed="rId4" cstate="print"/>
            <a:stretch>
              <a:fillRect/>
            </a:stretch>
          </p:blipFill>
          <p:spPr>
            <a:xfrm>
              <a:off x="1467736" y="1473007"/>
              <a:ext cx="342899" cy="200024"/>
            </a:xfrm>
            <a:prstGeom prst="rect">
              <a:avLst/>
            </a:prstGeom>
          </p:spPr>
        </p:pic>
        <p:graphicFrame>
          <p:nvGraphicFramePr>
            <p:cNvPr id="5" name="对象 4"/>
            <p:cNvGraphicFramePr>
              <a:graphicFrameLocks noChangeAspect="1"/>
            </p:cNvGraphicFramePr>
            <p:nvPr/>
          </p:nvGraphicFramePr>
          <p:xfrm>
            <a:off x="540000" y="2474391"/>
            <a:ext cx="285750" cy="400049"/>
          </p:xfrm>
          <a:graphic>
            <a:graphicData uri="http://schemas.openxmlformats.org/presentationml/2006/ole">
              <mc:AlternateContent xmlns:mc="http://schemas.openxmlformats.org/markup-compatibility/2006">
                <mc:Choice xmlns:v="urn:schemas-microsoft-com:vml" Requires="v">
                  <p:oleObj spid="_x0000_s5125" name="Equation" r:id="rId5" imgW="7620000" imgH="10668000" progId="Equation.DSMT4">
                    <p:embed/>
                  </p:oleObj>
                </mc:Choice>
                <mc:Fallback>
                  <p:oleObj name="Equation" r:id="rId5" imgW="7620000" imgH="10668000" progId="Equation.DSMT4">
                    <p:embed/>
                    <p:pic>
                      <p:nvPicPr>
                        <p:cNvPr id="5" name="对象 4"/>
                        <p:cNvPicPr>
                          <a:picLocks noChangeAspect="1"/>
                        </p:cNvPicPr>
                        <p:nvPr/>
                      </p:nvPicPr>
                      <p:blipFill>
                        <a:blip r:embed="rId6"/>
                        <a:stretch>
                          <a:fillRect/>
                        </a:stretch>
                      </p:blipFill>
                      <p:spPr>
                        <a:xfrm>
                          <a:off x="540000" y="2474391"/>
                          <a:ext cx="285750" cy="40004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925233" y="2464568"/>
            <a:ext cx="381000" cy="438150"/>
          </p:xfrm>
          <a:graphic>
            <a:graphicData uri="http://schemas.openxmlformats.org/presentationml/2006/ole">
              <mc:AlternateContent xmlns:mc="http://schemas.openxmlformats.org/markup-compatibility/2006">
                <mc:Choice xmlns:v="urn:schemas-microsoft-com:vml" Requires="v">
                  <p:oleObj spid="_x0000_s5126" name="Equation" r:id="rId7" imgW="10058400" imgH="11582400" progId="Equation.DSMT4">
                    <p:embed/>
                  </p:oleObj>
                </mc:Choice>
                <mc:Fallback>
                  <p:oleObj name="Equation" r:id="rId7" imgW="10058400" imgH="11582400" progId="Equation.DSMT4">
                    <p:embed/>
                    <p:pic>
                      <p:nvPicPr>
                        <p:cNvPr id="6" name="对象 5"/>
                        <p:cNvPicPr>
                          <a:picLocks noChangeAspect="1"/>
                        </p:cNvPicPr>
                        <p:nvPr/>
                      </p:nvPicPr>
                      <p:blipFill>
                        <a:blip r:embed="rId8"/>
                        <a:stretch>
                          <a:fillRect/>
                        </a:stretch>
                      </p:blipFill>
                      <p:spPr>
                        <a:xfrm>
                          <a:off x="925233" y="2464568"/>
                          <a:ext cx="381000" cy="43815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2673079" y="3240089"/>
            <a:ext cx="476249" cy="438149"/>
          </p:xfrm>
          <a:graphic>
            <a:graphicData uri="http://schemas.openxmlformats.org/presentationml/2006/ole">
              <mc:AlternateContent xmlns:mc="http://schemas.openxmlformats.org/markup-compatibility/2006">
                <mc:Choice xmlns:v="urn:schemas-microsoft-com:vml" Requires="v">
                  <p:oleObj spid="_x0000_s5127" name="Equation" r:id="rId9" imgW="12496800" imgH="11582400" progId="Equation.DSMT4">
                    <p:embed/>
                  </p:oleObj>
                </mc:Choice>
                <mc:Fallback>
                  <p:oleObj name="Equation" r:id="rId9" imgW="12496800" imgH="11582400" progId="Equation.DSMT4">
                    <p:embed/>
                    <p:pic>
                      <p:nvPicPr>
                        <p:cNvPr id="7" name="对象 6"/>
                        <p:cNvPicPr>
                          <a:picLocks noChangeAspect="1"/>
                        </p:cNvPicPr>
                        <p:nvPr/>
                      </p:nvPicPr>
                      <p:blipFill>
                        <a:blip r:embed="rId10"/>
                        <a:stretch>
                          <a:fillRect/>
                        </a:stretch>
                      </p:blipFill>
                      <p:spPr>
                        <a:xfrm>
                          <a:off x="2673079" y="3240089"/>
                          <a:ext cx="476249" cy="438149"/>
                        </a:xfrm>
                        <a:prstGeom prst="rect">
                          <a:avLst/>
                        </a:prstGeom>
                        <a:noFill/>
                        <a:ln w="9525">
                          <a:noFill/>
                        </a:ln>
                      </p:spPr>
                    </p:pic>
                  </p:oleObj>
                </mc:Fallback>
              </mc:AlternateContent>
            </a:graphicData>
          </a:graphic>
        </p:graphicFrame>
      </p:grpSp>
      <p:sp>
        <p:nvSpPr>
          <p:cNvPr id="9" name="TextBox 2"/>
          <p:cNvSpPr txBox="1"/>
          <p:nvPr/>
        </p:nvSpPr>
        <p:spPr>
          <a:xfrm>
            <a:off x="500034" y="4714884"/>
            <a:ext cx="8399160" cy="605102"/>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解析</a:t>
            </a:r>
            <a:r>
              <a:rPr lang="zh-CN" altLang="en-US" sz="1390" kern="0" dirty="0">
                <a:solidFill>
                  <a:srgbClr val="000000"/>
                </a:solidFill>
                <a:latin typeface="Times New Roman" panose="02020603050405020304" pitchFamily="65" charset="-122"/>
              </a:rPr>
              <a:t>　(1)CO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的质量等于反应前所有物质的质量总和减去反应后所有物质的质量总和,即200 g+100 g-</a:t>
            </a:r>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291.2 g=8.8 g;(2)根据CO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的质量推出参加反应的SrCO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的质量,再计算出纯SrCO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的质量占总质量的百分比。</a:t>
            </a:r>
            <a:endParaRPr lang="zh-CN" altLang="en-US" dirty="0"/>
          </a:p>
        </p:txBody>
      </p:sp>
      <p:sp>
        <p:nvSpPr>
          <p:cNvPr id="10" name="TextBox 2"/>
          <p:cNvSpPr txBox="1"/>
          <p:nvPr/>
        </p:nvSpPr>
        <p:spPr>
          <a:xfrm>
            <a:off x="500034" y="5380607"/>
            <a:ext cx="8399160" cy="604268"/>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试题分析 </a:t>
            </a:r>
            <a:r>
              <a:rPr lang="zh-CN" altLang="en-US" sz="1390" kern="0" dirty="0">
                <a:solidFill>
                  <a:srgbClr val="000000"/>
                </a:solidFill>
                <a:latin typeface="Times New Roman" panose="02020603050405020304" pitchFamily="65" charset="-122"/>
              </a:rPr>
              <a:t>   根据实验③与②的数据对比可知,将盐酸的质量增加100 g,CO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的质量并无增加,即此时SrCO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已</a:t>
            </a:r>
            <a:br>
              <a:rPr dirty="0"/>
            </a:br>
            <a:r>
              <a:rPr lang="zh-CN" altLang="en-US" sz="1390" kern="0" dirty="0">
                <a:solidFill>
                  <a:srgbClr val="000000"/>
                </a:solidFill>
                <a:latin typeface="Times New Roman" panose="02020603050405020304" pitchFamily="65" charset="-122"/>
              </a:rPr>
              <a:t>反应完全,根据CO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的质量为8.8 g,可求得SrCO</a:t>
            </a:r>
            <a:r>
              <a:rPr lang="zh-CN" altLang="en-US" sz="1045" kern="0" baseline="-15000" dirty="0">
                <a:solidFill>
                  <a:srgbClr val="000000"/>
                </a:solidFill>
                <a:latin typeface="Times New Roman" panose="02020603050405020304" pitchFamily="65" charset="-122"/>
              </a:rPr>
              <a:t>3</a:t>
            </a:r>
            <a:r>
              <a:rPr lang="zh-CN" altLang="en-US" sz="1390" kern="0" dirty="0">
                <a:solidFill>
                  <a:srgbClr val="000000"/>
                </a:solidFill>
                <a:latin typeface="Times New Roman" panose="02020603050405020304" pitchFamily="65" charset="-122"/>
              </a:rPr>
              <a:t>的质量分数。</a:t>
            </a:r>
            <a:endParaRPr lang="zh-CN" altLang="en-US" dirty="0"/>
          </a:p>
        </p:txBody>
      </p:sp>
    </p:spTree>
    <p:extLst>
      <p:ext uri="{BB962C8B-B14F-4D97-AF65-F5344CB8AC3E}">
        <p14:creationId xmlns:p14="http://schemas.microsoft.com/office/powerpoint/2010/main" val="3720406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500175"/>
            <a:ext cx="8399160" cy="1597297"/>
            <a:chOff x="540000" y="770400"/>
            <a:chExt cx="8399160" cy="1597297"/>
          </a:xfrm>
        </p:grpSpPr>
        <p:sp>
          <p:nvSpPr>
            <p:cNvPr id="2" name="TextBox 2"/>
            <p:cNvSpPr txBox="1"/>
            <p:nvPr/>
          </p:nvSpPr>
          <p:spPr>
            <a:xfrm>
              <a:off x="540000" y="770400"/>
              <a:ext cx="8399160" cy="1597297"/>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5.</a:t>
              </a:r>
              <a:r>
                <a:rPr lang="zh-CN" altLang="en-US" sz="1390" kern="0" dirty="0">
                  <a:solidFill>
                    <a:srgbClr val="000000"/>
                  </a:solidFill>
                  <a:latin typeface="Times New Roman" panose="02020603050405020304" pitchFamily="65" charset="-122"/>
                </a:rPr>
                <a:t>(2018福建,16,5分)一种新型“人造树叶”可吸收二氧化碳并转化为乙醇(C</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5</a:t>
              </a:r>
              <a:r>
                <a:rPr lang="zh-CN" altLang="en-US" sz="1390" kern="0" dirty="0">
                  <a:solidFill>
                    <a:srgbClr val="000000"/>
                  </a:solidFill>
                  <a:latin typeface="Times New Roman" panose="02020603050405020304" pitchFamily="65" charset="-122"/>
                </a:rPr>
                <a:t>OH)燃料,化学方程式为:</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+3H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a:t>
              </a:r>
              <a:r>
                <a:rPr lang="zh-CN" altLang="en-US" sz="1525" kern="0" spc="1173"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C</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5</a:t>
              </a:r>
              <a:r>
                <a:rPr lang="zh-CN" altLang="en-US" sz="1390" kern="0" dirty="0">
                  <a:solidFill>
                    <a:srgbClr val="000000"/>
                  </a:solidFill>
                  <a:latin typeface="Times New Roman" panose="02020603050405020304" pitchFamily="65" charset="-122"/>
                </a:rPr>
                <a:t>OH+3O</a:t>
              </a:r>
              <a:r>
                <a:rPr lang="zh-CN" altLang="en-US" sz="1045" kern="0" baseline="-15000" dirty="0">
                  <a:solidFill>
                    <a:srgbClr val="000000"/>
                  </a:solidFill>
                  <a:latin typeface="Times New Roman" panose="02020603050405020304" pitchFamily="65" charset="-122"/>
                </a:rPr>
                <a:t>2</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研究显示,一升“人造树叶”每天可从空气中吸收968 g 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(1)一升“人造树叶”工作一天可得到乙醇的质量是多少?</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(2)若每天一棵树平均可吸收48.4 g 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,则一升“人造树叶”吸收的CO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相当于</a:t>
              </a:r>
              <a:r>
                <a:rPr lang="zh-CN" altLang="en-US" sz="1390" u="sng" kern="0"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棵树吸收的CO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a:t>
              </a:r>
              <a:endParaRPr lang="zh-CN" altLang="en-US" dirty="0"/>
            </a:p>
          </p:txBody>
        </p:sp>
        <p:pic>
          <p:nvPicPr>
            <p:cNvPr id="3" name="图片 3" descr="textimage5.jpeg"/>
            <p:cNvPicPr>
              <a:picLocks noChangeAspect="1"/>
            </p:cNvPicPr>
            <p:nvPr/>
          </p:nvPicPr>
          <p:blipFill>
            <a:blip r:embed="rId4"/>
            <a:stretch>
              <a:fillRect/>
            </a:stretch>
          </p:blipFill>
          <p:spPr>
            <a:xfrm>
              <a:off x="1403912" y="1122472"/>
              <a:ext cx="342899" cy="304799"/>
            </a:xfrm>
            <a:prstGeom prst="rect">
              <a:avLst/>
            </a:prstGeom>
          </p:spPr>
        </p:pic>
      </p:grpSp>
      <p:grpSp>
        <p:nvGrpSpPr>
          <p:cNvPr id="5" name="组合 4"/>
          <p:cNvGrpSpPr/>
          <p:nvPr/>
        </p:nvGrpSpPr>
        <p:grpSpPr>
          <a:xfrm>
            <a:off x="500034" y="3176428"/>
            <a:ext cx="8399160" cy="2714625"/>
            <a:chOff x="540000" y="770400"/>
            <a:chExt cx="8399160" cy="2714625"/>
          </a:xfrm>
        </p:grpSpPr>
        <p:sp>
          <p:nvSpPr>
            <p:cNvPr id="6" name="TextBox 2"/>
            <p:cNvSpPr txBox="1"/>
            <p:nvPr/>
          </p:nvSpPr>
          <p:spPr>
            <a:xfrm>
              <a:off x="540000" y="770400"/>
              <a:ext cx="8399160" cy="2714625"/>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答案</a:t>
              </a:r>
              <a:r>
                <a:rPr lang="zh-CN" altLang="en-US" sz="1390" kern="0" dirty="0">
                  <a:solidFill>
                    <a:srgbClr val="000000"/>
                  </a:solidFill>
                  <a:latin typeface="Times New Roman" panose="02020603050405020304" pitchFamily="65" charset="-122"/>
                </a:rPr>
                <a:t>　(1)解:设得到乙醇的质量为</a:t>
              </a: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+3H</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O</a:t>
              </a:r>
              <a:r>
                <a:rPr lang="zh-CN" altLang="en-US" sz="1525" kern="0" spc="1173"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 C</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H</a:t>
              </a:r>
              <a:r>
                <a:rPr lang="zh-CN" altLang="en-US" sz="1045" kern="0" baseline="-15000" dirty="0">
                  <a:solidFill>
                    <a:srgbClr val="000000"/>
                  </a:solidFill>
                  <a:latin typeface="Times New Roman" panose="02020603050405020304" pitchFamily="65" charset="-122"/>
                </a:rPr>
                <a:t>5</a:t>
              </a:r>
              <a:r>
                <a:rPr lang="zh-CN" altLang="en-US" sz="1390" kern="0" dirty="0">
                  <a:solidFill>
                    <a:srgbClr val="000000"/>
                  </a:solidFill>
                  <a:latin typeface="Times New Roman" panose="02020603050405020304" pitchFamily="65" charset="-122"/>
                </a:rPr>
                <a:t>OH+3O</a:t>
              </a:r>
              <a:r>
                <a:rPr lang="zh-CN" altLang="en-US" sz="1045" kern="0" baseline="-15000" dirty="0">
                  <a:solidFill>
                    <a:srgbClr val="000000"/>
                  </a:solidFill>
                  <a:latin typeface="Times New Roman" panose="02020603050405020304" pitchFamily="65" charset="-122"/>
                </a:rPr>
                <a:t>2</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88　　　　　　   46</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 968 g                　    </a:t>
              </a:r>
              <a:r>
                <a:rPr lang="zh-CN" altLang="en-US" sz="1390" i="1" kern="0" dirty="0">
                  <a:solidFill>
                    <a:srgbClr val="000000"/>
                  </a:solidFill>
                  <a:latin typeface="Times New Roman" panose="02020603050405020304" pitchFamily="65" charset="-122"/>
                </a:rPr>
                <a:t>x</a:t>
              </a:r>
              <a:endParaRPr lang="zh-CN" altLang="en-US" dirty="0"/>
            </a:p>
            <a:p>
              <a:pPr eaLnBrk="0" latinLnBrk="1" hangingPunct="0">
                <a:lnSpc>
                  <a:spcPct val="150000"/>
                </a:lnSpc>
                <a:spcBef>
                  <a:spcPts val="0"/>
                </a:spcBef>
              </a:pPr>
              <a:r>
                <a:rPr lang="zh-CN" altLang="en-US" sz="1855" kern="0" spc="-53" dirty="0">
                  <a:solidFill>
                    <a:srgbClr val="000000"/>
                  </a:solidFill>
                  <a:latin typeface="Times New Roman" panose="02020603050405020304" pitchFamily="65" charset="-122"/>
                </a:rPr>
                <a:t> </a:t>
              </a:r>
              <a:r>
                <a:rPr lang="zh-CN" altLang="en-US" sz="1390" kern="0" dirty="0">
                  <a:solidFill>
                    <a:srgbClr val="000000"/>
                  </a:solidFill>
                  <a:latin typeface="Times New Roman" panose="02020603050405020304" pitchFamily="65" charset="-122"/>
                </a:rPr>
                <a:t>=</a:t>
              </a:r>
              <a:r>
                <a:rPr lang="zh-CN" altLang="en-US" sz="1855" kern="0" spc="1521" dirty="0">
                  <a:solidFill>
                    <a:srgbClr val="000000"/>
                  </a:solidFill>
                  <a:latin typeface="Times New Roman" panose="02020603050405020304" pitchFamily="65" charset="-122"/>
                </a:rPr>
                <a:t> </a:t>
              </a:r>
              <a:endParaRPr lang="zh-CN" altLang="en-US" dirty="0"/>
            </a:p>
            <a:p>
              <a:pPr eaLnBrk="0" latinLnBrk="1" hangingPunct="0">
                <a:lnSpc>
                  <a:spcPct val="150000"/>
                </a:lnSpc>
                <a:spcBef>
                  <a:spcPts val="75"/>
                </a:spcBef>
              </a:pPr>
              <a:r>
                <a:rPr lang="zh-CN" altLang="en-US" sz="1390" i="1" kern="0" dirty="0">
                  <a:solidFill>
                    <a:srgbClr val="000000"/>
                  </a:solidFill>
                  <a:latin typeface="Times New Roman" panose="02020603050405020304" pitchFamily="65" charset="-122"/>
                </a:rPr>
                <a:t>x</a:t>
              </a:r>
              <a:r>
                <a:rPr lang="zh-CN" altLang="en-US" sz="1390" kern="0" dirty="0">
                  <a:solidFill>
                    <a:srgbClr val="000000"/>
                  </a:solidFill>
                  <a:latin typeface="Times New Roman" panose="02020603050405020304" pitchFamily="65" charset="-122"/>
                </a:rPr>
                <a:t>=506 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答:得到乙醇的质量为506 g。</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(2)20</a:t>
              </a:r>
              <a:endParaRPr lang="zh-CN" altLang="en-US" dirty="0"/>
            </a:p>
          </p:txBody>
        </p:sp>
        <p:pic>
          <p:nvPicPr>
            <p:cNvPr id="7" name="图片 3" descr="textimage6.jpeg"/>
            <p:cNvPicPr>
              <a:picLocks noChangeAspect="1"/>
            </p:cNvPicPr>
            <p:nvPr/>
          </p:nvPicPr>
          <p:blipFill>
            <a:blip r:embed="rId4"/>
            <a:stretch>
              <a:fillRect/>
            </a:stretch>
          </p:blipFill>
          <p:spPr>
            <a:xfrm>
              <a:off x="1403912" y="1122472"/>
              <a:ext cx="342899" cy="304799"/>
            </a:xfrm>
            <a:prstGeom prst="rect">
              <a:avLst/>
            </a:prstGeom>
          </p:spPr>
        </p:pic>
        <p:graphicFrame>
          <p:nvGraphicFramePr>
            <p:cNvPr id="8" name="对象 7"/>
            <p:cNvGraphicFramePr>
              <a:graphicFrameLocks noChangeAspect="1"/>
            </p:cNvGraphicFramePr>
            <p:nvPr/>
          </p:nvGraphicFramePr>
          <p:xfrm>
            <a:off x="540000" y="2159576"/>
            <a:ext cx="228600" cy="400049"/>
          </p:xfrm>
          <a:graphic>
            <a:graphicData uri="http://schemas.openxmlformats.org/presentationml/2006/ole">
              <mc:AlternateContent xmlns:mc="http://schemas.openxmlformats.org/markup-compatibility/2006">
                <mc:Choice xmlns:v="urn:schemas-microsoft-com:vml" Requires="v">
                  <p:oleObj spid="_x0000_s6148" name="Equation" r:id="rId5" imgW="6096000" imgH="10668000" progId="Equation.DSMT4">
                    <p:embed/>
                  </p:oleObj>
                </mc:Choice>
                <mc:Fallback>
                  <p:oleObj name="Equation" r:id="rId5" imgW="6096000" imgH="10668000" progId="Equation.DSMT4">
                    <p:embed/>
                    <p:pic>
                      <p:nvPicPr>
                        <p:cNvPr id="8" name="对象 7"/>
                        <p:cNvPicPr>
                          <a:picLocks noChangeAspect="1"/>
                        </p:cNvPicPr>
                        <p:nvPr/>
                      </p:nvPicPr>
                      <p:blipFill>
                        <a:blip r:embed="rId6"/>
                        <a:stretch>
                          <a:fillRect/>
                        </a:stretch>
                      </p:blipFill>
                      <p:spPr>
                        <a:xfrm>
                          <a:off x="540000" y="2159576"/>
                          <a:ext cx="228600" cy="400049"/>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868083" y="2159576"/>
            <a:ext cx="428625" cy="400049"/>
          </p:xfrm>
          <a:graphic>
            <a:graphicData uri="http://schemas.openxmlformats.org/presentationml/2006/ole">
              <mc:AlternateContent xmlns:mc="http://schemas.openxmlformats.org/markup-compatibility/2006">
                <mc:Choice xmlns:v="urn:schemas-microsoft-com:vml" Requires="v">
                  <p:oleObj spid="_x0000_s6149" name="Equation" r:id="rId7" imgW="11277600" imgH="10668000" progId="Equation.DSMT4">
                    <p:embed/>
                  </p:oleObj>
                </mc:Choice>
                <mc:Fallback>
                  <p:oleObj name="Equation" r:id="rId7" imgW="11277600" imgH="10668000" progId="Equation.DSMT4">
                    <p:embed/>
                    <p:pic>
                      <p:nvPicPr>
                        <p:cNvPr id="9" name="对象 8"/>
                        <p:cNvPicPr>
                          <a:picLocks noChangeAspect="1"/>
                        </p:cNvPicPr>
                        <p:nvPr/>
                      </p:nvPicPr>
                      <p:blipFill>
                        <a:blip r:embed="rId8"/>
                        <a:stretch>
                          <a:fillRect/>
                        </a:stretch>
                      </p:blipFill>
                      <p:spPr>
                        <a:xfrm>
                          <a:off x="868083" y="2159576"/>
                          <a:ext cx="428625" cy="400049"/>
                        </a:xfrm>
                        <a:prstGeom prst="rect">
                          <a:avLst/>
                        </a:prstGeom>
                        <a:noFill/>
                        <a:ln w="9525">
                          <a:noFill/>
                        </a:ln>
                      </p:spPr>
                    </p:pic>
                  </p:oleObj>
                </mc:Fallback>
              </mc:AlternateContent>
            </a:graphicData>
          </a:graphic>
        </p:graphicFrame>
      </p:grpSp>
    </p:spTree>
    <p:extLst>
      <p:ext uri="{BB962C8B-B14F-4D97-AF65-F5344CB8AC3E}">
        <p14:creationId xmlns:p14="http://schemas.microsoft.com/office/powerpoint/2010/main" val="3899045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43526"/>
            <a:ext cx="8399160" cy="924677"/>
          </a:xfrm>
          <a:prstGeom prst="rect">
            <a:avLst/>
          </a:prstGeom>
          <a:noFill/>
        </p:spPr>
        <p:txBody>
          <a:bodyPr wrap="square" lIns="0" tIns="0" rIns="0" bIns="0" rtlCol="0">
            <a:spAutoFit/>
          </a:bodyPr>
          <a:lstStyle/>
          <a:p>
            <a:pPr eaLnBrk="0" latinLnBrk="1" hangingPunct="0">
              <a:lnSpc>
                <a:spcPct val="150000"/>
              </a:lnSpc>
              <a:spcBef>
                <a:spcPts val="0"/>
              </a:spcBef>
            </a:pPr>
            <a:r>
              <a:rPr lang="zh-CN" altLang="en-US" sz="1390" b="1" kern="0" dirty="0">
                <a:solidFill>
                  <a:srgbClr val="000000"/>
                </a:solidFill>
                <a:latin typeface="Times New Roman" panose="02020603050405020304" pitchFamily="65" charset="-122"/>
              </a:rPr>
              <a:t>解析　</a:t>
            </a:r>
            <a:r>
              <a:rPr lang="zh-CN" altLang="en-US" sz="1390" kern="0" dirty="0">
                <a:solidFill>
                  <a:srgbClr val="000000"/>
                </a:solidFill>
                <a:latin typeface="Times New Roman" panose="02020603050405020304" pitchFamily="65" charset="-122"/>
              </a:rPr>
              <a:t>(1)利用一升“人造树叶”每天吸收CO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的质量,结合化学方程式即可求出得到乙醇的质量。</a:t>
            </a:r>
            <a:endParaRPr lang="zh-CN" altLang="en-US" dirty="0"/>
          </a:p>
          <a:p>
            <a:pPr eaLnBrk="0" latinLnBrk="1" hangingPunct="0">
              <a:lnSpc>
                <a:spcPct val="150000"/>
              </a:lnSpc>
              <a:spcBef>
                <a:spcPts val="0"/>
              </a:spcBef>
            </a:pPr>
            <a:r>
              <a:rPr lang="zh-CN" altLang="en-US" sz="1390" kern="0" dirty="0">
                <a:solidFill>
                  <a:srgbClr val="000000"/>
                </a:solidFill>
                <a:latin typeface="Times New Roman" panose="02020603050405020304" pitchFamily="65" charset="-122"/>
              </a:rPr>
              <a:t>(2)每天一棵树平均可吸收48.4 g二氧化碳,一升“人造树叶”可吸收968 g CO</a:t>
            </a:r>
            <a:r>
              <a:rPr lang="zh-CN" altLang="en-US" sz="1045" kern="0" baseline="-15000" dirty="0">
                <a:solidFill>
                  <a:srgbClr val="000000"/>
                </a:solidFill>
                <a:latin typeface="Times New Roman" panose="02020603050405020304" pitchFamily="65" charset="-122"/>
              </a:rPr>
              <a:t>2</a:t>
            </a:r>
            <a:r>
              <a:rPr lang="zh-CN" altLang="en-US" sz="1390" kern="0" dirty="0">
                <a:solidFill>
                  <a:srgbClr val="000000"/>
                </a:solidFill>
                <a:latin typeface="Times New Roman" panose="02020603050405020304" pitchFamily="65" charset="-122"/>
              </a:rPr>
              <a:t>,则968 g</a:t>
            </a:r>
            <a:r>
              <a:rPr lang="zh-CN" altLang="en-US" sz="1390" kern="0" dirty="0">
                <a:solidFill>
                  <a:srgbClr val="000000"/>
                </a:solidFill>
                <a:latin typeface="Arial Narrow" panose="020B0606020202030204" pitchFamily="65" charset="-122"/>
                <a:ea typeface="Arial Unicode MS" pitchFamily="65" charset="-122"/>
              </a:rPr>
              <a:t>÷</a:t>
            </a:r>
            <a:r>
              <a:rPr lang="zh-CN" altLang="en-US" sz="1390" kern="0" dirty="0">
                <a:solidFill>
                  <a:srgbClr val="000000"/>
                </a:solidFill>
                <a:latin typeface="Times New Roman" panose="02020603050405020304" pitchFamily="65" charset="-122"/>
              </a:rPr>
              <a:t>48.4 g=20,故一升</a:t>
            </a:r>
            <a:br>
              <a:rPr dirty="0"/>
            </a:br>
            <a:r>
              <a:rPr lang="zh-CN" altLang="en-US" sz="1390" kern="0" dirty="0">
                <a:solidFill>
                  <a:srgbClr val="000000"/>
                </a:solidFill>
                <a:latin typeface="Times New Roman" panose="02020603050405020304" pitchFamily="65" charset="-122"/>
              </a:rPr>
              <a:t>“人造树叶”吸收的二氧化碳相当于20棵树吸收的二氧化碳。</a:t>
            </a:r>
            <a:endParaRPr lang="zh-CN" altLang="en-US" dirty="0"/>
          </a:p>
        </p:txBody>
      </p:sp>
    </p:spTree>
    <p:extLst>
      <p:ext uri="{BB962C8B-B14F-4D97-AF65-F5344CB8AC3E}">
        <p14:creationId xmlns:p14="http://schemas.microsoft.com/office/powerpoint/2010/main" val="3961142368"/>
      </p:ext>
    </p:extLst>
  </p:cSld>
  <p:clrMapOvr>
    <a:masterClrMapping/>
  </p:clrMapOvr>
</p:sld>
</file>

<file path=ppt/theme/theme1.xml><?xml version="1.0" encoding="utf-8"?>
<a:theme xmlns:a="http://schemas.openxmlformats.org/drawingml/2006/main" name="演示文稿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演示文稿1</Template>
  <TotalTime>0</TotalTime>
  <Words>1104</Words>
  <Application>Microsoft Office PowerPoint</Application>
  <PresentationFormat>全屏显示(4:3)</PresentationFormat>
  <Paragraphs>384</Paragraphs>
  <Slides>47</Slides>
  <Notes>47</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47</vt:i4>
      </vt:variant>
    </vt:vector>
  </HeadingPairs>
  <TitlesOfParts>
    <vt:vector size="56" baseType="lpstr">
      <vt:lpstr>等线</vt:lpstr>
      <vt:lpstr>黑体</vt:lpstr>
      <vt:lpstr>微软雅黑</vt:lpstr>
      <vt:lpstr>Arial</vt:lpstr>
      <vt:lpstr>Arial Narrow</vt:lpstr>
      <vt:lpstr>Calibri</vt:lpstr>
      <vt:lpstr>Times New Roman</vt:lpstr>
      <vt:lpstr>演示文稿1</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 </cp:lastModifiedBy>
  <cp:revision>3</cp:revision>
  <dcterms:created xsi:type="dcterms:W3CDTF">2019-08-22T01:06:01Z</dcterms:created>
  <dcterms:modified xsi:type="dcterms:W3CDTF">2019-08-30T04:19:13Z</dcterms:modified>
</cp:coreProperties>
</file>