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  <p:sldMasterId id="2147483668" r:id="rId3"/>
    <p:sldMasterId id="2147483670" r:id="rId4"/>
  </p:sldMasterIdLst>
  <p:notesMasterIdLst>
    <p:notesMasterId r:id="rId59"/>
  </p:notesMasterIdLst>
  <p:handoutMasterIdLst>
    <p:handoutMasterId r:id="rId60"/>
  </p:handoutMasterIdLst>
  <p:sldIdLst>
    <p:sldId id="315" r:id="rId5"/>
    <p:sldId id="605" r:id="rId6"/>
    <p:sldId id="667" r:id="rId7"/>
    <p:sldId id="346" r:id="rId8"/>
    <p:sldId id="350" r:id="rId9"/>
    <p:sldId id="607" r:id="rId10"/>
    <p:sldId id="498" r:id="rId11"/>
    <p:sldId id="529" r:id="rId12"/>
    <p:sldId id="563" r:id="rId13"/>
    <p:sldId id="668" r:id="rId14"/>
    <p:sldId id="533" r:id="rId15"/>
    <p:sldId id="564" r:id="rId16"/>
    <p:sldId id="566" r:id="rId17"/>
    <p:sldId id="568" r:id="rId18"/>
    <p:sldId id="574" r:id="rId19"/>
    <p:sldId id="570" r:id="rId20"/>
    <p:sldId id="569" r:id="rId21"/>
    <p:sldId id="571" r:id="rId22"/>
    <p:sldId id="669" r:id="rId23"/>
    <p:sldId id="532" r:id="rId24"/>
    <p:sldId id="661" r:id="rId25"/>
    <p:sldId id="572" r:id="rId26"/>
    <p:sldId id="660" r:id="rId27"/>
    <p:sldId id="659" r:id="rId28"/>
    <p:sldId id="663" r:id="rId29"/>
    <p:sldId id="670" r:id="rId30"/>
    <p:sldId id="671" r:id="rId31"/>
    <p:sldId id="608" r:id="rId32"/>
    <p:sldId id="573" r:id="rId33"/>
    <p:sldId id="606" r:id="rId34"/>
    <p:sldId id="575" r:id="rId35"/>
    <p:sldId id="672" r:id="rId36"/>
    <p:sldId id="582" r:id="rId37"/>
    <p:sldId id="673" r:id="rId38"/>
    <p:sldId id="583" r:id="rId39"/>
    <p:sldId id="584" r:id="rId40"/>
    <p:sldId id="585" r:id="rId41"/>
    <p:sldId id="588" r:id="rId42"/>
    <p:sldId id="609" r:id="rId43"/>
    <p:sldId id="579" r:id="rId44"/>
    <p:sldId id="581" r:id="rId45"/>
    <p:sldId id="325" r:id="rId46"/>
    <p:sldId id="577" r:id="rId47"/>
    <p:sldId id="357" r:id="rId48"/>
    <p:sldId id="589" r:id="rId49"/>
    <p:sldId id="382" r:id="rId50"/>
    <p:sldId id="362" r:id="rId51"/>
    <p:sldId id="384" r:id="rId52"/>
    <p:sldId id="391" r:id="rId53"/>
    <p:sldId id="456" r:id="rId54"/>
    <p:sldId id="674" r:id="rId55"/>
    <p:sldId id="675" r:id="rId56"/>
    <p:sldId id="313" r:id="rId57"/>
    <p:sldId id="610" r:id="rId58"/>
  </p:sldIdLst>
  <p:sldSz cx="9144000" cy="5143500" type="screen16x9"/>
  <p:notesSz cx="9947275" cy="6858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xb21cn" initials="xb21cn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1" autoAdjust="0"/>
    <p:restoredTop sz="95846" autoAdjust="0"/>
  </p:normalViewPr>
  <p:slideViewPr>
    <p:cSldViewPr snapToGrid="0">
      <p:cViewPr varScale="1">
        <p:scale>
          <a:sx n="114" d="100"/>
          <a:sy n="114" d="100"/>
        </p:scale>
        <p:origin x="-384" y="-102"/>
      </p:cViewPr>
      <p:guideLst>
        <p:guide orient="horz" pos="157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44067-E026-4315-BABB-BF2AAFE83A69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3BA7E-C5AC-4601-8871-16175503B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670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0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CD740-242D-47EF-A8D5-10DB81A8F96C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A64E2-D3B9-4797-AADA-CE9C8BBB43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764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4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4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A64E2-D3B9-4797-AADA-CE9C8BBB43A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A64E2-D3B9-4797-AADA-CE9C8BBB43A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/>
          </p:cNvSpPr>
          <p:nvPr>
            <p:ph type="sldNum" sz="quarter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38</a:t>
            </a:fld>
            <a:endParaRPr lang="en-US" altLang="zh-CN" sz="1200" dirty="0"/>
          </a:p>
        </p:txBody>
      </p:sp>
      <p:sp>
        <p:nvSpPr>
          <p:cNvPr id="44035" name="Rectangle 7"/>
          <p:cNvSpPr txBox="1">
            <a:spLocks noGrp="1"/>
          </p:cNvSpPr>
          <p:nvPr/>
        </p:nvSpPr>
        <p:spPr>
          <a:xfrm>
            <a:off x="5634487" y="6513910"/>
            <a:ext cx="4310486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38</a:t>
            </a:fld>
            <a:endParaRPr lang="en-US" altLang="zh-CN" sz="1200" dirty="0"/>
          </a:p>
        </p:txBody>
      </p:sp>
      <p:sp>
        <p:nvSpPr>
          <p:cNvPr id="44036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4037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/>
          </p:cNvSpPr>
          <p:nvPr>
            <p:ph type="sldNum" sz="quarter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39</a:t>
            </a:fld>
            <a:endParaRPr lang="en-US" altLang="zh-CN" sz="1200" dirty="0"/>
          </a:p>
        </p:txBody>
      </p:sp>
      <p:sp>
        <p:nvSpPr>
          <p:cNvPr id="43011" name="Rectangle 7"/>
          <p:cNvSpPr txBox="1">
            <a:spLocks noGrp="1"/>
          </p:cNvSpPr>
          <p:nvPr/>
        </p:nvSpPr>
        <p:spPr>
          <a:xfrm>
            <a:off x="5634487" y="6513910"/>
            <a:ext cx="4310486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39</a:t>
            </a:fld>
            <a:endParaRPr lang="en-US" altLang="zh-CN" sz="1200" dirty="0"/>
          </a:p>
        </p:txBody>
      </p:sp>
      <p:sp>
        <p:nvSpPr>
          <p:cNvPr id="43012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301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导入新知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E992C8C-F093-4FD8-8873-42F5D5B5915D}" type="datetimeFigureOut">
              <a:rPr lang="zh-CN" altLang="en-US"/>
              <a:t>2019/11/12</a:t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06761-3C82-4EBB-ABA8-C6146A0EBDEA}" type="slidenum">
              <a:rPr lang="zh-CN" altLang="en-US"/>
              <a:t>‹#›</a:t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素养目标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23825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E992C8C-F093-4FD8-8873-42F5D5B5915D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2019/11/12</a:t>
            </a:fld>
            <a:endParaRPr lang="zh-CN" altLang="en-US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06761-3C82-4EBB-ABA8-C6146A0EBDEA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470907"/>
      </p:ext>
    </p:extLst>
  </p:cSld>
  <p:clrMapOvr>
    <a:masterClrMapping/>
  </p:clrMapOvr>
  <p:transition spd="slow">
    <p:random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85431194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5844649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66059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405861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8791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巩固练习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课堂检测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charset="0"/>
                <a:ea typeface="Segoe Print" panose="02000600000000000000" charset="0"/>
                <a:cs typeface="+mn-cs"/>
              </a:rPr>
              <a:t>课堂小结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Print" panose="02000600000000000000" charset="0"/>
              <a:ea typeface="Segoe Print" panose="02000600000000000000" charset="0"/>
              <a:cs typeface="+mn-cs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charset="0"/>
                <a:ea typeface="Segoe Print" panose="02000600000000000000" charset="0"/>
                <a:cs typeface="+mn-cs"/>
              </a:rPr>
              <a:t>课后作业</a:t>
            </a:r>
            <a:endParaRPr kumimoji="0" lang="zh-CN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Print" panose="02000600000000000000" charset="0"/>
              <a:ea typeface="Segoe Print" panose="02000600000000000000" charset="0"/>
              <a:cs typeface="+mn-cs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9" cstate="print"/>
          <a:srcRect l="-2287" t="32536" b="8661"/>
          <a:stretch>
            <a:fillRect/>
          </a:stretch>
        </p:blipFill>
        <p:spPr bwMode="auto">
          <a:xfrm>
            <a:off x="7748270" y="4492625"/>
            <a:ext cx="1438275" cy="72580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 userDrawn="1"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 userDrawn="1"/>
        </p:nvSpPr>
        <p:spPr bwMode="auto">
          <a:xfrm>
            <a:off x="6194226" y="39633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</a:rPr>
              <a:t>8.1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</a:rPr>
              <a:t>金属材料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 noChangeArrowheads="1"/>
          </p:cNvPicPr>
          <p:nvPr userDrawn="1"/>
        </p:nvPicPr>
        <p:blipFill>
          <a:blip r:embed="rId13" cstate="print"/>
          <a:srcRect l="-2287" t="32536" b="8661"/>
          <a:stretch>
            <a:fillRect/>
          </a:stretch>
        </p:blipFill>
        <p:spPr bwMode="auto">
          <a:xfrm>
            <a:off x="7748270" y="4492625"/>
            <a:ext cx="1438275" cy="72580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" name="图片 3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6194226" y="39633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8.1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金属材料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9" cstate="print"/>
          <a:srcRect l="-2287" t="32536" b="8661"/>
          <a:stretch>
            <a:fillRect/>
          </a:stretch>
        </p:blipFill>
        <p:spPr bwMode="auto">
          <a:xfrm>
            <a:off x="7748270" y="4492625"/>
            <a:ext cx="1438275" cy="72580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US" sz="1800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194226" y="39633"/>
            <a:ext cx="1866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8.1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金属材料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8779;&#31661;&#21457;&#23556;&#22826;&#31354;&#39134;&#33337;&#33322;&#22825;&#31449;&#19977;&#32500;&#30011;&#38754;.mp4" TargetMode="External"/><Relationship Id="rId7" Type="http://schemas.microsoft.com/office/2007/relationships/hdphoto" Target="../media/hdphoto1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microsoft.com/office/2007/relationships/hdphoto" Target="../media/hdphoto3.wdp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63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&#35760;&#24518;&#21512;&#37329;.wmv" TargetMode="External"/><Relationship Id="rId5" Type="http://schemas.openxmlformats.org/officeDocument/2006/relationships/image" Target="../media/image7.jpg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65.png"/><Relationship Id="rId4" Type="http://schemas.openxmlformats.org/officeDocument/2006/relationships/hyperlink" Target="&#37329;&#23646;&#19982;&#21512;&#37329;&#30828;&#24230;&#27604;&#36739;.MPG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7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&#20154;&#25945;&#20061;&#19978;&#21270;&#23398;&#36164;&#26009;&#21253;/&#31532;&#19968;&#21333;&#20803;%20&#36208;&#36827;&#21270;&#23398;&#19990;&#30028;/&#35838;&#39064;3%20&#36208;&#36827;&#21270;&#23398;&#23454;&#39564;&#23460;/&#31532;2&#35838;&#26102;%20&#29289;&#36136;&#30340;&#21152;&#28909;%20&#20202;&#22120;&#30340;&#36830;&#25509;&#19982;&#27927;&#28068;/&#35270;&#39057;/1.3&#31532;2&#35838;&#26102;%20&#37202;&#31934;&#28783;&#30340;&#20351;&#29992;.mkv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9.xml"/><Relationship Id="rId7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95"/>
            <a:ext cx="9144000" cy="514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-84773" y="1223418"/>
            <a:ext cx="9164955" cy="16643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第八单元  金属和金属材料</a:t>
            </a:r>
            <a: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课题1  金属材料</a:t>
            </a:r>
          </a:p>
        </p:txBody>
      </p:sp>
      <p:grpSp>
        <p:nvGrpSpPr>
          <p:cNvPr id="5" name="组合 10"/>
          <p:cNvGrpSpPr/>
          <p:nvPr/>
        </p:nvGrpSpPr>
        <p:grpSpPr bwMode="auto">
          <a:xfrm>
            <a:off x="4446" y="-3995"/>
            <a:ext cx="3088725" cy="411030"/>
            <a:chOff x="192089" y="96908"/>
            <a:chExt cx="2342877" cy="548041"/>
          </a:xfrm>
        </p:grpSpPr>
        <p:sp>
          <p:nvSpPr>
            <p:cNvPr id="6" name="圆角矩形 5"/>
            <p:cNvSpPr/>
            <p:nvPr/>
          </p:nvSpPr>
          <p:spPr>
            <a:xfrm>
              <a:off x="192089" y="130175"/>
              <a:ext cx="2276504" cy="51477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194819" y="96908"/>
              <a:ext cx="2340147" cy="492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人教版 化学</a:t>
              </a:r>
              <a:r>
                <a:rPr kumimoji="0" lang="zh-CN" alt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九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年</a:t>
              </a: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级 下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册</a:t>
              </a:r>
            </a:p>
          </p:txBody>
        </p:sp>
      </p:grp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7676435" y="4185128"/>
            <a:ext cx="114236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12" name="图片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435" y="4186320"/>
            <a:ext cx="1403747" cy="367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7680240" y="4185763"/>
            <a:ext cx="114236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15" name="图片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435" y="4724165"/>
            <a:ext cx="1403747" cy="367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1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583378" y="4724400"/>
            <a:ext cx="12731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1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218"/>
            <a:ext cx="1586936" cy="60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87249" y="1283944"/>
            <a:ext cx="8942831" cy="267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2019年全国高铁营业里程已超2.9万公里。下列应用在高铁列车上的材料，不属于金属材料的是 （    ）</a:t>
            </a: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不锈钢     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      </a:t>
            </a:r>
            <a:endParaRPr 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铝合金   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铜线</a:t>
            </a:r>
            <a:endParaRPr sz="28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50683" y="2083074"/>
            <a:ext cx="47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472468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029313" y="548904"/>
            <a:ext cx="2324100" cy="459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金属的物理性质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084785" y="565917"/>
            <a:ext cx="1944290" cy="494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8" tIns="34289" rIns="68578" bIns="34289">
            <a:spAutoFit/>
          </a:bodyPr>
          <a:lstStyle/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7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组合 17"/>
          <p:cNvGrpSpPr/>
          <p:nvPr/>
        </p:nvGrpSpPr>
        <p:grpSpPr bwMode="auto">
          <a:xfrm>
            <a:off x="2213610" y="564127"/>
            <a:ext cx="1685925" cy="428824"/>
            <a:chOff x="2212975" y="691705"/>
            <a:chExt cx="1685925" cy="417927"/>
          </a:xfrm>
        </p:grpSpPr>
        <p:sp>
          <p:nvSpPr>
            <p:cNvPr id="12318" name="圆角矩形 1"/>
            <p:cNvSpPr>
              <a:spLocks noChangeArrowheads="1"/>
            </p:cNvSpPr>
            <p:nvPr/>
          </p:nvSpPr>
          <p:spPr bwMode="auto">
            <a:xfrm>
              <a:off x="2212975" y="691705"/>
              <a:ext cx="1685925" cy="396875"/>
            </a:xfrm>
            <a:prstGeom prst="roundRect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round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19" name="矩形 1"/>
            <p:cNvSpPr>
              <a:spLocks noChangeArrowheads="1"/>
            </p:cNvSpPr>
            <p:nvPr/>
          </p:nvSpPr>
          <p:spPr bwMode="auto">
            <a:xfrm>
              <a:off x="2313778" y="731692"/>
              <a:ext cx="1505585" cy="377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37" tIns="45718" rIns="91437" bIns="45718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10260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19" y="1415308"/>
            <a:ext cx="3673759" cy="29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44792" y="1193711"/>
            <a:ext cx="4927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金属材料</a:t>
            </a:r>
          </a:p>
          <a:p>
            <a:r>
              <a:rPr lang="zh-CN" altLang="en-US" sz="24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应</a:t>
            </a:r>
            <a:r>
              <a:rPr lang="zh-CN" altLang="en-US" sz="24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用广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泛</a:t>
            </a:r>
            <a:endParaRPr lang="zh-CN" altLang="en-US" sz="1200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8" name="内容占位符 212999" descr="压力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591" y="4039791"/>
            <a:ext cx="1364456" cy="9096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pic>
        <p:nvPicPr>
          <p:cNvPr id="19" name="图片 18" descr="2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1664" y="2840439"/>
            <a:ext cx="2400300" cy="16454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xinsrc_4991d7a6e3bc47c8be4c661d798efdf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1664" y="1193711"/>
            <a:ext cx="1671638" cy="13596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C:\Documents and Settings\Administrator\桌面\201701221141348045.jpg20170122114134804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78351" y="1211264"/>
            <a:ext cx="1899920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电缆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1591" y="2566017"/>
            <a:ext cx="1094184" cy="12692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5" descr="27girls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36" y="549090"/>
            <a:ext cx="1288256" cy="13168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73530" y="751205"/>
            <a:ext cx="734377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微软雅黑" panose="020B0503020204020204" pitchFamily="34" charset="-122"/>
              </a:rPr>
              <a:t>【想一想】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下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列金属制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品都是利用了金属的哪些物理性质？</a:t>
            </a:r>
          </a:p>
        </p:txBody>
      </p:sp>
      <p:pic>
        <p:nvPicPr>
          <p:cNvPr id="12306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365" y="1790501"/>
            <a:ext cx="5901902" cy="27738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25608"/>
          <p:cNvSpPr txBox="1"/>
          <p:nvPr/>
        </p:nvSpPr>
        <p:spPr>
          <a:xfrm>
            <a:off x="2243667" y="2834799"/>
            <a:ext cx="1388936" cy="4801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有金属光泽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25608"/>
          <p:cNvSpPr txBox="1"/>
          <p:nvPr/>
        </p:nvSpPr>
        <p:spPr>
          <a:xfrm>
            <a:off x="4160848" y="2827311"/>
            <a:ext cx="1388936" cy="4372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能够导电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25608"/>
          <p:cNvSpPr txBox="1"/>
          <p:nvPr/>
        </p:nvSpPr>
        <p:spPr>
          <a:xfrm>
            <a:off x="6231468" y="2780931"/>
            <a:ext cx="1735666" cy="4801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能拉成丝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25608"/>
          <p:cNvSpPr txBox="1"/>
          <p:nvPr/>
        </p:nvSpPr>
        <p:spPr>
          <a:xfrm>
            <a:off x="2159001" y="4324329"/>
            <a:ext cx="1735666" cy="4801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能展成薄片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25608"/>
          <p:cNvSpPr txBox="1"/>
          <p:nvPr/>
        </p:nvSpPr>
        <p:spPr>
          <a:xfrm>
            <a:off x="3987483" y="4319725"/>
            <a:ext cx="1735666" cy="4801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能够导热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25608"/>
          <p:cNvSpPr txBox="1"/>
          <p:nvPr/>
        </p:nvSpPr>
        <p:spPr>
          <a:xfrm>
            <a:off x="6282267" y="4317150"/>
            <a:ext cx="1735666" cy="4344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能够弯曲</a:t>
            </a:r>
            <a:endParaRPr lang="zh-CN" altLang="en-US" sz="18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占位符 21506"/>
          <p:cNvSpPr>
            <a:spLocks noGrp="1"/>
          </p:cNvSpPr>
          <p:nvPr>
            <p:ph idx="4294967295"/>
          </p:nvPr>
        </p:nvSpPr>
        <p:spPr>
          <a:xfrm>
            <a:off x="318547" y="1191577"/>
            <a:ext cx="8579910" cy="348202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性</a:t>
            </a:r>
            <a:r>
              <a:rPr lang="zh-CN" altLang="en-US" sz="28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b="1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09600" indent="-60960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具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 　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光泽，有导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性，导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性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u="sng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性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个性</a:t>
            </a:r>
            <a:r>
              <a:rPr lang="zh-CN" altLang="en-US" sz="28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铜</a:t>
            </a:r>
            <a:r>
              <a:rPr lang="zh-CN" altLang="en-US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　　  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en-US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，金是</a:t>
            </a:r>
            <a:r>
              <a:rPr lang="zh-CN" altLang="en-US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色。</a:t>
            </a:r>
            <a:endParaRPr lang="zh-CN" altLang="en-US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09600" indent="-60960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常</a:t>
            </a:r>
            <a:r>
              <a:rPr lang="zh-CN" altLang="en-US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温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下，</a:t>
            </a:r>
            <a:r>
              <a:rPr lang="zh-CN" altLang="en-US" b="1" u="sng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金属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是液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体的。</a:t>
            </a:r>
            <a:endParaRPr lang="en-US" altLang="zh-CN" b="1" dirty="0" smtClean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09600" indent="-60960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金属的导电性、导热性、密度、熔点、硬度等物理性质</a:t>
            </a:r>
            <a:endParaRPr lang="en-US" altLang="zh-CN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09600" indent="-60960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差别也较大。</a:t>
            </a:r>
            <a:endParaRPr lang="zh-CN" altLang="en-US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3" name="文本框 21507"/>
          <p:cNvSpPr txBox="1"/>
          <p:nvPr/>
        </p:nvSpPr>
        <p:spPr>
          <a:xfrm>
            <a:off x="4472904" y="1575197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sz="2400" dirty="0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065066" y="1806482"/>
            <a:ext cx="1073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金属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1874366" y="2848117"/>
            <a:ext cx="140374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红或紫红</a:t>
            </a:r>
            <a:r>
              <a:rPr lang="zh-CN" altLang="en-US" sz="2400" noProof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　　　　　</a:t>
            </a:r>
          </a:p>
        </p:txBody>
      </p:sp>
      <p:sp>
        <p:nvSpPr>
          <p:cNvPr id="21512" name="矩形 21511"/>
          <p:cNvSpPr/>
          <p:nvPr/>
        </p:nvSpPr>
        <p:spPr>
          <a:xfrm flipH="1">
            <a:off x="2601641" y="3345222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汞</a:t>
            </a:r>
          </a:p>
        </p:txBody>
      </p:sp>
      <p:sp>
        <p:nvSpPr>
          <p:cNvPr id="21514" name="矩形 21513"/>
          <p:cNvSpPr/>
          <p:nvPr/>
        </p:nvSpPr>
        <p:spPr>
          <a:xfrm>
            <a:off x="4431549" y="2842966"/>
            <a:ext cx="70246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黄</a:t>
            </a:r>
          </a:p>
        </p:txBody>
      </p:sp>
      <p:sp>
        <p:nvSpPr>
          <p:cNvPr id="21515" name="矩形 21514"/>
          <p:cNvSpPr/>
          <p:nvPr/>
        </p:nvSpPr>
        <p:spPr>
          <a:xfrm>
            <a:off x="4639322" y="1804904"/>
            <a:ext cx="70246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电</a:t>
            </a:r>
          </a:p>
        </p:txBody>
      </p:sp>
      <p:sp>
        <p:nvSpPr>
          <p:cNvPr id="21516" name="矩形 21515"/>
          <p:cNvSpPr/>
          <p:nvPr/>
        </p:nvSpPr>
        <p:spPr>
          <a:xfrm>
            <a:off x="6076198" y="1806482"/>
            <a:ext cx="70246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热</a:t>
            </a:r>
          </a:p>
        </p:txBody>
      </p:sp>
      <p:sp>
        <p:nvSpPr>
          <p:cNvPr id="21517" name="矩形 21516"/>
          <p:cNvSpPr/>
          <p:nvPr/>
        </p:nvSpPr>
        <p:spPr>
          <a:xfrm>
            <a:off x="7113082" y="1806482"/>
            <a:ext cx="100644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FF0000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延展</a:t>
            </a:r>
          </a:p>
        </p:txBody>
      </p:sp>
      <p:sp>
        <p:nvSpPr>
          <p:cNvPr id="16" name="矩形 12290"/>
          <p:cNvSpPr>
            <a:spLocks noChangeArrowheads="1"/>
          </p:cNvSpPr>
          <p:nvPr/>
        </p:nvSpPr>
        <p:spPr bwMode="auto">
          <a:xfrm>
            <a:off x="3175" y="534795"/>
            <a:ext cx="9140825" cy="539751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pc="1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金属的物理性质</a:t>
            </a:r>
          </a:p>
        </p:txBody>
      </p:sp>
    </p:spTree>
  </p:cSld>
  <p:clrMapOvr>
    <a:masterClrMapping/>
  </p:clrMapOvr>
  <p:transition>
    <p:circle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1" grpId="0"/>
      <p:bldP spid="21512" grpId="0"/>
      <p:bldP spid="21514" grpId="0"/>
      <p:bldP spid="21515" grpId="0"/>
      <p:bldP spid="21516" grpId="0"/>
      <p:bldP spid="215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9" name="表格 75778"/>
          <p:cNvGraphicFramePr/>
          <p:nvPr>
            <p:extLst>
              <p:ext uri="{D42A27DB-BD31-4B8C-83A1-F6EECF244321}">
                <p14:modId xmlns:p14="http://schemas.microsoft.com/office/powerpoint/2010/main" val="245850975"/>
              </p:ext>
            </p:extLst>
          </p:nvPr>
        </p:nvGraphicFramePr>
        <p:xfrm>
          <a:off x="1320795" y="859165"/>
          <a:ext cx="6057900" cy="3823081"/>
        </p:xfrm>
        <a:graphic>
          <a:graphicData uri="http://schemas.openxmlformats.org/drawingml/2006/table">
            <a:tbl>
              <a:tblPr/>
              <a:tblGrid>
                <a:gridCol w="1481455"/>
                <a:gridCol w="4576445"/>
              </a:tblGrid>
              <a:tr h="7454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物理性质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物理性质比较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导电性</a:t>
                      </a:r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（以银的导电性为</a:t>
                      </a: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作标准）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2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密度（</a:t>
                      </a:r>
                      <a:r>
                        <a:rPr lang="en-US" altLang="zh-CN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g·cm</a:t>
                      </a:r>
                      <a:r>
                        <a:rPr lang="en-US" altLang="zh-CN" sz="2100" b="0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-3</a:t>
                      </a: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altLang="zh-CN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(℃)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0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5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硬度</a:t>
                      </a:r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（以金刚石的硬度为</a:t>
                      </a:r>
                      <a:r>
                        <a:rPr lang="en-US" altLang="zh-CN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10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0030101010101" pitchFamily="49" charset="-122"/>
                          <a:cs typeface="Times New Roman" panose="02020603050405020304" pitchFamily="18" charset="0"/>
                        </a:rPr>
                        <a:t>作标准）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0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2246" name="组合 75798"/>
          <p:cNvGrpSpPr/>
          <p:nvPr/>
        </p:nvGrpSpPr>
        <p:grpSpPr>
          <a:xfrm>
            <a:off x="2673357" y="1599416"/>
            <a:ext cx="4811316" cy="1515666"/>
            <a:chOff x="1264" y="1130"/>
            <a:chExt cx="4041" cy="1273"/>
          </a:xfrm>
        </p:grpSpPr>
        <p:sp>
          <p:nvSpPr>
            <p:cNvPr id="52247" name="文本框 75799"/>
            <p:cNvSpPr txBox="1"/>
            <p:nvPr/>
          </p:nvSpPr>
          <p:spPr>
            <a:xfrm>
              <a:off x="1636" y="2132"/>
              <a:ext cx="366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500" b="1" spc="-15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19.3 </a:t>
              </a:r>
              <a:r>
                <a:rPr lang="en-US" altLang="zh-CN" sz="1500" b="1" spc="-15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11.3   10.5   8.92   7.86  7.14   2.70 </a:t>
              </a:r>
              <a:endParaRPr lang="en-US" altLang="zh-CN" sz="1500" b="1" spc="-1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2248" name="组合 75800"/>
            <p:cNvGrpSpPr/>
            <p:nvPr/>
          </p:nvGrpSpPr>
          <p:grpSpPr>
            <a:xfrm>
              <a:off x="1264" y="1130"/>
              <a:ext cx="3839" cy="1002"/>
              <a:chOff x="1264" y="1130"/>
              <a:chExt cx="3839" cy="1002"/>
            </a:xfrm>
          </p:grpSpPr>
          <p:sp>
            <p:nvSpPr>
              <p:cNvPr id="52249" name="文本框 75801"/>
              <p:cNvSpPr txBox="1"/>
              <p:nvPr/>
            </p:nvSpPr>
            <p:spPr>
              <a:xfrm>
                <a:off x="1264" y="1796"/>
                <a:ext cx="3839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金 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铅  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银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铜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铁  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锌  铝  </a:t>
                </a:r>
                <a:endPara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52250" name="组合 75802"/>
              <p:cNvGrpSpPr/>
              <p:nvPr/>
            </p:nvGrpSpPr>
            <p:grpSpPr>
              <a:xfrm>
                <a:off x="1440" y="1130"/>
                <a:ext cx="3656" cy="533"/>
                <a:chOff x="1440" y="1130"/>
                <a:chExt cx="3656" cy="533"/>
              </a:xfrm>
            </p:grpSpPr>
            <p:sp>
              <p:nvSpPr>
                <p:cNvPr id="52251" name="文本框 75803"/>
                <p:cNvSpPr txBox="1"/>
                <p:nvPr/>
              </p:nvSpPr>
              <p:spPr>
                <a:xfrm>
                  <a:off x="4724" y="1327"/>
                  <a:ext cx="372" cy="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良</a:t>
                  </a:r>
                </a:p>
              </p:txBody>
            </p:sp>
            <p:grpSp>
              <p:nvGrpSpPr>
                <p:cNvPr id="52252" name="组合 75804"/>
                <p:cNvGrpSpPr/>
                <p:nvPr/>
              </p:nvGrpSpPr>
              <p:grpSpPr>
                <a:xfrm>
                  <a:off x="1440" y="1130"/>
                  <a:ext cx="3552" cy="531"/>
                  <a:chOff x="1440" y="1130"/>
                  <a:chExt cx="3552" cy="531"/>
                </a:xfrm>
              </p:grpSpPr>
              <p:sp>
                <p:nvSpPr>
                  <p:cNvPr id="52253" name="文本框 75805"/>
                  <p:cNvSpPr txBox="1"/>
                  <p:nvPr/>
                </p:nvSpPr>
                <p:spPr>
                  <a:xfrm>
                    <a:off x="1440" y="1325"/>
                    <a:ext cx="372" cy="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>
                    <a:spAutoFit/>
                  </a:bodyPr>
                  <a:lstStyle/>
                  <a:p>
                    <a:pPr algn="ctr"/>
                    <a:r>
                      <a:rPr lang="zh-CN" altLang="en-US" sz="2000" b="1" dirty="0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优</a:t>
                    </a:r>
                  </a:p>
                </p:txBody>
              </p:sp>
              <p:sp>
                <p:nvSpPr>
                  <p:cNvPr id="52254" name="文本框 75806"/>
                  <p:cNvSpPr txBox="1"/>
                  <p:nvPr/>
                </p:nvSpPr>
                <p:spPr>
                  <a:xfrm>
                    <a:off x="1708" y="1130"/>
                    <a:ext cx="3284" cy="3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sz="2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银  铜  金  铝  锌  铁  铅</a:t>
                    </a:r>
                  </a:p>
                </p:txBody>
              </p:sp>
            </p:grpSp>
          </p:grpSp>
        </p:grpSp>
      </p:grpSp>
      <p:sp>
        <p:nvSpPr>
          <p:cNvPr id="52255" name="文本框 75807"/>
          <p:cNvSpPr txBox="1"/>
          <p:nvPr/>
        </p:nvSpPr>
        <p:spPr>
          <a:xfrm>
            <a:off x="3230030" y="1968510"/>
            <a:ext cx="36576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256" name="直接连接符 75808"/>
          <p:cNvSpPr/>
          <p:nvPr/>
        </p:nvSpPr>
        <p:spPr>
          <a:xfrm>
            <a:off x="3230030" y="2025660"/>
            <a:ext cx="34861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52257" name="组合 75809"/>
          <p:cNvGrpSpPr/>
          <p:nvPr/>
        </p:nvGrpSpPr>
        <p:grpSpPr>
          <a:xfrm>
            <a:off x="2837653" y="2592375"/>
            <a:ext cx="5120877" cy="1079886"/>
            <a:chOff x="1530" y="1964"/>
            <a:chExt cx="4301" cy="907"/>
          </a:xfrm>
        </p:grpSpPr>
        <p:sp>
          <p:nvSpPr>
            <p:cNvPr id="52258" name="文本框 75810"/>
            <p:cNvSpPr txBox="1"/>
            <p:nvPr/>
          </p:nvSpPr>
          <p:spPr>
            <a:xfrm>
              <a:off x="1530" y="1964"/>
              <a:ext cx="38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大</a:t>
              </a:r>
            </a:p>
          </p:txBody>
        </p:sp>
        <p:sp>
          <p:nvSpPr>
            <p:cNvPr id="52259" name="文本框 75811"/>
            <p:cNvSpPr txBox="1"/>
            <p:nvPr/>
          </p:nvSpPr>
          <p:spPr>
            <a:xfrm>
              <a:off x="1788" y="2523"/>
              <a:ext cx="4043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钨  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铁  铜  金  银  </a:t>
              </a:r>
              <a:r>
                <a: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铝 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锡    </a:t>
              </a:r>
            </a:p>
          </p:txBody>
        </p:sp>
      </p:grpSp>
      <p:sp>
        <p:nvSpPr>
          <p:cNvPr id="52260" name="文本框 75812"/>
          <p:cNvSpPr txBox="1"/>
          <p:nvPr/>
        </p:nvSpPr>
        <p:spPr>
          <a:xfrm>
            <a:off x="3185054" y="2025660"/>
            <a:ext cx="3624263" cy="323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  </a:t>
            </a:r>
            <a:r>
              <a:rPr lang="en-US" altLang="zh-CN" sz="1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99      </a:t>
            </a:r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   </a:t>
            </a:r>
            <a:r>
              <a:rPr lang="en-US" altLang="zh-CN" sz="1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   </a:t>
            </a:r>
            <a:r>
              <a:rPr lang="en-US" altLang="zh-CN" sz="1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27       17     </a:t>
            </a:r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7.9</a:t>
            </a:r>
          </a:p>
        </p:txBody>
      </p:sp>
      <p:sp>
        <p:nvSpPr>
          <p:cNvPr id="52261" name="文本框 75813"/>
          <p:cNvSpPr txBox="1"/>
          <p:nvPr/>
        </p:nvSpPr>
        <p:spPr>
          <a:xfrm>
            <a:off x="6805756" y="2603499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</a:p>
        </p:txBody>
      </p:sp>
      <p:sp>
        <p:nvSpPr>
          <p:cNvPr id="52262" name="文本框 75814"/>
          <p:cNvSpPr txBox="1"/>
          <p:nvPr/>
        </p:nvSpPr>
        <p:spPr>
          <a:xfrm>
            <a:off x="3119959" y="3619512"/>
            <a:ext cx="4010025" cy="321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3410   1535   1083   1064    962     660     232</a:t>
            </a:r>
            <a:r>
              <a:rPr lang="en-US" altLang="zh-CN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52263" name="文本框 75815"/>
          <p:cNvSpPr txBox="1"/>
          <p:nvPr/>
        </p:nvSpPr>
        <p:spPr>
          <a:xfrm>
            <a:off x="3102692" y="3950660"/>
            <a:ext cx="3679212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铬  </a:t>
            </a: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铁  银  铜  金  铝  铅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64" name="文本框 75816"/>
          <p:cNvSpPr txBox="1"/>
          <p:nvPr/>
        </p:nvSpPr>
        <p:spPr>
          <a:xfrm>
            <a:off x="3214734" y="4341398"/>
            <a:ext cx="3663182" cy="3231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      4~5    2.5~4   2.5~3  2.5~3  2~2.9   1.5 </a:t>
            </a:r>
          </a:p>
        </p:txBody>
      </p:sp>
      <p:sp>
        <p:nvSpPr>
          <p:cNvPr id="52265" name="文本框 75817"/>
          <p:cNvSpPr txBox="1"/>
          <p:nvPr/>
        </p:nvSpPr>
        <p:spPr>
          <a:xfrm>
            <a:off x="2830657" y="3384555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</a:t>
            </a:r>
          </a:p>
        </p:txBody>
      </p:sp>
      <p:sp>
        <p:nvSpPr>
          <p:cNvPr id="52266" name="文本框 75818"/>
          <p:cNvSpPr txBox="1"/>
          <p:nvPr/>
        </p:nvSpPr>
        <p:spPr>
          <a:xfrm>
            <a:off x="6796398" y="3360188"/>
            <a:ext cx="435769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低</a:t>
            </a:r>
          </a:p>
        </p:txBody>
      </p:sp>
      <p:sp>
        <p:nvSpPr>
          <p:cNvPr id="52267" name="文本框 75819"/>
          <p:cNvSpPr txBox="1"/>
          <p:nvPr/>
        </p:nvSpPr>
        <p:spPr>
          <a:xfrm>
            <a:off x="2830657" y="4197360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</a:p>
        </p:txBody>
      </p:sp>
      <p:sp>
        <p:nvSpPr>
          <p:cNvPr id="52268" name="文本框 75820"/>
          <p:cNvSpPr txBox="1"/>
          <p:nvPr/>
        </p:nvSpPr>
        <p:spPr>
          <a:xfrm>
            <a:off x="6831157" y="4254510"/>
            <a:ext cx="44275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</a:p>
        </p:txBody>
      </p:sp>
      <p:sp>
        <p:nvSpPr>
          <p:cNvPr id="30" name="直接连接符 75808"/>
          <p:cNvSpPr/>
          <p:nvPr/>
        </p:nvSpPr>
        <p:spPr>
          <a:xfrm>
            <a:off x="3239357" y="2792423"/>
            <a:ext cx="34861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" name="直接连接符 75808"/>
          <p:cNvSpPr/>
          <p:nvPr/>
        </p:nvSpPr>
        <p:spPr>
          <a:xfrm>
            <a:off x="3247501" y="3644913"/>
            <a:ext cx="34861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2" name="直接连接符 75808"/>
          <p:cNvSpPr/>
          <p:nvPr/>
        </p:nvSpPr>
        <p:spPr>
          <a:xfrm>
            <a:off x="3287180" y="4315997"/>
            <a:ext cx="34861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2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532255" y="951346"/>
            <a:ext cx="2234565" cy="751205"/>
          </a:xfrm>
        </p:spPr>
      </p:pic>
      <p:pic>
        <p:nvPicPr>
          <p:cNvPr id="384003" name="Picture 3" descr="铝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1248" y="1190654"/>
            <a:ext cx="1404433" cy="1089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4004" name="Picture 4" descr="pro11572"/>
          <p:cNvPicPr>
            <a:picLocks noChangeAspect="1"/>
          </p:cNvPicPr>
          <p:nvPr/>
        </p:nvPicPr>
        <p:blipFill>
          <a:blip r:embed="rId5"/>
          <a:srcRect l="19522" r="20987"/>
          <a:stretch>
            <a:fillRect/>
          </a:stretch>
        </p:blipFill>
        <p:spPr>
          <a:xfrm>
            <a:off x="5929259" y="1209631"/>
            <a:ext cx="993762" cy="1051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5" descr="电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1944" y="1307259"/>
            <a:ext cx="1675531" cy="106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21" name="Text Box 6"/>
          <p:cNvSpPr txBox="1"/>
          <p:nvPr/>
        </p:nvSpPr>
        <p:spPr>
          <a:xfrm>
            <a:off x="337787" y="4117072"/>
            <a:ext cx="145851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导电性</a:t>
            </a:r>
          </a:p>
        </p:txBody>
      </p:sp>
      <p:sp>
        <p:nvSpPr>
          <p:cNvPr id="34822" name="Text Box 7"/>
          <p:cNvSpPr txBox="1"/>
          <p:nvPr/>
        </p:nvSpPr>
        <p:spPr>
          <a:xfrm>
            <a:off x="3029647" y="4090945"/>
            <a:ext cx="145851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延展性</a:t>
            </a:r>
          </a:p>
        </p:txBody>
      </p:sp>
      <p:sp>
        <p:nvSpPr>
          <p:cNvPr id="34823" name="Text Box 8"/>
          <p:cNvSpPr txBox="1"/>
          <p:nvPr/>
        </p:nvSpPr>
        <p:spPr>
          <a:xfrm>
            <a:off x="1649512" y="4120842"/>
            <a:ext cx="1458516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导热性</a:t>
            </a:r>
          </a:p>
        </p:txBody>
      </p:sp>
      <p:sp>
        <p:nvSpPr>
          <p:cNvPr id="34824" name="Text Box 9"/>
          <p:cNvSpPr txBox="1"/>
          <p:nvPr/>
        </p:nvSpPr>
        <p:spPr>
          <a:xfrm>
            <a:off x="4470744" y="4093591"/>
            <a:ext cx="145851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熔点高</a:t>
            </a:r>
          </a:p>
        </p:txBody>
      </p:sp>
      <p:sp>
        <p:nvSpPr>
          <p:cNvPr id="34825" name="Text Box 10"/>
          <p:cNvSpPr txBox="1"/>
          <p:nvPr/>
        </p:nvSpPr>
        <p:spPr>
          <a:xfrm>
            <a:off x="7568257" y="4117943"/>
            <a:ext cx="16344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金属光泽</a:t>
            </a:r>
          </a:p>
        </p:txBody>
      </p:sp>
      <p:pic>
        <p:nvPicPr>
          <p:cNvPr id="384011" name="Picture 11" descr="P90677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8904" y="1122546"/>
            <a:ext cx="1606778" cy="1246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27" name="Text Box 12"/>
          <p:cNvSpPr txBox="1"/>
          <p:nvPr/>
        </p:nvSpPr>
        <p:spPr>
          <a:xfrm>
            <a:off x="6116664" y="4111900"/>
            <a:ext cx="1835944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</a:rPr>
              <a:t>硬度大</a:t>
            </a:r>
          </a:p>
        </p:txBody>
      </p:sp>
      <p:sp>
        <p:nvSpPr>
          <p:cNvPr id="384013" name="Line 13">
            <a:hlinkClick r:id="" action="ppaction://noaction">
              <a:snd r:embed="rId2" name="laser.wav"/>
            </a:hlinkClick>
          </p:cNvPr>
          <p:cNvSpPr/>
          <p:nvPr/>
        </p:nvSpPr>
        <p:spPr>
          <a:xfrm>
            <a:off x="1281694" y="2241356"/>
            <a:ext cx="6708015" cy="1884976"/>
          </a:xfrm>
          <a:prstGeom prst="line">
            <a:avLst/>
          </a:prstGeom>
          <a:ln w="38100" cap="flat" cmpd="sng">
            <a:solidFill>
              <a:srgbClr val="00CC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4" name="Line 14">
            <a:hlinkClick r:id="" action="ppaction://noaction">
              <a:snd r:embed="rId2" name="laser.wav"/>
            </a:hlinkClick>
          </p:cNvPr>
          <p:cNvSpPr/>
          <p:nvPr/>
        </p:nvSpPr>
        <p:spPr>
          <a:xfrm flipH="1">
            <a:off x="2264228" y="2062489"/>
            <a:ext cx="419304" cy="219116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5" name="Line 15">
            <a:hlinkClick r:id="" action="ppaction://noaction">
              <a:snd r:embed="rId2" name="laser.wav"/>
            </a:hlinkClick>
          </p:cNvPr>
          <p:cNvSpPr/>
          <p:nvPr/>
        </p:nvSpPr>
        <p:spPr>
          <a:xfrm>
            <a:off x="2683532" y="2079430"/>
            <a:ext cx="608308" cy="2174226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6" name="Line 16">
            <a:hlinkClick r:id="" action="ppaction://noaction">
              <a:snd r:embed="rId2" name="laser.wav"/>
            </a:hlinkClick>
          </p:cNvPr>
          <p:cNvSpPr/>
          <p:nvPr/>
        </p:nvSpPr>
        <p:spPr>
          <a:xfrm>
            <a:off x="4491037" y="2221187"/>
            <a:ext cx="1805260" cy="2032469"/>
          </a:xfrm>
          <a:prstGeom prst="line">
            <a:avLst/>
          </a:prstGeom>
          <a:ln w="38100" cap="flat" cmpd="sng">
            <a:solidFill>
              <a:srgbClr val="808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7" name="Line 17">
            <a:hlinkClick r:id="" action="ppaction://noaction">
              <a:snd r:embed="rId2" name="laser.wav"/>
            </a:hlinkClick>
          </p:cNvPr>
          <p:cNvSpPr/>
          <p:nvPr/>
        </p:nvSpPr>
        <p:spPr>
          <a:xfrm flipV="1">
            <a:off x="5200000" y="2241354"/>
            <a:ext cx="1226139" cy="188497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8" name="Line 18">
            <a:hlinkClick r:id="" action="ppaction://noaction">
              <a:snd r:embed="rId2" name="laser.wav"/>
            </a:hlinkClick>
          </p:cNvPr>
          <p:cNvSpPr/>
          <p:nvPr/>
        </p:nvSpPr>
        <p:spPr>
          <a:xfrm flipV="1">
            <a:off x="827315" y="2221186"/>
            <a:ext cx="5598826" cy="2032469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4019" name="Line 19">
            <a:hlinkClick r:id="" action="ppaction://noaction">
              <a:snd r:embed="rId2" name="laser.wav"/>
            </a:hlinkClick>
          </p:cNvPr>
          <p:cNvSpPr/>
          <p:nvPr/>
        </p:nvSpPr>
        <p:spPr>
          <a:xfrm flipV="1">
            <a:off x="827315" y="2348277"/>
            <a:ext cx="7062651" cy="1905379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3771242" y="493576"/>
            <a:ext cx="1622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连一连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1" y="1122546"/>
            <a:ext cx="1512485" cy="1225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647" y="431484"/>
            <a:ext cx="651493" cy="64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amond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384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4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4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4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4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4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4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5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15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157" decel="50000" autoRev="1" fill="hold">
                                          <p:stCondLst>
                                            <p:cond delay="186"/>
                                          </p:stCondLst>
                                        </p:cTn>
                                        <p:tgtEl>
                                          <p:spTgt spid="3840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157" decel="100000" autoRev="1" fill="hold">
                                          <p:stCondLst>
                                            <p:cond delay="186"/>
                                          </p:stCondLst>
                                        </p:cTn>
                                        <p:tgtEl>
                                          <p:spTgt spid="3840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157" decel="100000" autoRev="1" fill="hold">
                                          <p:stCondLst>
                                            <p:cond delay="186"/>
                                          </p:stCondLst>
                                        </p:cTn>
                                        <p:tgtEl>
                                          <p:spTgt spid="384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4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4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4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4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4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4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4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4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4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4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  <p:bldP spid="34824" grpId="0"/>
      <p:bldP spid="34825" grpId="0"/>
      <p:bldP spid="348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94" y="547824"/>
            <a:ext cx="8496529" cy="4378285"/>
          </a:xfrm>
          <a:prstGeom prst="rect">
            <a:avLst/>
          </a:prstGeom>
        </p:spPr>
      </p:pic>
      <p:sp>
        <p:nvSpPr>
          <p:cNvPr id="14338" name="Text Box 3"/>
          <p:cNvSpPr txBox="1"/>
          <p:nvPr/>
        </p:nvSpPr>
        <p:spPr>
          <a:xfrm>
            <a:off x="3582591" y="762000"/>
            <a:ext cx="1657350" cy="46166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金属之最</a:t>
            </a:r>
          </a:p>
        </p:txBody>
      </p:sp>
      <p:sp>
        <p:nvSpPr>
          <p:cNvPr id="14339" name="Text Box 6"/>
          <p:cNvSpPr txBox="1"/>
          <p:nvPr/>
        </p:nvSpPr>
        <p:spPr>
          <a:xfrm>
            <a:off x="4651772" y="3070142"/>
            <a:ext cx="3028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熔点最低的金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7"/>
          <p:cNvSpPr txBox="1"/>
          <p:nvPr/>
        </p:nvSpPr>
        <p:spPr>
          <a:xfrm>
            <a:off x="6898476" y="3064134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汞</a:t>
            </a:r>
          </a:p>
        </p:txBody>
      </p:sp>
      <p:sp>
        <p:nvSpPr>
          <p:cNvPr id="14341" name="Text Box 9"/>
          <p:cNvSpPr txBox="1"/>
          <p:nvPr/>
        </p:nvSpPr>
        <p:spPr>
          <a:xfrm>
            <a:off x="1342643" y="3057491"/>
            <a:ext cx="3028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熔点最高的金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Text Box 10"/>
          <p:cNvSpPr txBox="1"/>
          <p:nvPr/>
        </p:nvSpPr>
        <p:spPr>
          <a:xfrm>
            <a:off x="3681440" y="3076421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钨</a:t>
            </a:r>
          </a:p>
        </p:txBody>
      </p:sp>
      <p:sp>
        <p:nvSpPr>
          <p:cNvPr id="14343" name="Text Box 13"/>
          <p:cNvSpPr txBox="1"/>
          <p:nvPr/>
        </p:nvSpPr>
        <p:spPr>
          <a:xfrm>
            <a:off x="4629150" y="3979736"/>
            <a:ext cx="3028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密度最小的金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Text Box 14"/>
          <p:cNvSpPr txBox="1"/>
          <p:nvPr/>
        </p:nvSpPr>
        <p:spPr>
          <a:xfrm>
            <a:off x="6926133" y="3949751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锂</a:t>
            </a:r>
          </a:p>
        </p:txBody>
      </p:sp>
      <p:sp>
        <p:nvSpPr>
          <p:cNvPr id="14345" name="Text Box 16"/>
          <p:cNvSpPr txBox="1"/>
          <p:nvPr/>
        </p:nvSpPr>
        <p:spPr>
          <a:xfrm>
            <a:off x="1337786" y="3978200"/>
            <a:ext cx="3136106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密度最大的金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Text Box 17"/>
          <p:cNvSpPr txBox="1"/>
          <p:nvPr/>
        </p:nvSpPr>
        <p:spPr>
          <a:xfrm>
            <a:off x="3681664" y="3949736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锇</a:t>
            </a:r>
          </a:p>
        </p:txBody>
      </p:sp>
      <p:sp>
        <p:nvSpPr>
          <p:cNvPr id="14347" name="Text Box 20"/>
          <p:cNvSpPr txBox="1"/>
          <p:nvPr/>
        </p:nvSpPr>
        <p:spPr>
          <a:xfrm>
            <a:off x="4623197" y="4416958"/>
            <a:ext cx="3028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硬度最小的金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Text Box 21"/>
          <p:cNvSpPr txBox="1"/>
          <p:nvPr/>
        </p:nvSpPr>
        <p:spPr>
          <a:xfrm>
            <a:off x="6930835" y="4383402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铯</a:t>
            </a:r>
          </a:p>
        </p:txBody>
      </p:sp>
      <p:sp>
        <p:nvSpPr>
          <p:cNvPr id="14349" name="Text Box 23"/>
          <p:cNvSpPr txBox="1"/>
          <p:nvPr/>
        </p:nvSpPr>
        <p:spPr>
          <a:xfrm>
            <a:off x="1333406" y="4422404"/>
            <a:ext cx="3028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硬度最大的金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Text Box 24"/>
          <p:cNvSpPr txBox="1"/>
          <p:nvPr/>
        </p:nvSpPr>
        <p:spPr>
          <a:xfrm>
            <a:off x="3676493" y="4439590"/>
            <a:ext cx="685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铬</a:t>
            </a:r>
          </a:p>
        </p:txBody>
      </p:sp>
      <p:sp>
        <p:nvSpPr>
          <p:cNvPr id="14351" name="Text Box 27"/>
          <p:cNvSpPr txBox="1"/>
          <p:nvPr/>
        </p:nvSpPr>
        <p:spPr>
          <a:xfrm>
            <a:off x="1337786" y="3506935"/>
            <a:ext cx="273724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延性最好的金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Text Box 28"/>
          <p:cNvSpPr txBox="1"/>
          <p:nvPr/>
        </p:nvSpPr>
        <p:spPr>
          <a:xfrm>
            <a:off x="3666007" y="3506935"/>
            <a:ext cx="457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铂</a:t>
            </a:r>
          </a:p>
        </p:txBody>
      </p:sp>
      <p:sp>
        <p:nvSpPr>
          <p:cNvPr id="14353" name="Text Box 30"/>
          <p:cNvSpPr txBox="1"/>
          <p:nvPr/>
        </p:nvSpPr>
        <p:spPr>
          <a:xfrm>
            <a:off x="4620816" y="3517008"/>
            <a:ext cx="2767013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展性最好的金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2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Text Box 31"/>
          <p:cNvSpPr txBox="1"/>
          <p:nvPr/>
        </p:nvSpPr>
        <p:spPr>
          <a:xfrm>
            <a:off x="6923405" y="3474666"/>
            <a:ext cx="457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</a:t>
            </a:r>
          </a:p>
        </p:txBody>
      </p:sp>
      <p:sp>
        <p:nvSpPr>
          <p:cNvPr id="80928" name="Text Box 32"/>
          <p:cNvSpPr txBox="1"/>
          <p:nvPr/>
        </p:nvSpPr>
        <p:spPr>
          <a:xfrm>
            <a:off x="2437368" y="1511564"/>
            <a:ext cx="426958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地壳中含量最高的金属元素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29" name="Text Box 33"/>
          <p:cNvSpPr txBox="1"/>
          <p:nvPr/>
        </p:nvSpPr>
        <p:spPr>
          <a:xfrm>
            <a:off x="2428875" y="1879626"/>
            <a:ext cx="421243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目前世界年产量最高的金属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30" name="Text Box 34"/>
          <p:cNvSpPr txBox="1"/>
          <p:nvPr/>
        </p:nvSpPr>
        <p:spPr>
          <a:xfrm>
            <a:off x="2438400" y="2594001"/>
            <a:ext cx="4158853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导电、导热性最好的金属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31" name="Text Box 35"/>
          <p:cNvSpPr txBox="1"/>
          <p:nvPr/>
        </p:nvSpPr>
        <p:spPr>
          <a:xfrm>
            <a:off x="2432447" y="2241576"/>
            <a:ext cx="4320778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人体中含量最高的金属元素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──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8579" y="431325"/>
            <a:ext cx="1828727" cy="661350"/>
            <a:chOff x="931250" y="529255"/>
            <a:chExt cx="1828727" cy="661350"/>
          </a:xfrm>
        </p:grpSpPr>
        <p:sp>
          <p:nvSpPr>
            <p:cNvPr id="28" name="流程图: 延期 27"/>
            <p:cNvSpPr/>
            <p:nvPr/>
          </p:nvSpPr>
          <p:spPr>
            <a:xfrm>
              <a:off x="1247163" y="714091"/>
              <a:ext cx="1370202" cy="461665"/>
            </a:xfrm>
            <a:prstGeom prst="flowChartDelay">
              <a:avLst/>
            </a:prstGeom>
            <a:solidFill>
              <a:srgbClr val="BECE3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934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50" y="529255"/>
              <a:ext cx="631825" cy="6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1382815" y="742246"/>
              <a:ext cx="1377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资料卡片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6124302" y="151156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铝</a:t>
            </a:r>
          </a:p>
        </p:txBody>
      </p:sp>
      <p:sp>
        <p:nvSpPr>
          <p:cNvPr id="8" name="矩形 7"/>
          <p:cNvSpPr/>
          <p:nvPr/>
        </p:nvSpPr>
        <p:spPr>
          <a:xfrm>
            <a:off x="6137672" y="185895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铁</a:t>
            </a:r>
          </a:p>
        </p:txBody>
      </p:sp>
      <p:sp>
        <p:nvSpPr>
          <p:cNvPr id="10" name="矩形 9"/>
          <p:cNvSpPr/>
          <p:nvPr/>
        </p:nvSpPr>
        <p:spPr>
          <a:xfrm>
            <a:off x="6137672" y="224828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钙</a:t>
            </a:r>
          </a:p>
        </p:txBody>
      </p:sp>
      <p:sp>
        <p:nvSpPr>
          <p:cNvPr id="11" name="矩形 10"/>
          <p:cNvSpPr/>
          <p:nvPr/>
        </p:nvSpPr>
        <p:spPr>
          <a:xfrm>
            <a:off x="5944872" y="259135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39" grpId="1"/>
      <p:bldP spid="14340" grpId="0"/>
      <p:bldP spid="14340" grpId="1"/>
      <p:bldP spid="14341" grpId="0"/>
      <p:bldP spid="14341" grpId="1"/>
      <p:bldP spid="14342" grpId="0"/>
      <p:bldP spid="14342" grpId="1"/>
      <p:bldP spid="14343" grpId="0"/>
      <p:bldP spid="14343" grpId="1"/>
      <p:bldP spid="14344" grpId="0"/>
      <p:bldP spid="14344" grpId="1"/>
      <p:bldP spid="14345" grpId="0"/>
      <p:bldP spid="14345" grpId="1"/>
      <p:bldP spid="14346" grpId="0"/>
      <p:bldP spid="14346" grpId="1"/>
      <p:bldP spid="14347" grpId="0"/>
      <p:bldP spid="14347" grpId="1"/>
      <p:bldP spid="14348" grpId="0"/>
      <p:bldP spid="14348" grpId="1"/>
      <p:bldP spid="14349" grpId="0"/>
      <p:bldP spid="14349" grpId="1"/>
      <p:bldP spid="14350" grpId="0"/>
      <p:bldP spid="14350" grpId="1"/>
      <p:bldP spid="14351" grpId="0"/>
      <p:bldP spid="14351" grpId="1"/>
      <p:bldP spid="14352" grpId="0"/>
      <p:bldP spid="14352" grpId="1"/>
      <p:bldP spid="14353" grpId="0"/>
      <p:bldP spid="14353" grpId="1"/>
      <p:bldP spid="14354" grpId="0"/>
      <p:bldP spid="14354" grpId="1"/>
      <p:bldP spid="80928" grpId="0"/>
      <p:bldP spid="80929" grpId="0"/>
      <p:bldP spid="80929" grpId="1"/>
      <p:bldP spid="80930" grpId="0"/>
      <p:bldP spid="80930" grpId="1"/>
      <p:bldP spid="80931" grpId="0"/>
      <p:bldP spid="80931" grpId="1"/>
      <p:bldP spid="5" grpId="0"/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文本框 77825"/>
          <p:cNvSpPr txBox="1"/>
          <p:nvPr/>
        </p:nvSpPr>
        <p:spPr>
          <a:xfrm>
            <a:off x="2262458" y="1643448"/>
            <a:ext cx="47434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铁的硬度大，铅的硬度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小。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方正姚体" pitchFamily="2" charset="-122"/>
            </a:endParaRPr>
          </a:p>
        </p:txBody>
      </p:sp>
      <p:sp>
        <p:nvSpPr>
          <p:cNvPr id="77827" name="文本框 77826"/>
          <p:cNvSpPr txBox="1"/>
          <p:nvPr/>
        </p:nvSpPr>
        <p:spPr>
          <a:xfrm>
            <a:off x="746934" y="2188479"/>
            <a:ext cx="777449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银的导电性比铜好，为什么电线一般用铜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不用银制？ 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2359611" y="3039098"/>
            <a:ext cx="47434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银的价格比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铜的高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许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多。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方正姚体" pitchFamily="2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805233" y="3535042"/>
            <a:ext cx="7852206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为什么灯泡里的灯丝用钨制而不用锡制？如果用锡制的话，可能会出现什么情况？ </a:t>
            </a:r>
          </a:p>
        </p:txBody>
      </p:sp>
      <p:sp>
        <p:nvSpPr>
          <p:cNvPr id="77830" name="文本框 77829"/>
          <p:cNvSpPr txBox="1"/>
          <p:nvPr/>
        </p:nvSpPr>
        <p:spPr>
          <a:xfrm>
            <a:off x="2262458" y="4489149"/>
            <a:ext cx="61150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  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钨的熔点高，锡的熔点低。锡丝熔</a:t>
            </a:r>
            <a:r>
              <a:rPr lang="zh-CN" altLang="en-US" sz="2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方正姚体" pitchFamily="2" charset="-122"/>
                <a:cs typeface="+mn-cs"/>
              </a:rPr>
              <a:t>断。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方正姚体" pitchFamily="2" charset="-122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761143" y="1093993"/>
            <a:ext cx="816773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为什么菜刀、镰刀、锤子等用铁制而不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用铅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93617" y="509342"/>
            <a:ext cx="1351392" cy="464786"/>
            <a:chOff x="571387" y="745077"/>
            <a:chExt cx="1351392" cy="464785"/>
          </a:xfrm>
        </p:grpSpPr>
        <p:grpSp>
          <p:nvGrpSpPr>
            <p:cNvPr id="13" name="组合 12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15" name="流程图: 库存数据 1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800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8" grpId="0"/>
      <p:bldP spid="778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7"/>
          <p:cNvSpPr/>
          <p:nvPr/>
        </p:nvSpPr>
        <p:spPr>
          <a:xfrm>
            <a:off x="3217009" y="2619375"/>
            <a:ext cx="971550" cy="702469"/>
          </a:xfrm>
          <a:prstGeom prst="rightArrow">
            <a:avLst>
              <a:gd name="adj1" fmla="val 50000"/>
              <a:gd name="adj2" fmla="val 34576"/>
            </a:avLst>
          </a:prstGeom>
          <a:solidFill>
            <a:schemeClr val="accent2"/>
          </a:solidFill>
          <a:ln w="12700" cap="flat" cmpd="sng">
            <a:solidFill>
              <a:schemeClr val="accent2">
                <a:lumMod val="60000"/>
                <a:lumOff val="4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AutoShape 8"/>
          <p:cNvSpPr/>
          <p:nvPr/>
        </p:nvSpPr>
        <p:spPr>
          <a:xfrm>
            <a:off x="531223" y="2319064"/>
            <a:ext cx="2530609" cy="1451747"/>
          </a:xfrm>
          <a:prstGeom prst="flowChartDecision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AutoShape 9"/>
          <p:cNvSpPr/>
          <p:nvPr/>
        </p:nvSpPr>
        <p:spPr>
          <a:xfrm>
            <a:off x="4301669" y="2552700"/>
            <a:ext cx="1784747" cy="703660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 Box 10"/>
          <p:cNvSpPr txBox="1"/>
          <p:nvPr/>
        </p:nvSpPr>
        <p:spPr>
          <a:xfrm>
            <a:off x="921005" y="2814104"/>
            <a:ext cx="175104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物质性质</a:t>
            </a:r>
          </a:p>
        </p:txBody>
      </p:sp>
      <p:sp>
        <p:nvSpPr>
          <p:cNvPr id="16390" name="Text Box 11"/>
          <p:cNvSpPr txBox="1"/>
          <p:nvPr/>
        </p:nvSpPr>
        <p:spPr>
          <a:xfrm>
            <a:off x="4495511" y="2728911"/>
            <a:ext cx="14835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charset="-122"/>
              </a:rPr>
              <a:t>物质用途</a:t>
            </a:r>
          </a:p>
        </p:txBody>
      </p:sp>
      <p:sp>
        <p:nvSpPr>
          <p:cNvPr id="16391" name="Text Box 12"/>
          <p:cNvSpPr txBox="1"/>
          <p:nvPr/>
        </p:nvSpPr>
        <p:spPr>
          <a:xfrm>
            <a:off x="3299163" y="2771775"/>
            <a:ext cx="8096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决定</a:t>
            </a:r>
          </a:p>
        </p:txBody>
      </p:sp>
      <p:sp>
        <p:nvSpPr>
          <p:cNvPr id="8207" name="AutoShape 15"/>
          <p:cNvSpPr/>
          <p:nvPr/>
        </p:nvSpPr>
        <p:spPr>
          <a:xfrm>
            <a:off x="5005571" y="3681480"/>
            <a:ext cx="898841" cy="871980"/>
          </a:xfrm>
          <a:prstGeom prst="wedgeRectCallout">
            <a:avLst>
              <a:gd name="adj1" fmla="val -3320"/>
              <a:gd name="adj2" fmla="val -95098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原料价格</a:t>
            </a:r>
          </a:p>
        </p:txBody>
      </p:sp>
      <p:sp>
        <p:nvSpPr>
          <p:cNvPr id="16394" name="AutoShape 16"/>
          <p:cNvSpPr/>
          <p:nvPr/>
        </p:nvSpPr>
        <p:spPr>
          <a:xfrm rot="10800000">
            <a:off x="6335763" y="3256359"/>
            <a:ext cx="2390224" cy="906337"/>
          </a:xfrm>
          <a:prstGeom prst="wedgeRoundRectCallout">
            <a:avLst>
              <a:gd name="adj1" fmla="val 68787"/>
              <a:gd name="adj2" fmla="val 61843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原料资</a:t>
            </a:r>
            <a:r>
              <a:rPr lang="zh-CN" altLang="en-US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源是否丰富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6395" name="AutoShape 17"/>
          <p:cNvSpPr/>
          <p:nvPr/>
        </p:nvSpPr>
        <p:spPr>
          <a:xfrm rot="10800000">
            <a:off x="3217008" y="3471861"/>
            <a:ext cx="1470423" cy="1081598"/>
          </a:xfrm>
          <a:prstGeom prst="wedgeEllipseCallout">
            <a:avLst>
              <a:gd name="adj1" fmla="val -44644"/>
              <a:gd name="adj2" fmla="val 67319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是否</a:t>
            </a: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美观</a:t>
            </a:r>
          </a:p>
        </p:txBody>
      </p:sp>
      <p:sp>
        <p:nvSpPr>
          <p:cNvPr id="8211" name="AutoShape 19"/>
          <p:cNvSpPr/>
          <p:nvPr/>
        </p:nvSpPr>
        <p:spPr>
          <a:xfrm>
            <a:off x="6721613" y="2015639"/>
            <a:ext cx="2229395" cy="986968"/>
          </a:xfrm>
          <a:prstGeom prst="cloudCallout">
            <a:avLst>
              <a:gd name="adj1" fmla="val -81295"/>
              <a:gd name="adj2" fmla="val 43403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是否便利</a:t>
            </a:r>
          </a:p>
        </p:txBody>
      </p:sp>
      <p:sp>
        <p:nvSpPr>
          <p:cNvPr id="8214" name="AutoShape 22"/>
          <p:cNvSpPr/>
          <p:nvPr/>
        </p:nvSpPr>
        <p:spPr>
          <a:xfrm rot="-5400000">
            <a:off x="2794499" y="470456"/>
            <a:ext cx="1163118" cy="2589411"/>
          </a:xfrm>
          <a:prstGeom prst="wedgeEllipseCallout">
            <a:avLst>
              <a:gd name="adj1" fmla="val -70222"/>
              <a:gd name="adj2" fmla="val 54981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废料是否易于回收</a:t>
            </a:r>
          </a:p>
        </p:txBody>
      </p:sp>
      <p:sp>
        <p:nvSpPr>
          <p:cNvPr id="8215" name="AutoShape 23"/>
          <p:cNvSpPr/>
          <p:nvPr/>
        </p:nvSpPr>
        <p:spPr>
          <a:xfrm>
            <a:off x="4937462" y="1410789"/>
            <a:ext cx="1784151" cy="547789"/>
          </a:xfrm>
          <a:prstGeom prst="wedgeRoundRectCallout">
            <a:avLst>
              <a:gd name="adj1" fmla="val -36236"/>
              <a:gd name="adj2" fmla="val 18478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</a:rPr>
              <a:t>是否环保</a:t>
            </a:r>
          </a:p>
        </p:txBody>
      </p:sp>
      <p:sp>
        <p:nvSpPr>
          <p:cNvPr id="19" name="矩形 12290"/>
          <p:cNvSpPr>
            <a:spLocks noChangeArrowheads="1"/>
          </p:cNvSpPr>
          <p:nvPr/>
        </p:nvSpPr>
        <p:spPr bwMode="auto">
          <a:xfrm>
            <a:off x="3175" y="643852"/>
            <a:ext cx="9140825" cy="539751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pc="1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物质用途的主要决定因素及其他影响因素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 bldLvl="0" animBg="1"/>
      <p:bldP spid="16394" grpId="0" bldLvl="0" animBg="1"/>
      <p:bldP spid="16395" grpId="0" bldLvl="0" animBg="1"/>
      <p:bldP spid="8211" grpId="0" bldLvl="0" animBg="1"/>
      <p:bldP spid="8214" grpId="0" bldLvl="0" animBg="1"/>
      <p:bldP spid="82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445167" y="954383"/>
            <a:ext cx="8246269" cy="267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defTabSz="1219200" fontAlgn="base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生活中金属材料得到越来越广泛的应用，下列属于金属共性的是（　　）</a:t>
            </a:r>
          </a:p>
          <a:p>
            <a:pPr defTabSz="1219200" fontAlgn="base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A．熔点高	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．良好的导电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1219200" fontAlgn="base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C．硬度大	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．银白色的光泽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3583" y="1715177"/>
            <a:ext cx="77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0654742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>
            <a:fillRect/>
          </a:stretch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/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几种重要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的金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属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>
            <a:fillRect/>
          </a:stretch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0" y="-71438"/>
            <a:ext cx="0" cy="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 idx="4294967295"/>
          </p:nvPr>
        </p:nvSpPr>
        <p:spPr>
          <a:xfrm>
            <a:off x="0" y="-71438"/>
            <a:ext cx="0" cy="0"/>
          </a:xfrm>
        </p:spPr>
        <p:txBody>
          <a:bodyPr anchor="b"/>
          <a:lstStyle/>
          <a:p>
            <a:pPr>
              <a:lnSpc>
                <a:spcPct val="90000"/>
              </a:lnSpc>
              <a:defRPr/>
            </a:pPr>
            <a:r>
              <a:rPr lang="zh-CN" altLang="en-US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sp>
        <p:nvSpPr>
          <p:cNvPr id="3" name="文本框 49163"/>
          <p:cNvSpPr txBox="1">
            <a:spLocks noChangeArrowheads="1"/>
          </p:cNvSpPr>
          <p:nvPr/>
        </p:nvSpPr>
        <p:spPr bwMode="auto">
          <a:xfrm>
            <a:off x="591856" y="1645715"/>
            <a:ext cx="8085534" cy="267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pitchFamily="49" charset="-122"/>
              </a:rPr>
              <a:t>例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（2018•汉江）在如图台灯所标识的各部件中，不属于金属材料的是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．②	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．③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．④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393909" y="1146662"/>
            <a:ext cx="4481197" cy="461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sym typeface="+mn-ea"/>
              </a:rPr>
              <a:t>金属材料的发展和利</a:t>
            </a:r>
            <a:r>
              <a:rPr lang="zh-CN" altLang="en-US" sz="2400" b="1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sym typeface="+mn-ea"/>
              </a:rPr>
              <a:t>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294696" y="2416851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" name="矩形 3"/>
          <p:cNvSpPr/>
          <p:nvPr/>
        </p:nvSpPr>
        <p:spPr>
          <a:xfrm>
            <a:off x="1781269" y="2436210"/>
            <a:ext cx="1445895" cy="462915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5" name="组合 3"/>
          <p:cNvGrpSpPr/>
          <p:nvPr/>
        </p:nvGrpSpPr>
        <p:grpSpPr>
          <a:xfrm>
            <a:off x="3509963" y="486474"/>
            <a:ext cx="1879600" cy="476250"/>
            <a:chOff x="497257" y="753279"/>
            <a:chExt cx="1881032" cy="477054"/>
          </a:xfrm>
        </p:grpSpPr>
        <p:grpSp>
          <p:nvGrpSpPr>
            <p:cNvPr id="36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36"/>
              <p:cNvSpPr/>
              <p:nvPr/>
            </p:nvSpPr>
            <p:spPr>
              <a:xfrm>
                <a:off x="3470665" y="-540129"/>
                <a:ext cx="419419" cy="418216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>
                <a:off x="3926624" y="-540129"/>
                <a:ext cx="419419" cy="418216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>
                <a:off x="4382584" y="-540129"/>
                <a:ext cx="419419" cy="418216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40" name="缺角矩形 39"/>
              <p:cNvSpPr/>
              <p:nvPr/>
            </p:nvSpPr>
            <p:spPr>
              <a:xfrm>
                <a:off x="3014704" y="-540129"/>
                <a:ext cx="419419" cy="418216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</p:grpSp>
        <p:sp>
          <p:nvSpPr>
            <p:cNvPr id="41" name="矩形 1"/>
            <p:cNvSpPr/>
            <p:nvPr/>
          </p:nvSpPr>
          <p:spPr>
            <a:xfrm>
              <a:off x="497257" y="753279"/>
              <a:ext cx="1881032" cy="4770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连接中考</a:t>
              </a:r>
            </a:p>
          </p:txBody>
        </p:sp>
      </p:grpSp>
      <p:grpSp>
        <p:nvGrpSpPr>
          <p:cNvPr id="51213" name="组合 6"/>
          <p:cNvGrpSpPr/>
          <p:nvPr/>
        </p:nvGrpSpPr>
        <p:grpSpPr>
          <a:xfrm>
            <a:off x="591856" y="1150083"/>
            <a:ext cx="1859280" cy="460375"/>
            <a:chOff x="446859" y="570874"/>
            <a:chExt cx="1858670" cy="460673"/>
          </a:xfrm>
        </p:grpSpPr>
        <p:grpSp>
          <p:nvGrpSpPr>
            <p:cNvPr id="51214" name="组合 5"/>
            <p:cNvGrpSpPr/>
            <p:nvPr/>
          </p:nvGrpSpPr>
          <p:grpSpPr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rgbClr val="0088B8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1220" name="文本框 11"/>
            <p:cNvSpPr txBox="1"/>
            <p:nvPr/>
          </p:nvSpPr>
          <p:spPr>
            <a:xfrm>
              <a:off x="446859" y="570874"/>
              <a:ext cx="1858670" cy="460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素养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考</a:t>
              </a:r>
              <a:r>
                <a:rPr kumimoji="0" lang="zh-CN" altLang="en-US" sz="2400" b="1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点 </a:t>
              </a:r>
              <a:r>
                <a:rPr kumimoji="0" lang="zh-CN" altLang="en-US" sz="2400" b="1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1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  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0973" y="2484549"/>
            <a:ext cx="2669981" cy="168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557784" y="1792848"/>
            <a:ext cx="8430768" cy="267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lvl="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州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）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铜能被加工成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7微米厚的超薄铜箔，说明铜具有良好的（　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A．导电性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．导热性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C．延展性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．耐酸性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8926" y="2558411"/>
            <a:ext cx="472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11" name="组合 3"/>
          <p:cNvGrpSpPr/>
          <p:nvPr/>
        </p:nvGrpSpPr>
        <p:grpSpPr>
          <a:xfrm>
            <a:off x="3509963" y="516255"/>
            <a:ext cx="1879600" cy="476250"/>
            <a:chOff x="497257" y="753279"/>
            <a:chExt cx="1881032" cy="477054"/>
          </a:xfrm>
        </p:grpSpPr>
        <p:grpSp>
          <p:nvGrpSpPr>
            <p:cNvPr id="12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3470665" y="-540129"/>
                <a:ext cx="419419" cy="418216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3926624" y="-540129"/>
                <a:ext cx="419419" cy="418216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4382584" y="-540129"/>
                <a:ext cx="419419" cy="418216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>
                <a:off x="3014704" y="-540129"/>
                <a:ext cx="419419" cy="418216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矩形 1"/>
            <p:cNvSpPr/>
            <p:nvPr/>
          </p:nvSpPr>
          <p:spPr>
            <a:xfrm>
              <a:off x="497257" y="753279"/>
              <a:ext cx="1881032" cy="4770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18" name="文本框 11"/>
          <p:cNvSpPr txBox="1">
            <a:spLocks noChangeArrowheads="1"/>
          </p:cNvSpPr>
          <p:nvPr/>
        </p:nvSpPr>
        <p:spPr bwMode="auto">
          <a:xfrm>
            <a:off x="2599944" y="1214745"/>
            <a:ext cx="2350317" cy="461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金属的物理性质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6"/>
          <p:cNvGrpSpPr/>
          <p:nvPr/>
        </p:nvGrpSpPr>
        <p:grpSpPr>
          <a:xfrm>
            <a:off x="684185" y="1188911"/>
            <a:ext cx="1859280" cy="460375"/>
            <a:chOff x="446859" y="570874"/>
            <a:chExt cx="1858670" cy="460673"/>
          </a:xfrm>
        </p:grpSpPr>
        <p:grpSp>
          <p:nvGrpSpPr>
            <p:cNvPr id="20" name="组合 5"/>
            <p:cNvGrpSpPr/>
            <p:nvPr/>
          </p:nvGrpSpPr>
          <p:grpSpPr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rgbClr val="0088B8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文本框 11"/>
            <p:cNvSpPr txBox="1"/>
            <p:nvPr/>
          </p:nvSpPr>
          <p:spPr>
            <a:xfrm>
              <a:off x="446859" y="570874"/>
              <a:ext cx="1858670" cy="460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素养考点  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7039069" y="1958913"/>
            <a:ext cx="1445895" cy="462915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9163"/>
          <p:cNvSpPr txBox="1">
            <a:spLocks noChangeArrowheads="1"/>
          </p:cNvSpPr>
          <p:nvPr/>
        </p:nvSpPr>
        <p:spPr bwMode="auto">
          <a:xfrm>
            <a:off x="414706" y="1247267"/>
            <a:ext cx="8453755" cy="36173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1. </a:t>
            </a:r>
            <a:r>
              <a:rPr kumimoji="0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金属材料在人类活动中已得到广泛的应用</a:t>
            </a:r>
            <a:r>
              <a:rPr kumimoji="0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。下列性质属于金属共性的是（　</a:t>
            </a:r>
            <a:r>
              <a:rPr kumimoji="0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A．硬度很大、熔点很高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B．有良好的导电性、传热性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C．有银白色金属光泽	    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</a:t>
            </a:r>
            <a:r>
              <a:rPr kumimoji="0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常温下是固体</a:t>
            </a:r>
            <a:endParaRPr kumimoji="0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1"/>
          <p:cNvGrpSpPr>
            <a:grpSpLocks noChangeAspect="1"/>
          </p:cNvGrpSpPr>
          <p:nvPr/>
        </p:nvGrpSpPr>
        <p:grpSpPr bwMode="auto">
          <a:xfrm>
            <a:off x="3262313" y="640703"/>
            <a:ext cx="2411016" cy="450056"/>
            <a:chOff x="3564387" y="597378"/>
            <a:chExt cx="2247990" cy="419195"/>
          </a:xfrm>
        </p:grpSpPr>
        <p:sp>
          <p:nvSpPr>
            <p:cNvPr id="2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3227785" y="59784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3470169" y="1986030"/>
            <a:ext cx="47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1"/>
          <p:cNvGrpSpPr>
            <a:grpSpLocks noChangeAspect="1"/>
          </p:cNvGrpSpPr>
          <p:nvPr/>
        </p:nvGrpSpPr>
        <p:grpSpPr bwMode="auto">
          <a:xfrm>
            <a:off x="3262313" y="640703"/>
            <a:ext cx="2411016" cy="450056"/>
            <a:chOff x="3564387" y="597378"/>
            <a:chExt cx="2247990" cy="419195"/>
          </a:xfrm>
        </p:grpSpPr>
        <p:sp>
          <p:nvSpPr>
            <p:cNvPr id="3687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866" name="TextBox 15"/>
          <p:cNvSpPr txBox="1">
            <a:spLocks noChangeArrowheads="1"/>
          </p:cNvSpPr>
          <p:nvPr/>
        </p:nvSpPr>
        <p:spPr bwMode="auto">
          <a:xfrm>
            <a:off x="3227785" y="59784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319471" y="1278584"/>
            <a:ext cx="8644225" cy="2031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lvl="0"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下列金属中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，熔点最低的是（ 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  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汞     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铝     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钨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47690" y="1442294"/>
            <a:ext cx="47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62" name="TextBox 26"/>
          <p:cNvSpPr txBox="1">
            <a:spLocks noChangeArrowheads="1"/>
          </p:cNvSpPr>
          <p:nvPr/>
        </p:nvSpPr>
        <p:spPr bwMode="auto">
          <a:xfrm>
            <a:off x="594678" y="1216396"/>
            <a:ext cx="8482210" cy="3448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lvl="0"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下列有关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金属之最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描述中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，属于金属物理性质的是（　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A．钙是人体中含量最多的金属元素  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B．铁是世界年产量最高的金属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C．铝是地壳中含量最多的金属      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D．银是最好的导电导热金属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35301" y="1824313"/>
            <a:ext cx="738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 bwMode="auto">
          <a:xfrm>
            <a:off x="3518345" y="622415"/>
            <a:ext cx="2411016" cy="450056"/>
            <a:chOff x="3564387" y="597378"/>
            <a:chExt cx="2247990" cy="419195"/>
          </a:xfrm>
        </p:grpSpPr>
        <p:sp>
          <p:nvSpPr>
            <p:cNvPr id="1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3483817" y="579552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330994" y="1105558"/>
            <a:ext cx="8246269" cy="3968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学家发现一种新金属。根据图表信息推测其用途错误的是（     ）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．用于焊接金属	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．制造航天飞机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C．制外科手术刀	  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．用于通讯设备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98547" y="1884172"/>
            <a:ext cx="422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15" name="组合 1"/>
          <p:cNvGrpSpPr>
            <a:grpSpLocks noChangeAspect="1"/>
          </p:cNvGrpSpPr>
          <p:nvPr/>
        </p:nvGrpSpPr>
        <p:grpSpPr bwMode="auto">
          <a:xfrm>
            <a:off x="3262313" y="624764"/>
            <a:ext cx="2411016" cy="450056"/>
            <a:chOff x="3564387" y="597378"/>
            <a:chExt cx="2247990" cy="419195"/>
          </a:xfrm>
        </p:grpSpPr>
        <p:sp>
          <p:nvSpPr>
            <p:cNvPr id="16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7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2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233302" y="6056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能力提升题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2036230"/>
                  </p:ext>
                </p:extLst>
              </p:nvPr>
            </p:nvGraphicFramePr>
            <p:xfrm>
              <a:off x="4892040" y="2176271"/>
              <a:ext cx="2724912" cy="23774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43584"/>
                    <a:gridCol w="1481328"/>
                  </a:tblGrid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熔点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2500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i="1" smtClean="0">
                                  <a:latin typeface="Cambria Math"/>
                                  <a:ea typeface="Cambria Math"/>
                                </a:rPr>
                                <m:t>℃</m:t>
                              </m:r>
                            </m:oMath>
                          </a14:m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密度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3g/cm</a:t>
                          </a:r>
                          <a:r>
                            <a:rPr lang="en-US" altLang="zh-CN" sz="2000" baseline="30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sz="2000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强度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与钢相似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导电性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良好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导热性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良好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96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抗腐蚀性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优异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2036230"/>
                  </p:ext>
                </p:extLst>
              </p:nvPr>
            </p:nvGraphicFramePr>
            <p:xfrm>
              <a:off x="4892040" y="2176271"/>
              <a:ext cx="2724912" cy="23774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43584"/>
                    <a:gridCol w="1481328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熔点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4362" t="-7692" b="-5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密度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3g/cm</a:t>
                          </a:r>
                          <a:r>
                            <a:rPr lang="en-US" altLang="zh-CN" sz="2000" baseline="30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sz="2000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强度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与钢相似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导电性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良好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导热性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良好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b="1" dirty="0" smtClean="0"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抗腐蚀性</a:t>
                          </a:r>
                          <a:endParaRPr lang="zh-CN" altLang="en-US" sz="2000" b="1" dirty="0">
                            <a:latin typeface="黑体" panose="02010609060101010101" pitchFamily="49" charset="-122"/>
                            <a:ea typeface="黑体" panose="02010609060101010101" pitchFamily="49" charset="-122"/>
                          </a:endParaRPr>
                        </a:p>
                      </a:txBody>
                      <a:tcPr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优异</a:t>
                          </a:r>
                          <a:endParaRPr lang="zh-CN" altLang="en-US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80" y="1199224"/>
            <a:ext cx="8750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、铝、铜是日常生活中使用最广泛的金属。</a:t>
            </a: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述三种金属中，地壳中含量最多的金属元素是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（填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号）。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）常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温下一些金属的物理性质数据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如下表：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析以上数据，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在上表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中，密度最大的金属是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；用金属铁制锤子而不用金属铝，原因是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3" name="组合 1"/>
          <p:cNvGrpSpPr>
            <a:grpSpLocks noChangeAspect="1"/>
          </p:cNvGrpSpPr>
          <p:nvPr/>
        </p:nvGrpSpPr>
        <p:grpSpPr bwMode="auto">
          <a:xfrm>
            <a:off x="3262313" y="624764"/>
            <a:ext cx="2411016" cy="450056"/>
            <a:chOff x="3564387" y="597378"/>
            <a:chExt cx="2247990" cy="419195"/>
          </a:xfrm>
        </p:grpSpPr>
        <p:sp>
          <p:nvSpPr>
            <p:cNvPr id="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3233302" y="6056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能力提升题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868811"/>
              </p:ext>
            </p:extLst>
          </p:nvPr>
        </p:nvGraphicFramePr>
        <p:xfrm>
          <a:off x="835938" y="2803274"/>
          <a:ext cx="7611292" cy="1152000"/>
        </p:xfrm>
        <a:graphic>
          <a:graphicData uri="http://schemas.openxmlformats.org/drawingml/2006/table">
            <a:tbl>
              <a:tblPr/>
              <a:tblGrid>
                <a:gridCol w="3317967"/>
                <a:gridCol w="858665"/>
                <a:gridCol w="858665"/>
                <a:gridCol w="858665"/>
                <a:gridCol w="858665"/>
                <a:gridCol w="858665"/>
              </a:tblGrid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金属单质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铜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铝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锌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铁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铅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密度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/(g·cm</a:t>
                      </a:r>
                      <a:r>
                        <a:rPr lang="zh-CN" sz="1600" b="1" kern="1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1600" b="1" kern="1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8.92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7.14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7.86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11.3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1083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硬度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以金刚石的硬度为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作标准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7699914" y="158196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28681" y="410571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铅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693460" y="4501188"/>
            <a:ext cx="2000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algn="just"/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铁的硬度大</a:t>
            </a:r>
          </a:p>
        </p:txBody>
      </p:sp>
    </p:spTree>
    <p:extLst>
      <p:ext uri="{BB962C8B-B14F-4D97-AF65-F5344CB8AC3E}">
        <p14:creationId xmlns:p14="http://schemas.microsoft.com/office/powerpoint/2010/main" val="264733868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352390" y="899872"/>
            <a:ext cx="1937306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金属发展史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369871" y="1480731"/>
            <a:ext cx="553998" cy="163737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金属材料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8" name="AutoShape 15"/>
          <p:cNvSpPr/>
          <p:nvPr/>
        </p:nvSpPr>
        <p:spPr>
          <a:xfrm>
            <a:off x="1062433" y="1051560"/>
            <a:ext cx="265207" cy="2556088"/>
          </a:xfrm>
          <a:prstGeom prst="leftBrace">
            <a:avLst>
              <a:gd name="adj1" fmla="val 35531"/>
              <a:gd name="adj2" fmla="val 50000"/>
            </a:avLst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b="1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</a:endParaRPr>
          </a:p>
        </p:txBody>
      </p:sp>
      <p:sp>
        <p:nvSpPr>
          <p:cNvPr id="22" name="AutoShape 28"/>
          <p:cNvSpPr/>
          <p:nvPr/>
        </p:nvSpPr>
        <p:spPr>
          <a:xfrm flipH="1">
            <a:off x="3900393" y="2544954"/>
            <a:ext cx="197644" cy="1961661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Rectangle 31"/>
          <p:cNvSpPr/>
          <p:nvPr/>
        </p:nvSpPr>
        <p:spPr>
          <a:xfrm>
            <a:off x="4152901" y="2178212"/>
            <a:ext cx="848867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共性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102"/>
          <p:cNvSpPr txBox="1"/>
          <p:nvPr/>
        </p:nvSpPr>
        <p:spPr>
          <a:xfrm>
            <a:off x="1352390" y="3313864"/>
            <a:ext cx="2451514" cy="4603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金属的物理性质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0" name="Rectangle 31"/>
          <p:cNvSpPr/>
          <p:nvPr/>
        </p:nvSpPr>
        <p:spPr>
          <a:xfrm>
            <a:off x="3575948" y="899872"/>
            <a:ext cx="5037700" cy="461665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金属材料包括纯金属以及合金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Rectangle 31"/>
          <p:cNvSpPr/>
          <p:nvPr/>
        </p:nvSpPr>
        <p:spPr>
          <a:xfrm>
            <a:off x="4152900" y="3376815"/>
            <a:ext cx="84886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特性</a:t>
            </a:r>
            <a:endParaRPr lang="en-US" altLang="zh-CN" sz="2400" b="1" dirty="0">
              <a:solidFill>
                <a:schemeClr val="dk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2" name="AutoShape 28"/>
          <p:cNvSpPr/>
          <p:nvPr/>
        </p:nvSpPr>
        <p:spPr>
          <a:xfrm flipH="1">
            <a:off x="5076921" y="1881028"/>
            <a:ext cx="197644" cy="1054742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03175" y="1671555"/>
            <a:ext cx="3648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常温下都是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固体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（汞除外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金属光</a:t>
            </a:r>
            <a:r>
              <a:rPr lang="zh-CN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泽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热、电的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良导</a:t>
            </a:r>
            <a:r>
              <a:rPr lang="zh-CN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延展</a:t>
            </a:r>
            <a:r>
              <a:rPr lang="zh-CN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74565" y="3092143"/>
            <a:ext cx="3577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汞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是液态</a:t>
            </a: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铜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是紫红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色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</a:t>
            </a:r>
            <a:r>
              <a:rPr lang="zh-CN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是黄</a:t>
            </a:r>
            <a:r>
              <a:rPr lang="zh-CN" altLang="zh-CN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色</a:t>
            </a:r>
            <a:endParaRPr lang="zh-CN" altLang="en-US" dirty="0"/>
          </a:p>
        </p:txBody>
      </p:sp>
      <p:sp>
        <p:nvSpPr>
          <p:cNvPr id="35" name="AutoShape 28"/>
          <p:cNvSpPr/>
          <p:nvPr/>
        </p:nvSpPr>
        <p:spPr>
          <a:xfrm flipH="1">
            <a:off x="5104352" y="3303127"/>
            <a:ext cx="263175" cy="678417"/>
          </a:xfrm>
          <a:prstGeom prst="rightBrace">
            <a:avLst>
              <a:gd name="adj1" fmla="val 1780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6" name="Rectangle 31"/>
          <p:cNvSpPr/>
          <p:nvPr/>
        </p:nvSpPr>
        <p:spPr>
          <a:xfrm>
            <a:off x="4152900" y="4275783"/>
            <a:ext cx="202147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dk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性质决定用途</a:t>
            </a:r>
            <a:endParaRPr lang="en-US" altLang="zh-CN" sz="2400" b="1" dirty="0">
              <a:solidFill>
                <a:schemeClr val="dk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27830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  <p:bldP spid="22" grpId="0" animBg="1"/>
      <p:bldP spid="23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 animBg="1"/>
      <p:bldP spid="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>
            <a:fillRect/>
          </a:stretch>
        </p:blipFill>
        <p:spPr>
          <a:xfrm>
            <a:off x="992888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/>
          <p:nvPr/>
        </p:nvGrpSpPr>
        <p:grpSpPr bwMode="auto">
          <a:xfrm>
            <a:off x="0" y="0"/>
            <a:ext cx="1630362" cy="398780"/>
            <a:chOff x="321077" y="536227"/>
            <a:chExt cx="1629583" cy="39884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398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合金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>
            <a:fillRect/>
          </a:stretch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160" y="708654"/>
            <a:ext cx="8181459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制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造飞机的材料中为什么大量使用铝合金而不用纯铝？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534" y="2464204"/>
            <a:ext cx="2448417" cy="1648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23" y="2375135"/>
            <a:ext cx="2472784" cy="17374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408" y="1727021"/>
            <a:ext cx="2864679" cy="1737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8180" y="671376"/>
            <a:ext cx="5598763" cy="3728776"/>
            <a:chOff x="608180" y="671376"/>
            <a:chExt cx="5598763" cy="3728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180" y="671376"/>
              <a:ext cx="5598763" cy="3728776"/>
            </a:xfrm>
            <a:prstGeom prst="rect">
              <a:avLst/>
            </a:prstGeom>
          </p:spPr>
        </p:pic>
        <p:pic>
          <p:nvPicPr>
            <p:cNvPr id="3074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80" y="1002129"/>
              <a:ext cx="5598763" cy="3067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1371312" y="4516905"/>
            <a:ext cx="2800538" cy="358238"/>
            <a:chOff x="1371312" y="4516905"/>
            <a:chExt cx="2800538" cy="358238"/>
          </a:xfrm>
        </p:grpSpPr>
        <p:sp>
          <p:nvSpPr>
            <p:cNvPr id="4" name="圆角矩形 3"/>
            <p:cNvSpPr/>
            <p:nvPr/>
          </p:nvSpPr>
          <p:spPr>
            <a:xfrm rot="16200000">
              <a:off x="2592462" y="3295755"/>
              <a:ext cx="358238" cy="280053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00066" y="4516905"/>
              <a:ext cx="21459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点击图片，播放视频</a:t>
              </a:r>
              <a:endPara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583162" y="4535593"/>
              <a:ext cx="275076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6308521" y="1360698"/>
            <a:ext cx="2725845" cy="3394675"/>
            <a:chOff x="6308521" y="1360698"/>
            <a:chExt cx="2725845" cy="339467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1381" b="91537" l="4200" r="46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87" r="52725" b="6244"/>
            <a:stretch/>
          </p:blipFill>
          <p:spPr>
            <a:xfrm flipH="1">
              <a:off x="7602371" y="2852256"/>
              <a:ext cx="1431995" cy="1903117"/>
            </a:xfrm>
            <a:prstGeom prst="ellipse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6308521" y="1360698"/>
              <a:ext cx="2633567" cy="1384995"/>
              <a:chOff x="6308521" y="1360698"/>
              <a:chExt cx="2633567" cy="13849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381890" y="1576141"/>
                <a:ext cx="248682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火箭都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是由什么材料制成的</a:t>
                </a:r>
                <a:r>
                  <a:rPr lang="zh-CN" altLang="en-US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？</a:t>
                </a:r>
                <a:endParaRPr lang="zh-CN" altLang="en-US" dirty="0"/>
              </a:p>
            </p:txBody>
          </p:sp>
          <p:sp>
            <p:nvSpPr>
              <p:cNvPr id="10" name="圆角矩形标注 9"/>
              <p:cNvSpPr/>
              <p:nvPr/>
            </p:nvSpPr>
            <p:spPr>
              <a:xfrm>
                <a:off x="6308521" y="1360698"/>
                <a:ext cx="2633567" cy="1384995"/>
              </a:xfrm>
              <a:prstGeom prst="wedgeRoundRectCallout">
                <a:avLst>
                  <a:gd name="adj1" fmla="val -5543"/>
                  <a:gd name="adj2" fmla="val 113379"/>
                  <a:gd name="adj3" fmla="val 16667"/>
                </a:avLst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38127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21453" y="3762821"/>
            <a:ext cx="7092229" cy="9290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认识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合金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及其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优良性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内容占位符 2"/>
          <p:cNvSpPr txBox="1"/>
          <p:nvPr/>
        </p:nvSpPr>
        <p:spPr bwMode="auto">
          <a:xfrm>
            <a:off x="1753299" y="1073261"/>
            <a:ext cx="6792887" cy="10762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认识合金在生产、生活和社会发展中的作用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内容占位符 2"/>
          <p:cNvSpPr txBox="1"/>
          <p:nvPr/>
        </p:nvSpPr>
        <p:spPr bwMode="auto">
          <a:xfrm>
            <a:off x="1182848" y="2413681"/>
            <a:ext cx="6837028" cy="11851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生铁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钢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等重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要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合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金及合金的广泛应用。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9965" y="883221"/>
            <a:ext cx="8102104" cy="3942251"/>
            <a:chOff x="-38068" y="275737"/>
            <a:chExt cx="8102104" cy="3942251"/>
          </a:xfrm>
        </p:grpSpPr>
        <p:grpSp>
          <p:nvGrpSpPr>
            <p:cNvPr id="14" name="组合 13"/>
            <p:cNvGrpSpPr/>
            <p:nvPr/>
          </p:nvGrpSpPr>
          <p:grpSpPr>
            <a:xfrm>
              <a:off x="-38068" y="427113"/>
              <a:ext cx="8101822" cy="3790875"/>
              <a:chOff x="224" y="-313"/>
              <a:chExt cx="14395" cy="7855"/>
            </a:xfrm>
          </p:grpSpPr>
          <p:sp>
            <p:nvSpPr>
              <p:cNvPr id="18" name="直接箭头连接符 17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" name="肘形连接符 18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2623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5" name="直接连接符 14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029313" y="582616"/>
            <a:ext cx="2936240" cy="459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rPr>
              <a:t>对合金的认识和判断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084785" y="565917"/>
            <a:ext cx="1944290" cy="494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8" tIns="34289" rIns="68578" bIns="34289">
            <a:spAutoFit/>
          </a:bodyPr>
          <a:lstStyle/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7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组合 17"/>
          <p:cNvGrpSpPr/>
          <p:nvPr/>
        </p:nvGrpSpPr>
        <p:grpSpPr bwMode="auto">
          <a:xfrm>
            <a:off x="2213610" y="623318"/>
            <a:ext cx="1685925" cy="419966"/>
            <a:chOff x="2212975" y="741217"/>
            <a:chExt cx="1685925" cy="409294"/>
          </a:xfrm>
        </p:grpSpPr>
        <p:sp>
          <p:nvSpPr>
            <p:cNvPr id="12318" name="圆角矩形 1"/>
            <p:cNvSpPr>
              <a:spLocks noChangeArrowheads="1"/>
            </p:cNvSpPr>
            <p:nvPr/>
          </p:nvSpPr>
          <p:spPr bwMode="auto">
            <a:xfrm>
              <a:off x="2212975" y="741217"/>
              <a:ext cx="1685925" cy="396875"/>
            </a:xfrm>
            <a:prstGeom prst="roundRect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round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19" name="矩形 1"/>
            <p:cNvSpPr>
              <a:spLocks noChangeArrowheads="1"/>
            </p:cNvSpPr>
            <p:nvPr/>
          </p:nvSpPr>
          <p:spPr bwMode="auto">
            <a:xfrm>
              <a:off x="2313778" y="772571"/>
              <a:ext cx="1505585" cy="377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37" tIns="45718" rIns="91437" bIns="45718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771" name="Group 3"/>
          <p:cNvGrpSpPr/>
          <p:nvPr/>
        </p:nvGrpSpPr>
        <p:grpSpPr>
          <a:xfrm>
            <a:off x="1642110" y="1245992"/>
            <a:ext cx="1277541" cy="1615678"/>
            <a:chOff x="0" y="0"/>
            <a:chExt cx="1073" cy="1357"/>
          </a:xfrm>
        </p:grpSpPr>
        <p:grpSp>
          <p:nvGrpSpPr>
            <p:cNvPr id="41987" name="Group 4"/>
            <p:cNvGrpSpPr/>
            <p:nvPr/>
          </p:nvGrpSpPr>
          <p:grpSpPr>
            <a:xfrm>
              <a:off x="0" y="480"/>
              <a:ext cx="1008" cy="528"/>
              <a:chOff x="0" y="0"/>
              <a:chExt cx="1008" cy="528"/>
            </a:xfrm>
          </p:grpSpPr>
          <p:sp>
            <p:nvSpPr>
              <p:cNvPr id="41988" name="Oval 5"/>
              <p:cNvSpPr/>
              <p:nvPr/>
            </p:nvSpPr>
            <p:spPr>
              <a:xfrm>
                <a:off x="144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89" name="Oval 6"/>
              <p:cNvSpPr/>
              <p:nvPr/>
            </p:nvSpPr>
            <p:spPr>
              <a:xfrm>
                <a:off x="288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0" name="Oval 7"/>
              <p:cNvSpPr/>
              <p:nvPr/>
            </p:nvSpPr>
            <p:spPr>
              <a:xfrm>
                <a:off x="432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1" name="Oval 8"/>
              <p:cNvSpPr/>
              <p:nvPr/>
            </p:nvSpPr>
            <p:spPr>
              <a:xfrm>
                <a:off x="576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2" name="Oval 9"/>
              <p:cNvSpPr/>
              <p:nvPr/>
            </p:nvSpPr>
            <p:spPr>
              <a:xfrm>
                <a:off x="720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3" name="Oval 10"/>
              <p:cNvSpPr/>
              <p:nvPr/>
            </p:nvSpPr>
            <p:spPr>
              <a:xfrm>
                <a:off x="864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4" name="Oval 11"/>
              <p:cNvSpPr/>
              <p:nvPr/>
            </p:nvSpPr>
            <p:spPr>
              <a:xfrm>
                <a:off x="48" y="24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5" name="Oval 12"/>
              <p:cNvSpPr/>
              <p:nvPr/>
            </p:nvSpPr>
            <p:spPr>
              <a:xfrm>
                <a:off x="192" y="24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6" name="Oval 13"/>
              <p:cNvSpPr/>
              <p:nvPr/>
            </p:nvSpPr>
            <p:spPr>
              <a:xfrm>
                <a:off x="336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7" name="Oval 14"/>
              <p:cNvSpPr/>
              <p:nvPr/>
            </p:nvSpPr>
            <p:spPr>
              <a:xfrm>
                <a:off x="480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8" name="Oval 15"/>
              <p:cNvSpPr/>
              <p:nvPr/>
            </p:nvSpPr>
            <p:spPr>
              <a:xfrm>
                <a:off x="624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9" name="Oval 16"/>
              <p:cNvSpPr/>
              <p:nvPr/>
            </p:nvSpPr>
            <p:spPr>
              <a:xfrm>
                <a:off x="108" y="12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0" name="Oval 17"/>
              <p:cNvSpPr/>
              <p:nvPr/>
            </p:nvSpPr>
            <p:spPr>
              <a:xfrm>
                <a:off x="48" y="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1" name="Oval 18"/>
              <p:cNvSpPr/>
              <p:nvPr/>
            </p:nvSpPr>
            <p:spPr>
              <a:xfrm>
                <a:off x="684" y="14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2" name="Oval 19"/>
              <p:cNvSpPr/>
              <p:nvPr/>
            </p:nvSpPr>
            <p:spPr>
              <a:xfrm>
                <a:off x="540" y="13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3" name="Oval 20"/>
              <p:cNvSpPr/>
              <p:nvPr/>
            </p:nvSpPr>
            <p:spPr>
              <a:xfrm>
                <a:off x="396" y="13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4" name="Oval 21"/>
              <p:cNvSpPr/>
              <p:nvPr/>
            </p:nvSpPr>
            <p:spPr>
              <a:xfrm>
                <a:off x="252" y="12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5" name="Oval 22"/>
              <p:cNvSpPr/>
              <p:nvPr/>
            </p:nvSpPr>
            <p:spPr>
              <a:xfrm>
                <a:off x="768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6" name="Oval 23"/>
              <p:cNvSpPr/>
              <p:nvPr/>
            </p:nvSpPr>
            <p:spPr>
              <a:xfrm>
                <a:off x="192" y="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7" name="Oval 24"/>
              <p:cNvSpPr/>
              <p:nvPr/>
            </p:nvSpPr>
            <p:spPr>
              <a:xfrm>
                <a:off x="0" y="37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8" name="Oval 25"/>
              <p:cNvSpPr/>
              <p:nvPr/>
            </p:nvSpPr>
            <p:spPr>
              <a:xfrm>
                <a:off x="756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09" name="Oval 26"/>
              <p:cNvSpPr/>
              <p:nvPr/>
            </p:nvSpPr>
            <p:spPr>
              <a:xfrm>
                <a:off x="624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0" name="Oval 27"/>
              <p:cNvSpPr/>
              <p:nvPr/>
            </p:nvSpPr>
            <p:spPr>
              <a:xfrm>
                <a:off x="480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1" name="Oval 28"/>
              <p:cNvSpPr/>
              <p:nvPr/>
            </p:nvSpPr>
            <p:spPr>
              <a:xfrm>
                <a:off x="336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2" name="Oval 29"/>
              <p:cNvSpPr/>
              <p:nvPr/>
            </p:nvSpPr>
            <p:spPr>
              <a:xfrm>
                <a:off x="840" y="12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013" name="Text Box 30"/>
            <p:cNvSpPr txBox="1"/>
            <p:nvPr/>
          </p:nvSpPr>
          <p:spPr>
            <a:xfrm>
              <a:off x="96" y="1008"/>
              <a:ext cx="97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49" charset="-122"/>
                </a:rPr>
                <a:t>纯金属</a:t>
              </a:r>
            </a:p>
          </p:txBody>
        </p:sp>
        <p:sp>
          <p:nvSpPr>
            <p:cNvPr id="42014" name="Line 31"/>
            <p:cNvSpPr/>
            <p:nvPr/>
          </p:nvSpPr>
          <p:spPr>
            <a:xfrm>
              <a:off x="240" y="240"/>
              <a:ext cx="192" cy="3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42015" name="Text Box 32"/>
            <p:cNvSpPr txBox="1"/>
            <p:nvPr/>
          </p:nvSpPr>
          <p:spPr>
            <a:xfrm>
              <a:off x="96" y="0"/>
              <a:ext cx="816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黑体" panose="02010600030101010101" pitchFamily="49" charset="-122"/>
                </a:rPr>
                <a:t>金属</a:t>
              </a:r>
            </a:p>
          </p:txBody>
        </p:sp>
      </p:grpSp>
      <p:grpSp>
        <p:nvGrpSpPr>
          <p:cNvPr id="32801" name="Group 33"/>
          <p:cNvGrpSpPr/>
          <p:nvPr/>
        </p:nvGrpSpPr>
        <p:grpSpPr>
          <a:xfrm>
            <a:off x="4640104" y="1190205"/>
            <a:ext cx="2846870" cy="1712119"/>
            <a:chOff x="0" y="-130"/>
            <a:chExt cx="2340" cy="1438"/>
          </a:xfrm>
        </p:grpSpPr>
        <p:grpSp>
          <p:nvGrpSpPr>
            <p:cNvPr id="42017" name="Group 34"/>
            <p:cNvGrpSpPr/>
            <p:nvPr/>
          </p:nvGrpSpPr>
          <p:grpSpPr>
            <a:xfrm>
              <a:off x="444" y="480"/>
              <a:ext cx="1044" cy="528"/>
              <a:chOff x="0" y="0"/>
              <a:chExt cx="1044" cy="528"/>
            </a:xfrm>
          </p:grpSpPr>
          <p:sp>
            <p:nvSpPr>
              <p:cNvPr id="42018" name="Oval 35"/>
              <p:cNvSpPr/>
              <p:nvPr/>
            </p:nvSpPr>
            <p:spPr>
              <a:xfrm>
                <a:off x="900" y="14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9" name="Oval 36"/>
              <p:cNvSpPr/>
              <p:nvPr/>
            </p:nvSpPr>
            <p:spPr>
              <a:xfrm>
                <a:off x="528" y="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0" name="Oval 37"/>
              <p:cNvSpPr/>
              <p:nvPr/>
            </p:nvSpPr>
            <p:spPr>
              <a:xfrm>
                <a:off x="228" y="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1" name="Oval 38"/>
              <p:cNvSpPr/>
              <p:nvPr/>
            </p:nvSpPr>
            <p:spPr>
              <a:xfrm>
                <a:off x="756" y="13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2" name="Oval 39"/>
              <p:cNvSpPr/>
              <p:nvPr/>
            </p:nvSpPr>
            <p:spPr>
              <a:xfrm>
                <a:off x="444" y="13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3" name="Oval 40"/>
              <p:cNvSpPr/>
              <p:nvPr/>
            </p:nvSpPr>
            <p:spPr>
              <a:xfrm>
                <a:off x="288" y="12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4" name="Oval 41"/>
              <p:cNvSpPr/>
              <p:nvPr/>
            </p:nvSpPr>
            <p:spPr>
              <a:xfrm>
                <a:off x="816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5" name="Oval 42"/>
              <p:cNvSpPr/>
              <p:nvPr/>
            </p:nvSpPr>
            <p:spPr>
              <a:xfrm>
                <a:off x="528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6" name="Oval 43"/>
              <p:cNvSpPr/>
              <p:nvPr/>
            </p:nvSpPr>
            <p:spPr>
              <a:xfrm>
                <a:off x="384" y="25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7" name="Oval 44"/>
              <p:cNvSpPr/>
              <p:nvPr/>
            </p:nvSpPr>
            <p:spPr>
              <a:xfrm>
                <a:off x="864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8" name="Oval 45"/>
              <p:cNvSpPr/>
              <p:nvPr/>
            </p:nvSpPr>
            <p:spPr>
              <a:xfrm>
                <a:off x="720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9" name="Oval 46"/>
              <p:cNvSpPr/>
              <p:nvPr/>
            </p:nvSpPr>
            <p:spPr>
              <a:xfrm>
                <a:off x="576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0" name="Oval 47"/>
              <p:cNvSpPr/>
              <p:nvPr/>
            </p:nvSpPr>
            <p:spPr>
              <a:xfrm>
                <a:off x="816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1" name="Oval 48"/>
              <p:cNvSpPr/>
              <p:nvPr/>
            </p:nvSpPr>
            <p:spPr>
              <a:xfrm>
                <a:off x="672" y="0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2" name="Oval 49"/>
              <p:cNvSpPr/>
              <p:nvPr/>
            </p:nvSpPr>
            <p:spPr>
              <a:xfrm>
                <a:off x="396" y="12"/>
                <a:ext cx="144" cy="144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3" name="Oval 50"/>
              <p:cNvSpPr/>
              <p:nvPr/>
            </p:nvSpPr>
            <p:spPr>
              <a:xfrm>
                <a:off x="84" y="1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4" name="Oval 51"/>
              <p:cNvSpPr/>
              <p:nvPr/>
            </p:nvSpPr>
            <p:spPr>
              <a:xfrm>
                <a:off x="600" y="132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5" name="Oval 52"/>
              <p:cNvSpPr/>
              <p:nvPr/>
            </p:nvSpPr>
            <p:spPr>
              <a:xfrm>
                <a:off x="144" y="14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6" name="Oval 53"/>
              <p:cNvSpPr/>
              <p:nvPr/>
            </p:nvSpPr>
            <p:spPr>
              <a:xfrm>
                <a:off x="0" y="156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7" name="Oval 54"/>
              <p:cNvSpPr/>
              <p:nvPr/>
            </p:nvSpPr>
            <p:spPr>
              <a:xfrm>
                <a:off x="672" y="252"/>
                <a:ext cx="144" cy="144"/>
              </a:xfrm>
              <a:prstGeom prst="ellipse">
                <a:avLst/>
              </a:prstGeom>
              <a:solidFill>
                <a:srgbClr val="0000CC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8" name="Oval 55"/>
              <p:cNvSpPr/>
              <p:nvPr/>
            </p:nvSpPr>
            <p:spPr>
              <a:xfrm>
                <a:off x="240" y="252"/>
                <a:ext cx="144" cy="144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9" name="Oval 56"/>
              <p:cNvSpPr/>
              <p:nvPr/>
            </p:nvSpPr>
            <p:spPr>
              <a:xfrm>
                <a:off x="96" y="26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0" name="Oval 57"/>
              <p:cNvSpPr/>
              <p:nvPr/>
            </p:nvSpPr>
            <p:spPr>
              <a:xfrm>
                <a:off x="432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1" name="Oval 58"/>
              <p:cNvSpPr/>
              <p:nvPr/>
            </p:nvSpPr>
            <p:spPr>
              <a:xfrm>
                <a:off x="288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2" name="Oval 59"/>
              <p:cNvSpPr/>
              <p:nvPr/>
            </p:nvSpPr>
            <p:spPr>
              <a:xfrm>
                <a:off x="156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3" name="Oval 60"/>
              <p:cNvSpPr/>
              <p:nvPr/>
            </p:nvSpPr>
            <p:spPr>
              <a:xfrm>
                <a:off x="0" y="384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sz="1015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044" name="Text Box 61"/>
            <p:cNvSpPr txBox="1"/>
            <p:nvPr/>
          </p:nvSpPr>
          <p:spPr>
            <a:xfrm>
              <a:off x="624" y="960"/>
              <a:ext cx="96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49" charset="-122"/>
                </a:rPr>
                <a:t>合金</a:t>
              </a:r>
            </a:p>
          </p:txBody>
        </p:sp>
        <p:sp>
          <p:nvSpPr>
            <p:cNvPr id="42045" name="Line 62"/>
            <p:cNvSpPr/>
            <p:nvPr/>
          </p:nvSpPr>
          <p:spPr>
            <a:xfrm>
              <a:off x="384" y="192"/>
              <a:ext cx="192" cy="3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42046" name="Line 63"/>
            <p:cNvSpPr/>
            <p:nvPr/>
          </p:nvSpPr>
          <p:spPr>
            <a:xfrm flipH="1">
              <a:off x="912" y="240"/>
              <a:ext cx="384" cy="28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42047" name="Text Box 64"/>
            <p:cNvSpPr txBox="1"/>
            <p:nvPr/>
          </p:nvSpPr>
          <p:spPr>
            <a:xfrm>
              <a:off x="0" y="0"/>
              <a:ext cx="672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b="1">
                  <a:latin typeface="Times New Roman" panose="02020603050405020304" pitchFamily="18" charset="0"/>
                  <a:ea typeface="黑体" panose="02010600030101010101" pitchFamily="49" charset="-122"/>
                </a:rPr>
                <a:t>金属</a:t>
              </a:r>
            </a:p>
          </p:txBody>
        </p:sp>
        <p:sp>
          <p:nvSpPr>
            <p:cNvPr id="42048" name="Text Box 65"/>
            <p:cNvSpPr txBox="1"/>
            <p:nvPr/>
          </p:nvSpPr>
          <p:spPr>
            <a:xfrm>
              <a:off x="1380" y="-130"/>
              <a:ext cx="96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b="1" dirty="0">
                  <a:latin typeface="Times New Roman" panose="02020603050405020304" pitchFamily="18" charset="0"/>
                  <a:ea typeface="黑体" panose="02010600030101010101" pitchFamily="49" charset="-122"/>
                </a:rPr>
                <a:t>其他金属或非金属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012" y="2948354"/>
            <a:ext cx="8480207" cy="112646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概念：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在金属中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加热熔合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某些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金属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非金属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而制得的</a:t>
            </a:r>
            <a:b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金属特征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的物质称为合金。</a:t>
            </a:r>
          </a:p>
        </p:txBody>
      </p:sp>
      <p:sp>
        <p:nvSpPr>
          <p:cNvPr id="4" name="矩形 3"/>
          <p:cNvSpPr/>
          <p:nvPr/>
        </p:nvSpPr>
        <p:spPr>
          <a:xfrm>
            <a:off x="1803825" y="4174969"/>
            <a:ext cx="3581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MgO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金吗？</a:t>
            </a:r>
            <a:r>
              <a:rPr lang="zh-CN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2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7" name="Picture 5" descr="27girls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91" y="4095619"/>
            <a:ext cx="728069" cy="7442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50" y="490214"/>
            <a:ext cx="6347522" cy="4561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621024" y="1263729"/>
            <a:ext cx="7863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金属元素</a:t>
            </a:r>
            <a:endParaRPr lang="zh-CN" altLang="en-US" sz="1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4092" y="1509950"/>
            <a:ext cx="119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非金属</a:t>
            </a:r>
            <a:endParaRPr lang="en-US" altLang="zh-CN" sz="1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元素</a:t>
            </a:r>
            <a:endParaRPr lang="zh-CN" altLang="en-US" sz="1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12864" y="1636776"/>
            <a:ext cx="2148840" cy="466344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纯金属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12864" y="3004780"/>
            <a:ext cx="2148840" cy="466344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合金上千种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6748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456883" y="1751759"/>
            <a:ext cx="20332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）铁合金</a:t>
            </a:r>
          </a:p>
        </p:txBody>
      </p:sp>
      <p:sp>
        <p:nvSpPr>
          <p:cNvPr id="19459" name="AutoShape 3"/>
          <p:cNvSpPr/>
          <p:nvPr/>
        </p:nvSpPr>
        <p:spPr>
          <a:xfrm>
            <a:off x="1342835" y="2645816"/>
            <a:ext cx="261366" cy="805495"/>
          </a:xfrm>
          <a:prstGeom prst="leftBrace">
            <a:avLst>
              <a:gd name="adj1" fmla="val 2551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604201" y="2316210"/>
            <a:ext cx="914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生铁：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1635634" y="3235441"/>
            <a:ext cx="8001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钢：</a:t>
            </a:r>
          </a:p>
        </p:txBody>
      </p:sp>
      <p:sp>
        <p:nvSpPr>
          <p:cNvPr id="19462" name="Text Box 6"/>
          <p:cNvSpPr txBox="1"/>
          <p:nvPr/>
        </p:nvSpPr>
        <p:spPr>
          <a:xfrm>
            <a:off x="2334252" y="2316210"/>
            <a:ext cx="312471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含碳量为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2%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4.3%</a:t>
            </a:r>
          </a:p>
        </p:txBody>
      </p:sp>
      <p:sp>
        <p:nvSpPr>
          <p:cNvPr id="19463" name="Text Box 7"/>
          <p:cNvSpPr txBox="1"/>
          <p:nvPr/>
        </p:nvSpPr>
        <p:spPr>
          <a:xfrm>
            <a:off x="2213609" y="3273157"/>
            <a:ext cx="348904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含碳量为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0.03%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2%</a:t>
            </a:r>
          </a:p>
        </p:txBody>
      </p:sp>
      <p:sp>
        <p:nvSpPr>
          <p:cNvPr id="19466" name="Text Box 10"/>
          <p:cNvSpPr txBox="1"/>
          <p:nvPr/>
        </p:nvSpPr>
        <p:spPr>
          <a:xfrm>
            <a:off x="286216" y="2808562"/>
            <a:ext cx="12001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铁合金</a:t>
            </a:r>
            <a:endParaRPr lang="zh-CN" altLang="en-US" sz="11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28" name="AutoShape 12"/>
          <p:cNvSpPr/>
          <p:nvPr/>
        </p:nvSpPr>
        <p:spPr>
          <a:xfrm>
            <a:off x="5366957" y="3148446"/>
            <a:ext cx="327431" cy="859851"/>
          </a:xfrm>
          <a:prstGeom prst="leftBrace">
            <a:avLst>
              <a:gd name="adj1" fmla="val 3428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29" name="Text Box 13"/>
          <p:cNvSpPr txBox="1"/>
          <p:nvPr/>
        </p:nvSpPr>
        <p:spPr>
          <a:xfrm>
            <a:off x="5733813" y="2948391"/>
            <a:ext cx="1600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碳素钢：</a:t>
            </a:r>
          </a:p>
        </p:txBody>
      </p:sp>
      <p:sp>
        <p:nvSpPr>
          <p:cNvPr id="86030" name="Text Box 14"/>
          <p:cNvSpPr txBox="1"/>
          <p:nvPr/>
        </p:nvSpPr>
        <p:spPr>
          <a:xfrm>
            <a:off x="5702656" y="3752051"/>
            <a:ext cx="132278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合金钢：</a:t>
            </a:r>
          </a:p>
        </p:txBody>
      </p:sp>
      <p:sp>
        <p:nvSpPr>
          <p:cNvPr id="86031" name="Text Box 15"/>
          <p:cNvSpPr txBox="1"/>
          <p:nvPr/>
        </p:nvSpPr>
        <p:spPr>
          <a:xfrm>
            <a:off x="6898349" y="3814965"/>
            <a:ext cx="116195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锈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32" name="Text Box 16"/>
          <p:cNvSpPr txBox="1"/>
          <p:nvPr/>
        </p:nvSpPr>
        <p:spPr>
          <a:xfrm>
            <a:off x="6898349" y="2923342"/>
            <a:ext cx="3108722" cy="8617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低碳钢、中碳钢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2000" b="1" dirty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碳钢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055290" y="524208"/>
            <a:ext cx="3587836" cy="461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常见的合金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及合金的性质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17"/>
          <p:cNvGrpSpPr/>
          <p:nvPr/>
        </p:nvGrpSpPr>
        <p:grpSpPr bwMode="auto">
          <a:xfrm>
            <a:off x="2213610" y="564127"/>
            <a:ext cx="1685925" cy="428824"/>
            <a:chOff x="2212975" y="691705"/>
            <a:chExt cx="1685925" cy="417927"/>
          </a:xfrm>
        </p:grpSpPr>
        <p:sp>
          <p:nvSpPr>
            <p:cNvPr id="25" name="圆角矩形 1"/>
            <p:cNvSpPr>
              <a:spLocks noChangeArrowheads="1"/>
            </p:cNvSpPr>
            <p:nvPr/>
          </p:nvSpPr>
          <p:spPr bwMode="auto">
            <a:xfrm>
              <a:off x="2212975" y="691705"/>
              <a:ext cx="1685925" cy="396875"/>
            </a:xfrm>
            <a:prstGeom prst="roundRect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round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2313778" y="731692"/>
              <a:ext cx="1505585" cy="377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37" tIns="45718" rIns="91437" bIns="45718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4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4357" y="1131317"/>
            <a:ext cx="2362540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/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常见的合金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66258" y="1423314"/>
            <a:ext cx="1632091" cy="1151160"/>
            <a:chOff x="5266258" y="1423314"/>
            <a:chExt cx="1632091" cy="115116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6258" y="1423314"/>
              <a:ext cx="1632091" cy="1092951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2" name="TextBox 1"/>
            <p:cNvSpPr txBox="1"/>
            <p:nvPr/>
          </p:nvSpPr>
          <p:spPr>
            <a:xfrm>
              <a:off x="6082305" y="2174364"/>
              <a:ext cx="81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FFFF00"/>
                  </a:solidFill>
                </a:rPr>
                <a:t>生铁</a:t>
              </a:r>
              <a:endParaRPr lang="zh-CN" altLang="en-US" sz="20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61940" y="1418142"/>
            <a:ext cx="1944899" cy="1131678"/>
            <a:chOff x="7061940" y="1418142"/>
            <a:chExt cx="1944899" cy="1131678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69874" y1="80163" x2="69874" y2="80163"/>
                          <a14:foregroundMark x1="77918" y1="86685" x2="77918" y2="86685"/>
                          <a14:foregroundMark x1="88170" y1="76902" x2="88170" y2="76902"/>
                          <a14:foregroundMark x1="78864" y1="33967" x2="78864" y2="33967"/>
                          <a14:foregroundMark x1="56309" y1="17663" x2="56309" y2="17663"/>
                          <a14:foregroundMark x1="64196" y1="26630" x2="64196" y2="26630"/>
                          <a14:foregroundMark x1="76972" y1="40489" x2="76972" y2="40489"/>
                          <a14:foregroundMark x1="88644" y1="45380" x2="88644" y2="45380"/>
                          <a14:foregroundMark x1="75079" y1="33967" x2="75079" y2="33967"/>
                          <a14:foregroundMark x1="68454" y1="26630" x2="68454" y2="26630"/>
                          <a14:foregroundMark x1="61987" y1="20109" x2="61987" y2="201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1940" y="1418142"/>
              <a:ext cx="1944899" cy="11289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7772400" y="2149710"/>
              <a:ext cx="10780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FF0000"/>
                  </a:solidFill>
                </a:rPr>
                <a:t>碳素钢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05782" y="3885909"/>
            <a:ext cx="2225637" cy="1188874"/>
            <a:chOff x="1473518" y="3836069"/>
            <a:chExt cx="2225637" cy="1188874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518" y="3836069"/>
              <a:ext cx="2225637" cy="11888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2621122" y="4624833"/>
              <a:ext cx="10780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0000FF"/>
                  </a:solidFill>
                </a:rPr>
                <a:t>合金钢</a:t>
              </a:r>
              <a:endParaRPr lang="zh-CN" altLang="en-US" sz="2000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/>
      <p:bldP spid="19461" grpId="0"/>
      <p:bldP spid="19462" grpId="0"/>
      <p:bldP spid="19463" grpId="0"/>
      <p:bldP spid="19466" grpId="0"/>
      <p:bldP spid="86028" grpId="0" animBg="1"/>
      <p:bldP spid="86029" grpId="0"/>
      <p:bldP spid="86030" grpId="0"/>
      <p:bldP spid="86031" grpId="0"/>
      <p:bldP spid="860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5" name="Text Box 9"/>
          <p:cNvSpPr txBox="1"/>
          <p:nvPr/>
        </p:nvSpPr>
        <p:spPr>
          <a:xfrm>
            <a:off x="555154" y="2038037"/>
            <a:ext cx="840232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钢的用途：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钢有良好的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延展性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，机械性能好，用于制造机械和交通工具。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579628" y="780179"/>
            <a:ext cx="82253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生铁的用途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硬度大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抗压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性脆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，可以铸造成型，是制造机座、管道的重要材料。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575" y="2912520"/>
            <a:ext cx="2550924" cy="1590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228" y="2775360"/>
            <a:ext cx="3339756" cy="186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5868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Text Box 3"/>
          <p:cNvSpPr txBox="1"/>
          <p:nvPr/>
        </p:nvSpPr>
        <p:spPr>
          <a:xfrm>
            <a:off x="1494631" y="1624965"/>
            <a:ext cx="440531" cy="1015663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铜合金</a:t>
            </a:r>
            <a:endParaRPr lang="zh-CN" altLang="en-US" sz="2000" b="1" baseline="30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044" name="Text Box 4"/>
          <p:cNvSpPr txBox="1"/>
          <p:nvPr/>
        </p:nvSpPr>
        <p:spPr>
          <a:xfrm>
            <a:off x="2250479" y="1731997"/>
            <a:ext cx="404931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黄铜：（含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Zn 20%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36%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87045" name="Text Box 5"/>
          <p:cNvSpPr txBox="1"/>
          <p:nvPr/>
        </p:nvSpPr>
        <p:spPr>
          <a:xfrm>
            <a:off x="2263187" y="857250"/>
            <a:ext cx="41529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青铜：（含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 10%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30%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87046" name="AutoShape 6"/>
          <p:cNvSpPr/>
          <p:nvPr/>
        </p:nvSpPr>
        <p:spPr>
          <a:xfrm>
            <a:off x="2077045" y="1041400"/>
            <a:ext cx="215503" cy="1937379"/>
          </a:xfrm>
          <a:prstGeom prst="leftBrace">
            <a:avLst>
              <a:gd name="adj1" fmla="val 8176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zh-CN" sz="1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047" name="Text Box 7"/>
          <p:cNvSpPr txBox="1"/>
          <p:nvPr/>
        </p:nvSpPr>
        <p:spPr>
          <a:xfrm>
            <a:off x="2250479" y="2759663"/>
            <a:ext cx="122991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白铜：</a:t>
            </a:r>
            <a:endParaRPr lang="zh-CN" altLang="en-US" sz="2000" b="1" baseline="30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048" name="Text Box 8"/>
          <p:cNvSpPr txBox="1"/>
          <p:nvPr/>
        </p:nvSpPr>
        <p:spPr>
          <a:xfrm>
            <a:off x="3191410" y="2186752"/>
            <a:ext cx="6187482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 Zn——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耐腐蚀，耐磨，可塑性强，硬度较小。</a:t>
            </a:r>
          </a:p>
        </p:txBody>
      </p:sp>
      <p:sp>
        <p:nvSpPr>
          <p:cNvPr id="87049" name="Text Box 9"/>
          <p:cNvSpPr txBox="1"/>
          <p:nvPr/>
        </p:nvSpPr>
        <p:spPr>
          <a:xfrm>
            <a:off x="3224285" y="1306720"/>
            <a:ext cx="522529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  Sn  Pb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硬而脆，强度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大。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050" name="Text Box 10"/>
          <p:cNvSpPr txBox="1"/>
          <p:nvPr/>
        </p:nvSpPr>
        <p:spPr>
          <a:xfrm>
            <a:off x="3176587" y="2778724"/>
            <a:ext cx="4252913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 </a:t>
            </a:r>
            <a:r>
              <a:rPr lang="en-US" altLang="zh-CN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Zn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（少量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制酒具</a:t>
            </a:r>
            <a:r>
              <a:rPr lang="zh-CN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000" b="1" baseline="30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7051" name="Picture 11" descr="黄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47" y="3369310"/>
            <a:ext cx="1572895" cy="11423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7052" name="Picture 12" descr="青铜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010" y="3262322"/>
            <a:ext cx="915035" cy="11988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7053" name="Picture 13" descr="银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500" y="3369310"/>
            <a:ext cx="1651000" cy="12503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494" name="Text Box 14"/>
          <p:cNvSpPr txBox="1"/>
          <p:nvPr/>
        </p:nvSpPr>
        <p:spPr>
          <a:xfrm>
            <a:off x="406717" y="502734"/>
            <a:ext cx="261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）铜合金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68471" y="4515358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黄铜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84606" y="4500438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青铜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20097" y="4632325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白铜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ldLvl="0"/>
      <p:bldP spid="87044" grpId="0"/>
      <p:bldP spid="87045" grpId="0"/>
      <p:bldP spid="87046" grpId="0" bldLvl="0" animBg="1"/>
      <p:bldP spid="87047" grpId="0"/>
      <p:bldP spid="87048" grpId="0"/>
      <p:bldP spid="87049" grpId="0"/>
      <p:bldP spid="87050" grpId="0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/>
          <p:nvPr/>
        </p:nvSpPr>
        <p:spPr>
          <a:xfrm>
            <a:off x="847724" y="1129694"/>
            <a:ext cx="75647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硬铝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40%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0.5 %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0.5 %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067" name="Text Box 3"/>
          <p:cNvSpPr txBox="1"/>
          <p:nvPr/>
        </p:nvSpPr>
        <p:spPr>
          <a:xfrm>
            <a:off x="847725" y="1647254"/>
            <a:ext cx="610298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性能：密度小、强度大、抗腐蚀。</a:t>
            </a:r>
          </a:p>
        </p:txBody>
      </p:sp>
      <p:pic>
        <p:nvPicPr>
          <p:cNvPr id="88068" name="Picture 4" descr="铝合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2219325"/>
            <a:ext cx="2874010" cy="1687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9" name="Text Box 5"/>
          <p:cNvSpPr txBox="1"/>
          <p:nvPr/>
        </p:nvSpPr>
        <p:spPr>
          <a:xfrm>
            <a:off x="630555" y="3906520"/>
            <a:ext cx="799223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合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金的成分不同，其性质也不相同；如果改变某一合金元素的含量，合金的性质也会发生改变。</a:t>
            </a:r>
            <a:endParaRPr lang="zh-CN" altLang="en-US" sz="2400" b="1" baseline="30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8070" name="Picture 6" descr="飞机歼-8I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519" y="2219325"/>
            <a:ext cx="2763520" cy="1683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Text Box 7"/>
          <p:cNvSpPr txBox="1"/>
          <p:nvPr/>
        </p:nvSpPr>
        <p:spPr>
          <a:xfrm>
            <a:off x="518399" y="561290"/>
            <a:ext cx="192643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）铝合金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/>
      <p:bldP spid="8806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Administrator\桌面\2531170_162726615000_2.jpg2531170_162726615000_2"/>
          <p:cNvPicPr>
            <a:picLocks noChangeAspect="1"/>
          </p:cNvPicPr>
          <p:nvPr/>
        </p:nvPicPr>
        <p:blipFill>
          <a:blip r:embed="rId2"/>
          <a:srcRect l="1421" b="8518"/>
          <a:stretch>
            <a:fillRect/>
          </a:stretch>
        </p:blipFill>
        <p:spPr>
          <a:xfrm>
            <a:off x="3129578" y="3013074"/>
            <a:ext cx="2980055" cy="1739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3" name="Rectangle 5"/>
          <p:cNvSpPr/>
          <p:nvPr/>
        </p:nvSpPr>
        <p:spPr>
          <a:xfrm>
            <a:off x="297413" y="1047242"/>
            <a:ext cx="8262620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世界上铝的年产量仅次于铁，居第二位。铝有较好的延展性，可制成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0.01mm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的铝箔，用于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包装糖果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等；铝的密度小和具有抗腐蚀性等优良性能，铝及其合金在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电线电缆工业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飞机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汽车等制造业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有广泛的用途。</a:t>
            </a:r>
          </a:p>
        </p:txBody>
      </p:sp>
      <p:sp>
        <p:nvSpPr>
          <p:cNvPr id="22534" name="Text Box 6"/>
          <p:cNvSpPr txBox="1"/>
          <p:nvPr/>
        </p:nvSpPr>
        <p:spPr>
          <a:xfrm>
            <a:off x="917300" y="566166"/>
            <a:ext cx="3630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铝合金的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用途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4" y="3013075"/>
            <a:ext cx="2593135" cy="1740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6459" y="3209449"/>
            <a:ext cx="2518716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ic_217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594" y="2832673"/>
            <a:ext cx="1995488" cy="12584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7" name="Picture 3" descr="刘海若装上钛合金颅骨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630" y="2759104"/>
            <a:ext cx="1488440" cy="13366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6630" name="Rectangle 6"/>
          <p:cNvSpPr/>
          <p:nvPr/>
        </p:nvSpPr>
        <p:spPr>
          <a:xfrm>
            <a:off x="651692" y="4416026"/>
            <a:ext cx="827246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钛合金与人体有很好的“相容性”，因此可用来制造人造骨。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6631" name="Rectangle 7"/>
          <p:cNvSpPr/>
          <p:nvPr/>
        </p:nvSpPr>
        <p:spPr>
          <a:xfrm>
            <a:off x="818606" y="1051075"/>
            <a:ext cx="8105548" cy="17173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具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有很多优良的性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能：如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熔点高、密度小、可塑性好、易于加工、机械性能好等。尤其是抗腐蚀性能非常好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，远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优于不锈钢，因此被广泛用于火箭、导弹、航天飞机、船舶、化工和通讯设备等。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42116" y="2858104"/>
            <a:ext cx="1812131" cy="1561237"/>
            <a:chOff x="140928" y="1376936"/>
            <a:chExt cx="1812131" cy="1561237"/>
          </a:xfrm>
        </p:grpSpPr>
        <p:pic>
          <p:nvPicPr>
            <p:cNvPr id="26629" name="Picture 5" descr="钛金属腕表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1860" y="1376936"/>
              <a:ext cx="1530271" cy="12076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Text Box 8"/>
            <p:cNvSpPr txBox="1"/>
            <p:nvPr/>
          </p:nvSpPr>
          <p:spPr>
            <a:xfrm>
              <a:off x="140928" y="2568841"/>
              <a:ext cx="181213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钛金属</a:t>
              </a:r>
              <a:r>
                <a:rPr lang="zh-CN" altLang="en-US" sz="18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腕表</a:t>
              </a:r>
            </a:p>
          </p:txBody>
        </p:sp>
      </p:grpSp>
      <p:sp>
        <p:nvSpPr>
          <p:cNvPr id="26633" name="Text Box 9"/>
          <p:cNvSpPr txBox="1"/>
          <p:nvPr/>
        </p:nvSpPr>
        <p:spPr>
          <a:xfrm>
            <a:off x="157480" y="515620"/>
            <a:ext cx="3102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）钛和钛合金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65371" y="2926080"/>
            <a:ext cx="33963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人造骨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ic_217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3737" y="2689384"/>
            <a:ext cx="5486400" cy="1674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5" name="Text Box 3">
            <a:hlinkClick r:id="rId4" action="ppaction://hlinksldjump"/>
          </p:cNvPr>
          <p:cNvSpPr txBox="1"/>
          <p:nvPr/>
        </p:nvSpPr>
        <p:spPr>
          <a:xfrm>
            <a:off x="3393736" y="4482275"/>
            <a:ext cx="5616179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钛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镍形状记忆合金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制成的人造卫星天线</a:t>
            </a:r>
          </a:p>
        </p:txBody>
      </p:sp>
      <p:sp>
        <p:nvSpPr>
          <p:cNvPr id="23556" name="Text Box 4"/>
          <p:cNvSpPr txBox="1"/>
          <p:nvPr/>
        </p:nvSpPr>
        <p:spPr>
          <a:xfrm>
            <a:off x="426382" y="794094"/>
            <a:ext cx="84537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合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金的形状被改变之后，一旦加热到一定的跃变温度时，它又可以魔术般地变回到原来的形状，人们把具有这种特殊功能的合金称为形状记忆合金。被广泛用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于做人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造卫星和宇宙飞船的天线，水暖系统、防火门和电路断电的自动控制开关，以及牙齿矫正等医疗材料。</a:t>
            </a:r>
          </a:p>
        </p:txBody>
      </p:sp>
      <p:sp>
        <p:nvSpPr>
          <p:cNvPr id="23558" name="Text Box 6"/>
          <p:cNvSpPr txBox="1"/>
          <p:nvPr/>
        </p:nvSpPr>
        <p:spPr>
          <a:xfrm>
            <a:off x="242739" y="443796"/>
            <a:ext cx="3068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）形状记忆合金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7607" y="2597684"/>
            <a:ext cx="3088512" cy="2385796"/>
            <a:chOff x="157607" y="2597684"/>
            <a:chExt cx="3088512" cy="2385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34" y="2597684"/>
              <a:ext cx="2554985" cy="2223707"/>
            </a:xfrm>
            <a:prstGeom prst="rect">
              <a:avLst/>
            </a:prstGeom>
          </p:spPr>
        </p:pic>
        <p:sp>
          <p:nvSpPr>
            <p:cNvPr id="25" name="圆角矩形 24"/>
            <p:cNvSpPr/>
            <p:nvPr/>
          </p:nvSpPr>
          <p:spPr>
            <a:xfrm>
              <a:off x="157607" y="2752176"/>
              <a:ext cx="502073" cy="223130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点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击图片</a:t>
              </a: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播放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视频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70" name="Picture 2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73" y="2777772"/>
              <a:ext cx="2573146" cy="1863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8844" y="2817959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53531" y="3762821"/>
            <a:ext cx="7035802" cy="9290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了解金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属材料的发展和利用。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内容占位符 2"/>
          <p:cNvSpPr txBox="1"/>
          <p:nvPr/>
        </p:nvSpPr>
        <p:spPr bwMode="auto">
          <a:xfrm>
            <a:off x="1143000" y="2354023"/>
            <a:ext cx="7056034" cy="12189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lvl="0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了解金属的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物理特征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会合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理选用金属材料。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内容占位符 2"/>
          <p:cNvSpPr txBox="1"/>
          <p:nvPr/>
        </p:nvSpPr>
        <p:spPr bwMode="auto">
          <a:xfrm>
            <a:off x="1507071" y="1034355"/>
            <a:ext cx="6993217" cy="1161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通过对金属物理性质的探究，初步学习“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个别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个别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”的辩证思维方式。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9965" y="883221"/>
            <a:ext cx="8102104" cy="3907036"/>
            <a:chOff x="-38068" y="275737"/>
            <a:chExt cx="8102104" cy="3907036"/>
          </a:xfrm>
        </p:grpSpPr>
        <p:grpSp>
          <p:nvGrpSpPr>
            <p:cNvPr id="15" name="组合 14"/>
            <p:cNvGrpSpPr/>
            <p:nvPr/>
          </p:nvGrpSpPr>
          <p:grpSpPr>
            <a:xfrm>
              <a:off x="-38068" y="427113"/>
              <a:ext cx="8101822" cy="3745028"/>
              <a:chOff x="224" y="-313"/>
              <a:chExt cx="14395" cy="776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2623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>
            <a:spLocks noGrp="1" noChangeArrowheads="1"/>
          </p:cNvSpPr>
          <p:nvPr>
            <p:ph type="title" idx="4294967295"/>
          </p:nvPr>
        </p:nvSpPr>
        <p:spPr>
          <a:xfrm>
            <a:off x="309417" y="1104707"/>
            <a:ext cx="8734769" cy="855662"/>
          </a:xfrm>
          <a:noFill/>
          <a:ln>
            <a:noFill/>
          </a:ln>
          <a:effectLst/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normalizeH="0" noProof="0" dirty="0" smtClean="0"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kumimoji="1" lang="zh-CN" altLang="en-US" sz="2400" b="1" i="0" u="none" strike="noStrike" kern="1200" normalizeH="0" baseline="0" noProof="0" dirty="0" smtClean="0"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比较黄铜片（铜锌合金）和铜片、焊锡和锡的光泽和颜色；将它们互相刻画，比较它们的硬度。</a:t>
            </a:r>
          </a:p>
        </p:txBody>
      </p:sp>
      <p:graphicFrame>
        <p:nvGraphicFramePr>
          <p:cNvPr id="348209" name="Group 49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4161479676"/>
              </p:ext>
            </p:extLst>
          </p:nvPr>
        </p:nvGraphicFramePr>
        <p:xfrm>
          <a:off x="4313989" y="2060427"/>
          <a:ext cx="4608830" cy="2930525"/>
        </p:xfrm>
        <a:graphic>
          <a:graphicData uri="http://schemas.openxmlformats.org/drawingml/2006/table">
            <a:tbl>
              <a:tblPr/>
              <a:tblGrid>
                <a:gridCol w="920750"/>
                <a:gridCol w="923925"/>
                <a:gridCol w="919480"/>
                <a:gridCol w="923925"/>
                <a:gridCol w="920750"/>
              </a:tblGrid>
              <a:tr h="4413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性质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比较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现象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108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黄铜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铜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焊锡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锡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03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光泽和颜色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硬度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46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charset="0"/>
                          <a:ea typeface="宋体" panose="02010600030101010101" pitchFamily="2" charset="-122"/>
                        </a:rPr>
                        <a:t>结论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8201" name="Text Box 41"/>
          <p:cNvSpPr txBox="1"/>
          <p:nvPr/>
        </p:nvSpPr>
        <p:spPr>
          <a:xfrm>
            <a:off x="5280421" y="3062026"/>
            <a:ext cx="756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暗、黄色</a:t>
            </a:r>
          </a:p>
        </p:txBody>
      </p:sp>
      <p:sp>
        <p:nvSpPr>
          <p:cNvPr id="348202" name="Text Box 42"/>
          <p:cNvSpPr txBox="1"/>
          <p:nvPr/>
        </p:nvSpPr>
        <p:spPr>
          <a:xfrm>
            <a:off x="6186445" y="3064085"/>
            <a:ext cx="98464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亮、紫红色</a:t>
            </a:r>
          </a:p>
        </p:txBody>
      </p:sp>
      <p:sp>
        <p:nvSpPr>
          <p:cNvPr id="348203" name="Text Box 43"/>
          <p:cNvSpPr txBox="1"/>
          <p:nvPr/>
        </p:nvSpPr>
        <p:spPr>
          <a:xfrm>
            <a:off x="7010400" y="3062940"/>
            <a:ext cx="97962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zh-CN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18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白色</a:t>
            </a:r>
          </a:p>
        </p:txBody>
      </p:sp>
      <p:sp>
        <p:nvSpPr>
          <p:cNvPr id="348204" name="Text Box 44"/>
          <p:cNvSpPr txBox="1"/>
          <p:nvPr/>
        </p:nvSpPr>
        <p:spPr>
          <a:xfrm>
            <a:off x="7994589" y="3064085"/>
            <a:ext cx="919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亮、银白色</a:t>
            </a:r>
          </a:p>
        </p:txBody>
      </p:sp>
      <p:sp>
        <p:nvSpPr>
          <p:cNvPr id="348205" name="Text Box 45"/>
          <p:cNvSpPr txBox="1"/>
          <p:nvPr/>
        </p:nvSpPr>
        <p:spPr>
          <a:xfrm>
            <a:off x="5430398" y="3953563"/>
            <a:ext cx="1512094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黄铜比铜硬</a:t>
            </a:r>
          </a:p>
        </p:txBody>
      </p:sp>
      <p:sp>
        <p:nvSpPr>
          <p:cNvPr id="348206" name="Text Box 46"/>
          <p:cNvSpPr txBox="1"/>
          <p:nvPr/>
        </p:nvSpPr>
        <p:spPr>
          <a:xfrm>
            <a:off x="7198061" y="3936209"/>
            <a:ext cx="159305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焊锡比锡硬</a:t>
            </a:r>
          </a:p>
        </p:txBody>
      </p:sp>
      <p:sp>
        <p:nvSpPr>
          <p:cNvPr id="348207" name="Text Box 47"/>
          <p:cNvSpPr txBox="1"/>
          <p:nvPr/>
        </p:nvSpPr>
        <p:spPr>
          <a:xfrm>
            <a:off x="5626959" y="4321313"/>
            <a:ext cx="3078956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一般情况下，合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比其组分纯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金属硬度大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73629" y="491901"/>
            <a:ext cx="2362540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/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合金的性质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905" y="2184276"/>
            <a:ext cx="3509871" cy="2468334"/>
            <a:chOff x="412905" y="2184276"/>
            <a:chExt cx="3509871" cy="24683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878" y="2221992"/>
              <a:ext cx="2993898" cy="2350008"/>
            </a:xfrm>
            <a:prstGeom prst="rect">
              <a:avLst/>
            </a:prstGeom>
          </p:spPr>
        </p:pic>
        <p:sp>
          <p:nvSpPr>
            <p:cNvPr id="17" name="圆角矩形 16"/>
            <p:cNvSpPr/>
            <p:nvPr/>
          </p:nvSpPr>
          <p:spPr>
            <a:xfrm>
              <a:off x="412905" y="2184276"/>
              <a:ext cx="367272" cy="246833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点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击图片</a:t>
              </a: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播放</a:t>
              </a:r>
              <a:endPara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实验视频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194" name="Picture 2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551" y="2406252"/>
              <a:ext cx="2884551" cy="2034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5474" y="2208941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309417" y="1049365"/>
            <a:ext cx="1673757" cy="475873"/>
            <a:chOff x="297656" y="1157008"/>
            <a:chExt cx="1673757" cy="475873"/>
          </a:xfrm>
        </p:grpSpPr>
        <p:grpSp>
          <p:nvGrpSpPr>
            <p:cNvPr id="21" name="组合 20"/>
            <p:cNvGrpSpPr/>
            <p:nvPr/>
          </p:nvGrpSpPr>
          <p:grpSpPr>
            <a:xfrm>
              <a:off x="473654" y="1182847"/>
              <a:ext cx="1497759" cy="400110"/>
              <a:chOff x="886455" y="797150"/>
              <a:chExt cx="1018992" cy="426488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800" kern="0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080291" y="797150"/>
                <a:ext cx="825156" cy="426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实验</a:t>
                </a:r>
                <a:r>
                  <a:rPr lang="en-US" altLang="zh-CN" sz="2000" b="1" kern="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8-1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" t="4235" r="4958" b="6345"/>
            <a:stretch/>
          </p:blipFill>
          <p:spPr bwMode="auto">
            <a:xfrm>
              <a:off x="297656" y="1157008"/>
              <a:ext cx="484908" cy="47587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4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4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4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1" grpId="0"/>
      <p:bldP spid="348202" grpId="0"/>
      <p:bldP spid="348203" grpId="0"/>
      <p:bldP spid="348204" grpId="0"/>
      <p:bldP spid="348205" grpId="0"/>
      <p:bldP spid="348206" grpId="0"/>
      <p:bldP spid="348207" grpId="0"/>
      <p:bldP spid="17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129" name="Rectangle 41"/>
          <p:cNvSpPr>
            <a:spLocks noGrp="1" noChangeArrowheads="1"/>
          </p:cNvSpPr>
          <p:nvPr>
            <p:ph type="title" idx="4294967295"/>
          </p:nvPr>
        </p:nvSpPr>
        <p:spPr>
          <a:xfrm>
            <a:off x="727380" y="717170"/>
            <a:ext cx="7707540" cy="1223839"/>
          </a:xfrm>
          <a:noFill/>
          <a:ln>
            <a:noFill/>
          </a:ln>
          <a:effectLst/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normalizeH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查阅资料，了解</a:t>
            </a:r>
            <a:r>
              <a:rPr kumimoji="0" lang="zh-CN" altLang="en-US" sz="2800" b="1" i="0" u="none" strike="noStrike" kern="1200" normalizeH="0" baseline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焊锡和武德合金</a:t>
            </a:r>
            <a:r>
              <a:rPr kumimoji="0" lang="en-US" altLang="zh-CN" sz="2800" b="1" i="0" u="none" strike="noStrike" kern="1200" normalizeH="0" baseline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normalizeH="0" baseline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铅、铋、锡和镉组成的合金</a:t>
            </a:r>
            <a:r>
              <a:rPr kumimoji="0" lang="en-US" altLang="zh-CN" sz="2800" b="1" i="0" u="none" strike="noStrike" kern="1200" normalizeH="0" baseline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kern="1200" normalizeH="0" baseline="0" noProof="0" dirty="0" smtClean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的用途。根据下表提供的数据，你能得到什么启示？</a:t>
            </a:r>
          </a:p>
        </p:txBody>
      </p:sp>
      <p:graphicFrame>
        <p:nvGraphicFramePr>
          <p:cNvPr id="345214" name="Group 126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2560913167"/>
              </p:ext>
            </p:extLst>
          </p:nvPr>
        </p:nvGraphicFramePr>
        <p:xfrm>
          <a:off x="1068814" y="2300526"/>
          <a:ext cx="6769305" cy="2524023"/>
        </p:xfrm>
        <a:graphic>
          <a:graphicData uri="http://schemas.openxmlformats.org/drawingml/2006/table">
            <a:tbl>
              <a:tblPr/>
              <a:tblGrid>
                <a:gridCol w="1197658"/>
                <a:gridCol w="814878"/>
                <a:gridCol w="750836"/>
                <a:gridCol w="814142"/>
                <a:gridCol w="750836"/>
                <a:gridCol w="875976"/>
                <a:gridCol w="1564979"/>
              </a:tblGrid>
              <a:tr h="484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纯金属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合金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356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铅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镉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铋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锡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焊锡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武德合金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5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℃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327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232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4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启示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5216" name="Text Box 128"/>
          <p:cNvSpPr txBox="1">
            <a:spLocks noChangeArrowheads="1"/>
          </p:cNvSpPr>
          <p:nvPr/>
        </p:nvSpPr>
        <p:spPr bwMode="auto">
          <a:xfrm>
            <a:off x="2467223" y="3890108"/>
            <a:ext cx="515909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合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金的性能与组成它们的纯金属不同，如</a:t>
            </a:r>
            <a:r>
              <a:rPr kumimoji="0" lang="zh-CN" altLang="en-US" sz="2400" b="0" kern="1200" cap="none" spc="0" normalizeH="0" baseline="0" noProof="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合</a:t>
            </a:r>
            <a:r>
              <a:rPr kumimoji="0" lang="zh-CN" altLang="en-US" sz="2400" b="0" kern="1200" cap="none" spc="0" normalizeH="0" baseline="0" noProof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金的熔</a:t>
            </a:r>
            <a:r>
              <a:rPr kumimoji="0" lang="zh-CN" altLang="en-US" sz="2400" b="0" kern="1200" cap="none" spc="0" normalizeH="0" baseline="0" noProof="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点一般比其组分金</a:t>
            </a:r>
            <a:r>
              <a:rPr kumimoji="0" lang="zh-CN" altLang="en-US" sz="2400" b="0" kern="1200" cap="none" spc="0" normalizeH="0" baseline="0" noProof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属</a:t>
            </a:r>
            <a:r>
              <a:rPr kumimoji="0" lang="zh-CN" altLang="en-US" sz="2400" b="0" kern="1200" cap="none" spc="0" normalizeH="0" baseline="0" noProof="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低</a:t>
            </a:r>
            <a:endParaRPr kumimoji="0" lang="zh-CN" altLang="en-US" sz="2400" b="0" kern="1200" cap="none" spc="0" normalizeH="0" baseline="0" noProof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2369" y="570302"/>
            <a:ext cx="1351392" cy="464786"/>
            <a:chOff x="571387" y="745077"/>
            <a:chExt cx="1351392" cy="464785"/>
          </a:xfrm>
        </p:grpSpPr>
        <p:grpSp>
          <p:nvGrpSpPr>
            <p:cNvPr id="16" name="组合 15"/>
            <p:cNvGrpSpPr/>
            <p:nvPr/>
          </p:nvGrpSpPr>
          <p:grpSpPr>
            <a:xfrm>
              <a:off x="835070" y="764930"/>
              <a:ext cx="1087709" cy="438801"/>
              <a:chOff x="835070" y="764930"/>
              <a:chExt cx="1087709" cy="438801"/>
            </a:xfrm>
          </p:grpSpPr>
          <p:sp>
            <p:nvSpPr>
              <p:cNvPr id="18" name="流程图: 库存数据 17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800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19402" y="770267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讨论</a:t>
                </a:r>
              </a:p>
            </p:txBody>
          </p:sp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571387" y="745077"/>
              <a:ext cx="456445" cy="4647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5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5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4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21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7" name="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33764" y="1603872"/>
            <a:ext cx="6795499" cy="453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457200" marR="0" lvl="0" indent="-45720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合金的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硬度一般比各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分金属的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404" name="文本框 5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33361" y="2489572"/>
            <a:ext cx="6795902" cy="45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多数合金的熔点一般比各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金属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401" name="文本框 5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33764" y="3437389"/>
            <a:ext cx="6795902" cy="45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42900" marR="0" lvl="0" indent="-34290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合金的性能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一般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优于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分金属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52450" y="525448"/>
            <a:ext cx="8286750" cy="3920718"/>
            <a:chOff x="552450" y="466725"/>
            <a:chExt cx="8286750" cy="4057650"/>
          </a:xfrm>
        </p:grpSpPr>
        <p:sp>
          <p:nvSpPr>
            <p:cNvPr id="22" name="剪去同侧角的矩形 2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0030101010101" pitchFamily="49" charset="-122"/>
                    <a:ea typeface="黑体" panose="02010600030101010101" pitchFamily="49" charset="-122"/>
                  </a:rPr>
                  <a:t>  归纳总结</a:t>
                </a: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/>
      <p:bldP spid="16404" grpId="0"/>
      <p:bldP spid="1640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9163"/>
          <p:cNvSpPr txBox="1">
            <a:spLocks noChangeArrowheads="1"/>
          </p:cNvSpPr>
          <p:nvPr/>
        </p:nvSpPr>
        <p:spPr bwMode="auto">
          <a:xfrm>
            <a:off x="540704" y="1608835"/>
            <a:ext cx="8041234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pitchFamily="49" charset="-122"/>
              </a:rPr>
              <a:t>例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（2019•襄阳）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下列物品主要是由合金制成的是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　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A．塑料水杯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．青铜铸像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汽车轮胎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．羊毛大衣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299653" y="1121140"/>
            <a:ext cx="3089910" cy="459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对合金的认识和判断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91563" y="23994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B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0958" y="1807370"/>
            <a:ext cx="685800" cy="421640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5" name="组合 3"/>
          <p:cNvGrpSpPr/>
          <p:nvPr/>
        </p:nvGrpSpPr>
        <p:grpSpPr>
          <a:xfrm>
            <a:off x="3509963" y="561975"/>
            <a:ext cx="1879600" cy="476250"/>
            <a:chOff x="497257" y="753279"/>
            <a:chExt cx="1881032" cy="477054"/>
          </a:xfrm>
        </p:grpSpPr>
        <p:grpSp>
          <p:nvGrpSpPr>
            <p:cNvPr id="36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36"/>
              <p:cNvSpPr/>
              <p:nvPr/>
            </p:nvSpPr>
            <p:spPr>
              <a:xfrm>
                <a:off x="3470665" y="-540129"/>
                <a:ext cx="419419" cy="418216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>
                <a:off x="3926624" y="-540129"/>
                <a:ext cx="419419" cy="418216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>
                <a:off x="4382584" y="-540129"/>
                <a:ext cx="419419" cy="418216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40" name="缺角矩形 39"/>
              <p:cNvSpPr/>
              <p:nvPr/>
            </p:nvSpPr>
            <p:spPr>
              <a:xfrm>
                <a:off x="3014704" y="-540129"/>
                <a:ext cx="419419" cy="418216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</p:grpSp>
        <p:sp>
          <p:nvSpPr>
            <p:cNvPr id="41" name="矩形 1"/>
            <p:cNvSpPr/>
            <p:nvPr/>
          </p:nvSpPr>
          <p:spPr>
            <a:xfrm>
              <a:off x="497257" y="753279"/>
              <a:ext cx="1881032" cy="4770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连接中考</a:t>
              </a:r>
            </a:p>
          </p:txBody>
        </p:sp>
      </p:grpSp>
      <p:grpSp>
        <p:nvGrpSpPr>
          <p:cNvPr id="51213" name="组合 6"/>
          <p:cNvGrpSpPr/>
          <p:nvPr/>
        </p:nvGrpSpPr>
        <p:grpSpPr>
          <a:xfrm>
            <a:off x="591856" y="1136587"/>
            <a:ext cx="1859280" cy="460375"/>
            <a:chOff x="446859" y="570874"/>
            <a:chExt cx="1858670" cy="460673"/>
          </a:xfrm>
        </p:grpSpPr>
        <p:grpSp>
          <p:nvGrpSpPr>
            <p:cNvPr id="51214" name="组合 5"/>
            <p:cNvGrpSpPr/>
            <p:nvPr/>
          </p:nvGrpSpPr>
          <p:grpSpPr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rgbClr val="0088B8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1220" name="文本框 11"/>
            <p:cNvSpPr txBox="1"/>
            <p:nvPr/>
          </p:nvSpPr>
          <p:spPr>
            <a:xfrm>
              <a:off x="446859" y="570874"/>
              <a:ext cx="1858670" cy="460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素养考点  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  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0" y="-71438"/>
            <a:ext cx="0" cy="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 idx="4294967295"/>
          </p:nvPr>
        </p:nvSpPr>
        <p:spPr>
          <a:xfrm>
            <a:off x="0" y="-71438"/>
            <a:ext cx="0" cy="0"/>
          </a:xfrm>
        </p:spPr>
        <p:txBody>
          <a:bodyPr anchor="b"/>
          <a:lstStyle/>
          <a:p>
            <a:pPr>
              <a:lnSpc>
                <a:spcPct val="90000"/>
              </a:lnSpc>
              <a:defRPr/>
            </a:pPr>
            <a:r>
              <a:rPr lang="zh-CN" altLang="en-US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358073" y="1079652"/>
            <a:ext cx="2783840" cy="459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合金的性质及用途</a:t>
            </a:r>
          </a:p>
        </p:txBody>
      </p:sp>
      <p:grpSp>
        <p:nvGrpSpPr>
          <p:cNvPr id="35" name="组合 3"/>
          <p:cNvGrpSpPr/>
          <p:nvPr/>
        </p:nvGrpSpPr>
        <p:grpSpPr>
          <a:xfrm>
            <a:off x="3509963" y="561975"/>
            <a:ext cx="1879600" cy="476250"/>
            <a:chOff x="497257" y="753279"/>
            <a:chExt cx="1881032" cy="477054"/>
          </a:xfrm>
        </p:grpSpPr>
        <p:grpSp>
          <p:nvGrpSpPr>
            <p:cNvPr id="36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36"/>
              <p:cNvSpPr/>
              <p:nvPr/>
            </p:nvSpPr>
            <p:spPr>
              <a:xfrm>
                <a:off x="3470665" y="-540129"/>
                <a:ext cx="419419" cy="418216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>
                <a:off x="3926624" y="-540129"/>
                <a:ext cx="419419" cy="418216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>
                <a:off x="4382584" y="-540129"/>
                <a:ext cx="419419" cy="418216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  <p:sp>
            <p:nvSpPr>
              <p:cNvPr id="40" name="缺角矩形 39"/>
              <p:cNvSpPr/>
              <p:nvPr/>
            </p:nvSpPr>
            <p:spPr>
              <a:xfrm>
                <a:off x="3014704" y="-540129"/>
                <a:ext cx="419419" cy="418216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+mn-cs"/>
                </a:endParaRPr>
              </a:p>
            </p:txBody>
          </p:sp>
        </p:grpSp>
        <p:sp>
          <p:nvSpPr>
            <p:cNvPr id="41" name="矩形 1"/>
            <p:cNvSpPr/>
            <p:nvPr/>
          </p:nvSpPr>
          <p:spPr>
            <a:xfrm>
              <a:off x="497257" y="753279"/>
              <a:ext cx="1881032" cy="4770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连接中考</a:t>
              </a:r>
            </a:p>
          </p:txBody>
        </p:sp>
      </p:grpSp>
      <p:grpSp>
        <p:nvGrpSpPr>
          <p:cNvPr id="51213" name="组合 6"/>
          <p:cNvGrpSpPr/>
          <p:nvPr/>
        </p:nvGrpSpPr>
        <p:grpSpPr>
          <a:xfrm>
            <a:off x="591856" y="1081723"/>
            <a:ext cx="1859280" cy="460375"/>
            <a:chOff x="446859" y="570874"/>
            <a:chExt cx="1858670" cy="460673"/>
          </a:xfrm>
        </p:grpSpPr>
        <p:grpSp>
          <p:nvGrpSpPr>
            <p:cNvPr id="51214" name="组合 5"/>
            <p:cNvGrpSpPr/>
            <p:nvPr/>
          </p:nvGrpSpPr>
          <p:grpSpPr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rgbClr val="0088B8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1220" name="文本框 11"/>
            <p:cNvSpPr txBox="1"/>
            <p:nvPr/>
          </p:nvSpPr>
          <p:spPr>
            <a:xfrm>
              <a:off x="446859" y="570874"/>
              <a:ext cx="1858670" cy="460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素养考点  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4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  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文本框 49163"/>
          <p:cNvSpPr txBox="1">
            <a:spLocks noChangeArrowheads="1"/>
          </p:cNvSpPr>
          <p:nvPr/>
        </p:nvSpPr>
        <p:spPr bwMode="auto">
          <a:xfrm>
            <a:off x="551940" y="1542098"/>
            <a:ext cx="7946108" cy="33239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pitchFamily="49" charset="-122"/>
              </a:rPr>
              <a:t>例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（2018•本溪）关于金属及合金的说法错误的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A．合金中至少含有两种金属元素</a:t>
            </a:r>
          </a:p>
          <a:p>
            <a:pPr marL="0" marR="0" lvl="0" indent="0" algn="l" defTabSz="1219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B．生铁和钢是常见的铁合金</a:t>
            </a:r>
          </a:p>
          <a:p>
            <a:pPr marL="0" marR="0" lvl="0" indent="0" algn="l" defTabSz="1219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C．黄铜的硬度比纯铜的硬度大</a:t>
            </a:r>
          </a:p>
          <a:p>
            <a:pPr marL="0" marR="0" lvl="0" indent="0" algn="l" defTabSz="1219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D．焊锡的熔点比纯锡的熔点低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02934" y="2102193"/>
            <a:ext cx="681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84624" y="1608455"/>
            <a:ext cx="1803779" cy="440690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1993" y="1607622"/>
            <a:ext cx="1803779" cy="440690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8073" y="2691200"/>
            <a:ext cx="3564555" cy="440690"/>
          </a:xfrm>
          <a:prstGeom prst="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8073" y="2693327"/>
            <a:ext cx="35645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至少含有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种金属元素</a:t>
            </a:r>
            <a:endParaRPr lang="zh-CN" altLang="en-US" sz="2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 bldLvl="0" animBg="1"/>
      <p:bldP spid="26" grpId="0" bldLvl="0" animBg="1"/>
      <p:bldP spid="29" grpId="0" bldLvl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1"/>
          <p:cNvGrpSpPr>
            <a:grpSpLocks noChangeAspect="1"/>
          </p:cNvGrpSpPr>
          <p:nvPr/>
        </p:nvGrpSpPr>
        <p:grpSpPr bwMode="auto">
          <a:xfrm>
            <a:off x="3262313" y="675098"/>
            <a:ext cx="2411016" cy="450056"/>
            <a:chOff x="3564387" y="597378"/>
            <a:chExt cx="2247990" cy="419195"/>
          </a:xfrm>
        </p:grpSpPr>
        <p:sp>
          <p:nvSpPr>
            <p:cNvPr id="3687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866" name="TextBox 15"/>
          <p:cNvSpPr txBox="1">
            <a:spLocks noChangeArrowheads="1"/>
          </p:cNvSpPr>
          <p:nvPr/>
        </p:nvSpPr>
        <p:spPr bwMode="auto">
          <a:xfrm>
            <a:off x="3227785" y="632235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595313" y="1283944"/>
            <a:ext cx="7953375" cy="267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合金具有许多优良的性能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，下列材料不属于合金的是（　　）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A．生铁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．铝	 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C．焊锡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D．18K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7641" y="2092670"/>
            <a:ext cx="47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62" name="TextBox 26"/>
          <p:cNvSpPr txBox="1">
            <a:spLocks noChangeArrowheads="1"/>
          </p:cNvSpPr>
          <p:nvPr/>
        </p:nvSpPr>
        <p:spPr bwMode="auto">
          <a:xfrm>
            <a:off x="498163" y="964944"/>
            <a:ext cx="8286841" cy="4008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lvl="0"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我国成功研制出国产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7055合金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材料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，该材料是一种强度和韧性都非常好的新型铝合金。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下列关于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7055合金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说法错误的是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　　）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A．它是一种新型的化合物	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B．它具有良好的导电性	</a:t>
            </a:r>
          </a:p>
          <a:p>
            <a:pPr marL="0" marR="0" lvl="0" indent="0" algn="l" defTabSz="1219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C．它的原子间存在空隙	</a:t>
            </a:r>
          </a:p>
          <a:p>
            <a:pPr lvl="0"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7055合金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抗腐蚀性高于铝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5165" y="2154933"/>
            <a:ext cx="738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 bwMode="auto">
          <a:xfrm>
            <a:off x="3262313" y="549263"/>
            <a:ext cx="2411016" cy="450056"/>
            <a:chOff x="3564387" y="597378"/>
            <a:chExt cx="2247990" cy="419195"/>
          </a:xfrm>
        </p:grpSpPr>
        <p:sp>
          <p:nvSpPr>
            <p:cNvPr id="1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3227785" y="5064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552450" y="1132867"/>
            <a:ext cx="8026703" cy="3707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合金优越的性能，能满足许多特殊的用途和高科技的需要。下列有关合金的说法中，不正确的是 （   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合金属于金属材料                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合金中一定含有金属元素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合金的抗腐蚀性能比其成分金属强  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合金的熔点比其成分金属高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07752" y="2215882"/>
            <a:ext cx="476885" cy="527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lIns="91437" tIns="45718" rIns="91437" bIns="45718"/>
          <a:lstStyle/>
          <a:p>
            <a:pPr marL="0" marR="0" lvl="0" indent="0" algn="l" defTabSz="12192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 bwMode="auto">
          <a:xfrm>
            <a:off x="3262313" y="549263"/>
            <a:ext cx="2411016" cy="450056"/>
            <a:chOff x="3564387" y="597378"/>
            <a:chExt cx="2247990" cy="419195"/>
          </a:xfrm>
        </p:grpSpPr>
        <p:sp>
          <p:nvSpPr>
            <p:cNvPr id="1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3227785" y="5064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313690" y="1169519"/>
            <a:ext cx="8515985" cy="3933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algn="l" defTabSz="1219200" rtl="0" eaLnBrk="1" fontAlgn="base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合金是重要的金属材料。</a:t>
            </a: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1）下列物质不属于合金的是（　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）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青铜         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锌</a:t>
            </a:r>
            <a:r>
              <a:rPr lang="en-US" altLang="zh-CN" sz="2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．钢	    D．生铁</a:t>
            </a: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2）生铁是常用的合金，生铁属于_____（填“纯净物”或“混合物”）。</a:t>
            </a: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3）黄铜是铜锌合金，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将纯铜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和黄铜</a:t>
            </a: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片互相刻画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（如图所示），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纯铜片上留有明</a:t>
            </a:r>
          </a:p>
          <a:p>
            <a:pPr marL="0" marR="0" lvl="0" indent="0" algn="l" defTabSz="1219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显的划痕，</a:t>
            </a:r>
            <a:r>
              <a:rPr lang="en-US" altLang="zh-CN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说明________________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6101" y="1688363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06666" y="2581273"/>
            <a:ext cx="1550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混合物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63843" y="4501515"/>
            <a:ext cx="4518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黄铜的硬度比纯铜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组合 1"/>
          <p:cNvGrpSpPr>
            <a:grpSpLocks noChangeAspect="1"/>
          </p:cNvGrpSpPr>
          <p:nvPr/>
        </p:nvGrpSpPr>
        <p:grpSpPr bwMode="auto">
          <a:xfrm>
            <a:off x="3262313" y="549263"/>
            <a:ext cx="2411016" cy="450056"/>
            <a:chOff x="3564387" y="597378"/>
            <a:chExt cx="2247990" cy="419195"/>
          </a:xfrm>
        </p:grpSpPr>
        <p:sp>
          <p:nvSpPr>
            <p:cNvPr id="11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27785" y="5064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154" y="3658111"/>
            <a:ext cx="2085937" cy="107359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1"/>
          <p:cNvGrpSpPr>
            <a:grpSpLocks noChangeAspect="1"/>
          </p:cNvGrpSpPr>
          <p:nvPr/>
        </p:nvGrpSpPr>
        <p:grpSpPr bwMode="auto">
          <a:xfrm>
            <a:off x="3262313" y="599597"/>
            <a:ext cx="2411016" cy="450056"/>
            <a:chOff x="3564387" y="597378"/>
            <a:chExt cx="2247990" cy="419195"/>
          </a:xfrm>
        </p:grpSpPr>
        <p:sp>
          <p:nvSpPr>
            <p:cNvPr id="3892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3892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3892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3892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3892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38914" name="TextBox 15"/>
          <p:cNvSpPr txBox="1">
            <a:spLocks noChangeArrowheads="1"/>
          </p:cNvSpPr>
          <p:nvPr/>
        </p:nvSpPr>
        <p:spPr bwMode="auto">
          <a:xfrm>
            <a:off x="3233302" y="580433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能力提升题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170180" y="1197418"/>
            <a:ext cx="8975725" cy="33239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列有关金属材料的说法中正确的是（　　）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A．地壳中含量最高的金属元素是铁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B．钢的性能优良，所以钢是纯净的铁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C．多数合金的抗腐蚀性能比组成它们的纯金属更好	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D．银的导电性最好，大多数电线都是用银作材料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38812" y="1309153"/>
            <a:ext cx="77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029313" y="591239"/>
            <a:ext cx="3278456" cy="461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金属材料的发展和利用</a:t>
            </a: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084785" y="565917"/>
            <a:ext cx="1944290" cy="494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8" tIns="34289" rIns="68578" bIns="34289">
            <a:spAutoFit/>
          </a:bodyPr>
          <a:lstStyle/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7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组合 17"/>
          <p:cNvGrpSpPr/>
          <p:nvPr/>
        </p:nvGrpSpPr>
        <p:grpSpPr bwMode="auto">
          <a:xfrm>
            <a:off x="2213610" y="614928"/>
            <a:ext cx="1685925" cy="420357"/>
            <a:chOff x="2212975" y="741217"/>
            <a:chExt cx="1685925" cy="409676"/>
          </a:xfrm>
        </p:grpSpPr>
        <p:sp>
          <p:nvSpPr>
            <p:cNvPr id="12318" name="圆角矩形 1"/>
            <p:cNvSpPr>
              <a:spLocks noChangeArrowheads="1"/>
            </p:cNvSpPr>
            <p:nvPr/>
          </p:nvSpPr>
          <p:spPr bwMode="auto">
            <a:xfrm>
              <a:off x="2212975" y="741217"/>
              <a:ext cx="1685925" cy="396875"/>
            </a:xfrm>
            <a:prstGeom prst="roundRect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round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19" name="矩形 1"/>
            <p:cNvSpPr>
              <a:spLocks noChangeArrowheads="1"/>
            </p:cNvSpPr>
            <p:nvPr/>
          </p:nvSpPr>
          <p:spPr bwMode="auto">
            <a:xfrm>
              <a:off x="2313778" y="772952"/>
              <a:ext cx="1505585" cy="37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37" tIns="45718" rIns="91437" bIns="45718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40">
            <a:hlinkClick r:id="rId3" action="ppaction://hlinkfile"/>
          </p:cNvPr>
          <p:cNvSpPr txBox="1"/>
          <p:nvPr/>
        </p:nvSpPr>
        <p:spPr>
          <a:xfrm>
            <a:off x="1489092" y="1232932"/>
            <a:ext cx="7483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察下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总结出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属材料的发展过程。</a:t>
            </a:r>
            <a:endParaRPr lang="zh-CN" altLang="zh-CN" sz="24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36105" y="2276643"/>
            <a:ext cx="4926069" cy="17851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后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母戊鼎是中国目前已发现的最重的青铜器。后母戊鼎含铜84.77％、锡11.64％、铅27.9</a:t>
            </a:r>
            <a:r>
              <a:rPr lang="zh-CN" altLang="en-US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％，充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分显示出商代青铜铸造业的生产规模和技术水平。</a:t>
            </a:r>
          </a:p>
        </p:txBody>
      </p:sp>
      <p:pic>
        <p:nvPicPr>
          <p:cNvPr id="5138" name="Picture 19" descr="C:\Documents and Settings\Administrator\桌面\MAIN201306061648000257548610690.jpgMAIN20130606164800025754861069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11299" y="2169345"/>
            <a:ext cx="1945273" cy="19259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635185" y="1266742"/>
            <a:ext cx="1755979" cy="455854"/>
            <a:chOff x="1745942" y="3988439"/>
            <a:chExt cx="1755979" cy="455854"/>
          </a:xfrm>
        </p:grpSpPr>
        <p:grpSp>
          <p:nvGrpSpPr>
            <p:cNvPr id="18" name="组合 17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0030101010101" pitchFamily="49" charset="-122"/>
                    <a:cs typeface="Times New Roman" panose="02020603050405020304" pitchFamily="18" charset="0"/>
                  </a:rPr>
                  <a:t>试一试</a:t>
                </a: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2" name="文本框 5"/>
          <p:cNvSpPr txBox="1"/>
          <p:nvPr/>
        </p:nvSpPr>
        <p:spPr>
          <a:xfrm>
            <a:off x="1320347" y="4278225"/>
            <a:ext cx="15271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后母戊鼎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6" name="TextBox 26"/>
          <p:cNvSpPr txBox="1">
            <a:spLocks noChangeArrowheads="1"/>
          </p:cNvSpPr>
          <p:nvPr/>
        </p:nvSpPr>
        <p:spPr bwMode="auto">
          <a:xfrm>
            <a:off x="246042" y="1160600"/>
            <a:ext cx="8831580" cy="3888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8" rIns="91437" bIns="45718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属、金属材料的性质在很大程度上决定了它们的用途。下列相关说法中不正确的是 （     ）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A.不锈钢抗腐蚀性好，常用于制造医疗器械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B.铁具有良好的导热性，可以用于制造炊具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C.铝合金轻而坚韧，可作汽车、飞机和火箭的材料</a:t>
            </a:r>
          </a:p>
          <a:p>
            <a:pPr marL="0" marR="0" lvl="0" indent="0" algn="l" defTabSz="1219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D.铅锑合金的熔点较低，电阻较大，常用于制成发热体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92386" y="1925827"/>
            <a:ext cx="581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 bwMode="auto">
          <a:xfrm>
            <a:off x="3262313" y="624764"/>
            <a:ext cx="2411016" cy="450056"/>
            <a:chOff x="3564387" y="597378"/>
            <a:chExt cx="2247990" cy="419195"/>
          </a:xfrm>
        </p:grpSpPr>
        <p:sp>
          <p:nvSpPr>
            <p:cNvPr id="8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233302" y="6056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能力提升题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 bwMode="auto">
          <a:xfrm>
            <a:off x="3262313" y="624764"/>
            <a:ext cx="2411016" cy="450056"/>
            <a:chOff x="3564387" y="597378"/>
            <a:chExt cx="2247990" cy="419195"/>
          </a:xfrm>
        </p:grpSpPr>
        <p:sp>
          <p:nvSpPr>
            <p:cNvPr id="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marL="0" marR="0" lvl="0" indent="0" algn="ctr" defTabSz="1219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3233302" y="605600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marL="0" marR="0" lvl="0" indent="0" algn="dist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能力提升题</a:t>
            </a:r>
            <a:endParaRPr kumimoji="0" lang="en-US" altLang="zh-CN" sz="25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393" y="1166540"/>
            <a:ext cx="8420824" cy="3726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业生产中常将两种金属在同一容器中加热使其熔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化，冷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凝后得到具有金属特性的熔合物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合金。试根据下表所列金属的熔点和沸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点（其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他条件均已满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足），判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断不能制作出的合金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）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3000"/>
              </a:lnSpc>
              <a:buAutoNum type="alphaUcPeriod"/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Na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　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K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　　　　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3000"/>
              </a:lnSpc>
              <a:buAutoNum type="alphaUcPeriod" startAt="3"/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Na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　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Fe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Cu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合金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263"/>
              </p:ext>
            </p:extLst>
          </p:nvPr>
        </p:nvGraphicFramePr>
        <p:xfrm>
          <a:off x="3094711" y="2727224"/>
          <a:ext cx="5305156" cy="1798359"/>
        </p:xfrm>
        <a:graphic>
          <a:graphicData uri="http://schemas.openxmlformats.org/drawingml/2006/table">
            <a:tbl>
              <a:tblPr firstRow="1" firstCol="1" bandRow="1"/>
              <a:tblGrid>
                <a:gridCol w="1258936"/>
                <a:gridCol w="809244"/>
                <a:gridCol w="809244"/>
                <a:gridCol w="809244"/>
                <a:gridCol w="809244"/>
                <a:gridCol w="809244"/>
              </a:tblGrid>
              <a:tr h="57803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金属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Na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K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Al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Cu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Fe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61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℃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97.8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63.6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660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083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535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70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沸点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℃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883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774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200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595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750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文本框 2"/>
          <p:cNvSpPr txBox="1"/>
          <p:nvPr/>
        </p:nvSpPr>
        <p:spPr>
          <a:xfrm>
            <a:off x="1975224" y="2513487"/>
            <a:ext cx="581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06936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1352390" y="899872"/>
            <a:ext cx="1063639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概念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369871" y="2076964"/>
            <a:ext cx="553998" cy="163737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合金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5" name="AutoShape 15"/>
          <p:cNvSpPr/>
          <p:nvPr/>
        </p:nvSpPr>
        <p:spPr>
          <a:xfrm>
            <a:off x="1062433" y="1051559"/>
            <a:ext cx="132603" cy="3713387"/>
          </a:xfrm>
          <a:prstGeom prst="leftBrace">
            <a:avLst>
              <a:gd name="adj1" fmla="val 35531"/>
              <a:gd name="adj2" fmla="val 50000"/>
            </a:avLst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b="1" dirty="0">
              <a:latin typeface="Times New Roman" panose="02020603050405020304" charset="0"/>
              <a:ea typeface="华文新魏" pitchFamily="2" charset="-122"/>
              <a:cs typeface="Times New Roman" panose="02020603050405020304" charset="0"/>
            </a:endParaRPr>
          </a:p>
        </p:txBody>
      </p:sp>
      <p:sp>
        <p:nvSpPr>
          <p:cNvPr id="8" name="文本框 102"/>
          <p:cNvSpPr txBox="1"/>
          <p:nvPr/>
        </p:nvSpPr>
        <p:spPr>
          <a:xfrm>
            <a:off x="1333132" y="4534758"/>
            <a:ext cx="1063639" cy="4603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algn="ctr"/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用途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Rectangle 31"/>
          <p:cNvSpPr/>
          <p:nvPr/>
        </p:nvSpPr>
        <p:spPr>
          <a:xfrm>
            <a:off x="2516697" y="715205"/>
            <a:ext cx="6467912" cy="83099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由一种金属跟其他金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属或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非金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属熔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合形成的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有金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属特性的物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质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AutoShape 28"/>
          <p:cNvSpPr/>
          <p:nvPr/>
        </p:nvSpPr>
        <p:spPr>
          <a:xfrm flipH="1">
            <a:off x="2516697" y="3316915"/>
            <a:ext cx="197644" cy="1054742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1341938" y="2177566"/>
            <a:ext cx="1063639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种类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17" name="Rectangle 6"/>
          <p:cNvSpPr/>
          <p:nvPr/>
        </p:nvSpPr>
        <p:spPr>
          <a:xfrm>
            <a:off x="1352390" y="3613453"/>
            <a:ext cx="1063639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</a:rPr>
              <a:t>性能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7091" y="3112454"/>
            <a:ext cx="58009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0" hangingPunct="0">
              <a:lnSpc>
                <a:spcPct val="150000"/>
              </a:lnSpc>
            </a:pP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合金的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硬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度大于</a:t>
            </a:r>
            <a:r>
              <a:rPr lang="zh-CN" altLang="zh-CN" sz="20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组成它的纯金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属</a:t>
            </a:r>
            <a:endParaRPr lang="zh-CN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defTabSz="457200" eaLnBrk="0" hangingPunct="0">
              <a:lnSpc>
                <a:spcPct val="150000"/>
              </a:lnSpc>
            </a:pP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合金的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熔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点低于</a:t>
            </a:r>
            <a:r>
              <a:rPr lang="zh-CN" altLang="zh-CN" sz="20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组成它的纯金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属</a:t>
            </a:r>
            <a:r>
              <a:rPr lang="en-US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defTabSz="457200" eaLnBrk="0" hangingPunct="0">
              <a:lnSpc>
                <a:spcPct val="150000"/>
              </a:lnSpc>
            </a:pP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合金的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抗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腐蚀能力优于</a:t>
            </a:r>
            <a:r>
              <a:rPr lang="zh-CN" altLang="zh-CN" sz="20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纯金</a:t>
            </a:r>
            <a:r>
              <a:rPr lang="zh-CN" altLang="zh-CN" sz="20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属</a:t>
            </a:r>
            <a:endParaRPr lang="zh-CN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AutoShape 28"/>
          <p:cNvSpPr/>
          <p:nvPr/>
        </p:nvSpPr>
        <p:spPr>
          <a:xfrm flipH="1">
            <a:off x="2570195" y="1881027"/>
            <a:ext cx="197644" cy="1054742"/>
          </a:xfrm>
          <a:prstGeom prst="rightBrace">
            <a:avLst>
              <a:gd name="adj1" fmla="val 56029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93006" y="1680972"/>
            <a:ext cx="99881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铁合金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93006" y="2208343"/>
            <a:ext cx="99881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铝合金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93006" y="2708197"/>
            <a:ext cx="99881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钛合金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93360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8" grpId="0" animBg="1"/>
      <p:bldP spid="9" grpId="0" animBg="1"/>
      <p:bldP spid="11" grpId="0" animBg="1"/>
      <p:bldP spid="16" grpId="0" animBg="1"/>
      <p:bldP spid="17" grpId="0" animBg="1"/>
      <p:bldP spid="18" grpId="0"/>
      <p:bldP spid="19" grpId="0" animBg="1"/>
      <p:bldP spid="21" grpId="0" animBg="1"/>
      <p:bldP spid="22" grpId="0" animBg="1"/>
      <p:bldP spid="2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>
            <p:custDataLst>
              <p:tags r:id="rId1"/>
            </p:custDataLst>
          </p:nvPr>
        </p:nvSpPr>
        <p:spPr bwMode="auto">
          <a:xfrm rot="16200000">
            <a:off x="978206" y="900148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61354" y="1556789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Arial" panose="020B0604020202020204" pitchFamily="34" charset="0"/>
              </a:rPr>
              <a:t>作业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68685" y="1703870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68685" y="2637856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526756" y="1556835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300" normalizeH="0" baseline="0" noProof="0" dirty="0">
                <a:ln>
                  <a:noFill/>
                </a:ln>
                <a:solidFill>
                  <a:srgbClr val="178AA1">
                    <a:lumMod val="100000"/>
                  </a:srgb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526756" y="1894020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kumimoji="0" lang="en-US" altLang="zh-CN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kumimoji="0" lang="zh-CN" altLang="en-US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练习与应用</a:t>
            </a:r>
            <a:r>
              <a:rPr kumimoji="0" lang="en-US" altLang="zh-CN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kumimoji="0" lang="zh-CN" altLang="en-US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题目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526756" y="2490761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300" normalizeH="0" baseline="0" noProof="0" dirty="0">
                <a:ln>
                  <a:noFill/>
                </a:ln>
                <a:solidFill>
                  <a:srgbClr val="40A693">
                    <a:lumMod val="100000"/>
                  </a:srgb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526756" y="2793180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配套练习册练习题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998770" y="1708150"/>
            <a:ext cx="7141699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noProof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文本框 25607"/>
          <p:cNvSpPr txBox="1"/>
          <p:nvPr/>
        </p:nvSpPr>
        <p:spPr>
          <a:xfrm>
            <a:off x="929640" y="3912023"/>
            <a:ext cx="2913380" cy="867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东汉时期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青铜奔马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，现已成为我国的旅游标志。</a:t>
            </a:r>
          </a:p>
        </p:txBody>
      </p:sp>
      <p:sp>
        <p:nvSpPr>
          <p:cNvPr id="25609" name="文本框 25608"/>
          <p:cNvSpPr txBox="1"/>
          <p:nvPr/>
        </p:nvSpPr>
        <p:spPr>
          <a:xfrm>
            <a:off x="4867919" y="3912023"/>
            <a:ext cx="3417570" cy="867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河北沧州</a:t>
            </a:r>
            <a:r>
              <a:rPr lang="zh-CN" altLang="en-US" sz="1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铁狮子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，铸造于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公元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953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，距今已有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千余年的历史。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4" y="1060926"/>
            <a:ext cx="3235936" cy="24410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778" y="1031661"/>
            <a:ext cx="2882900" cy="24703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5608"/>
          <p:cNvSpPr txBox="1"/>
          <p:nvPr/>
        </p:nvSpPr>
        <p:spPr>
          <a:xfrm>
            <a:off x="753131" y="3850801"/>
            <a:ext cx="46909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世纪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铝和铝合金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的应用。</a:t>
            </a:r>
            <a:endParaRPr lang="zh-CN" altLang="en-US" sz="2000" dirty="0"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2" y="905933"/>
            <a:ext cx="4509190" cy="2362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079" y="905933"/>
            <a:ext cx="3195933" cy="15324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843" y="2863272"/>
            <a:ext cx="2303090" cy="1896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24"/>
          <p:cNvSpPr/>
          <p:nvPr/>
        </p:nvSpPr>
        <p:spPr>
          <a:xfrm>
            <a:off x="1000442" y="1603056"/>
            <a:ext cx="7700962" cy="2354491"/>
          </a:xfrm>
          <a:prstGeom prst="rect">
            <a:avLst/>
          </a:prstGeom>
          <a:solidFill>
            <a:srgbClr val="006666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金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属材料的发展经历：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青铜器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时代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铁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器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时代 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铝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的利用 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各种功能材料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前年产量最高的金属是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铁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，其次是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铝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2290"/>
          <p:cNvSpPr>
            <a:spLocks noChangeArrowheads="1"/>
          </p:cNvSpPr>
          <p:nvPr/>
        </p:nvSpPr>
        <p:spPr bwMode="auto">
          <a:xfrm>
            <a:off x="-1" y="733203"/>
            <a:ext cx="9140825" cy="539751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pc="1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金属材料的发展</a:t>
            </a:r>
            <a:r>
              <a:rPr lang="zh-CN" altLang="en-US" sz="2800" b="1" spc="100" noProof="1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史</a:t>
            </a:r>
            <a:endParaRPr lang="zh-CN" altLang="en-US" sz="2800" b="1" spc="100" noProof="1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77" y="1839120"/>
            <a:ext cx="1044390" cy="149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08" y="2269119"/>
            <a:ext cx="4412355" cy="2721241"/>
          </a:xfrm>
          <a:prstGeom prst="rect">
            <a:avLst/>
          </a:prstGeom>
        </p:spPr>
      </p:pic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113360" y="1710187"/>
            <a:ext cx="4195763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250156" y="2087616"/>
            <a:ext cx="2302669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407" name="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31887" y="674782"/>
            <a:ext cx="7740003" cy="1050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你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所知道的金属或金属制品还有哪些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它们各自是用什么材料制成的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404" name="文本框 5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9494" y="1672444"/>
            <a:ext cx="7948599" cy="9929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金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属材料分哪几类？目前世界上应用广泛的金属材料有哪些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9361" y="648652"/>
            <a:ext cx="1574419" cy="654879"/>
            <a:chOff x="383119" y="652379"/>
            <a:chExt cx="1574419" cy="654878"/>
          </a:xfrm>
        </p:grpSpPr>
        <p:grpSp>
          <p:nvGrpSpPr>
            <p:cNvPr id="22" name="组合 21"/>
            <p:cNvGrpSpPr/>
            <p:nvPr/>
          </p:nvGrpSpPr>
          <p:grpSpPr>
            <a:xfrm>
              <a:off x="835070" y="764930"/>
              <a:ext cx="1122468" cy="438801"/>
              <a:chOff x="835070" y="764930"/>
              <a:chExt cx="1122468" cy="438801"/>
            </a:xfrm>
          </p:grpSpPr>
          <p:sp>
            <p:nvSpPr>
              <p:cNvPr id="24" name="流程图: 库存数据 23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54238" y="796394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0030101010101" pitchFamily="49" charset="-122"/>
                    <a:ea typeface="黑体" panose="0201060003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4097759" y="2744680"/>
            <a:ext cx="2311538" cy="561209"/>
            <a:chOff x="3131762" y="248416"/>
            <a:chExt cx="2440363" cy="647699"/>
          </a:xfrm>
        </p:grpSpPr>
        <p:sp>
          <p:nvSpPr>
            <p:cNvPr id="27" name="圆角矩形 26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</a:rPr>
                <a:t>  归纳总结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16401" name="文本框 5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80284" y="3173943"/>
            <a:ext cx="4182401" cy="16969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属材料包括纯金属以及它们的合金。应用广泛的金属有：铜、铁、铝等</a:t>
            </a:r>
            <a:r>
              <a:rPr lang="zh-CN" altLang="en-US" sz="2400" b="1" dirty="0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1_1"/>
  <p:tag name="KSO_WM_UNIT_ID" val="diagram160326_3*l_h_f*1_1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2_1"/>
  <p:tag name="KSO_WM_UNIT_ID" val="diagram160326_3*l_h_f*1_2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3_1"/>
  <p:tag name="KSO_WM_UNIT_ID" val="diagram160326_3*l_h_f*1_3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1_1"/>
  <p:tag name="KSO_WM_UNIT_ID" val="diagram160326_3*l_h_f*1_1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2_1"/>
  <p:tag name="KSO_WM_UNIT_ID" val="diagram160326_3*l_h_f*1_2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26"/>
  <p:tag name="KSO_WM_UNIT_TYPE" val="l_h_f"/>
  <p:tag name="KSO_WM_UNIT_INDEX" val="1_3_1"/>
  <p:tag name="KSO_WM_UNIT_ID" val="diagram160326_3*l_h_f*1_3_1"/>
  <p:tag name="KSO_WM_UNIT_CLEAR" val="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TAG_VERSION" val="1.0"/>
  <p:tag name="KSO_WM_DIAGRAM_GROUP_CODE" val="l1-1"/>
  <p:tag name="KSO_WM_UNIT_TEXT_FILL_FORE_SCHEMECOLOR_INDEX" val="1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3295</Words>
  <Application>Microsoft Office PowerPoint</Application>
  <PresentationFormat>全屏显示(16:9)</PresentationFormat>
  <Paragraphs>467</Paragraphs>
  <Slides>54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《七彩课堂》课件模板（新）</vt:lpstr>
      <vt:lpstr>自定义设计方案</vt:lpstr>
      <vt:lpstr>1_《七彩课堂》课件模板（新）</vt:lpstr>
      <vt:lpstr>2_《七彩课堂》课件模板（新）</vt:lpstr>
      <vt:lpstr>第八单元  金属和金属材料 课题1  金属材料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比较黄铜片（铜锌合金）和铜片、焊锡和锡的光泽和颜色；将它们互相刻画，比较它们的硬度。</vt:lpstr>
      <vt:lpstr>        查阅资料，了解焊锡和武德合金(铅、铋、锡和镉组成的合金)的用途。根据下表提供的数据，你能得到什么启示？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走进化学世界 课题1  物质的变化和性质</dc:title>
  <dc:creator>Lenovo</dc:creator>
  <cp:lastModifiedBy>xb21cn</cp:lastModifiedBy>
  <cp:revision>87</cp:revision>
  <cp:lastPrinted>2019-08-15T01:25:42Z</cp:lastPrinted>
  <dcterms:created xsi:type="dcterms:W3CDTF">2019-03-27T06:38:00Z</dcterms:created>
  <dcterms:modified xsi:type="dcterms:W3CDTF">2019-11-12T02:29:27Z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