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6154" name="组合 3"/>
          <p:cNvGrpSpPr/>
          <p:nvPr userDrawn="1"/>
        </p:nvGrpSpPr>
        <p:grpSpPr>
          <a:xfrm>
            <a:off x="644525" y="1577975"/>
            <a:ext cx="11220450" cy="615950"/>
            <a:chOff x="1045" y="956"/>
            <a:chExt cx="17670" cy="970"/>
          </a:xfrm>
        </p:grpSpPr>
        <p:grpSp>
          <p:nvGrpSpPr>
            <p:cNvPr id="6155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6156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7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158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知识梳理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483" name="TextBox 19"/>
          <p:cNvSpPr txBox="1"/>
          <p:nvPr userDrawn="1"/>
        </p:nvSpPr>
        <p:spPr>
          <a:xfrm>
            <a:off x="2805430" y="802640"/>
            <a:ext cx="7118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ctr" fontAlgn="ctr"/>
            <a:r>
              <a:rPr 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3200" b="1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碳单质的性质及用途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6154" name="组合 3"/>
          <p:cNvGrpSpPr/>
          <p:nvPr userDrawn="1"/>
        </p:nvGrpSpPr>
        <p:grpSpPr>
          <a:xfrm>
            <a:off x="644525" y="1577975"/>
            <a:ext cx="11220450" cy="615950"/>
            <a:chOff x="1045" y="956"/>
            <a:chExt cx="17670" cy="970"/>
          </a:xfrm>
        </p:grpSpPr>
        <p:grpSp>
          <p:nvGrpSpPr>
            <p:cNvPr id="6155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6156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7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158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知识梳理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483" name="TextBox 19"/>
          <p:cNvSpPr txBox="1"/>
          <p:nvPr userDrawn="1"/>
        </p:nvSpPr>
        <p:spPr>
          <a:xfrm>
            <a:off x="2835910" y="802640"/>
            <a:ext cx="7118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ctr" fontAlgn="ctr"/>
            <a:r>
              <a:rPr 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3200" b="1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CO</a:t>
            </a:r>
            <a:r>
              <a:rPr lang="zh-CN" altLang="en-US" sz="3200" b="1" baseline="-2500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和CO的性质及用途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6154" name="组合 3"/>
          <p:cNvGrpSpPr/>
          <p:nvPr userDrawn="1"/>
        </p:nvGrpSpPr>
        <p:grpSpPr>
          <a:xfrm>
            <a:off x="644525" y="1577975"/>
            <a:ext cx="11220450" cy="615950"/>
            <a:chOff x="1045" y="956"/>
            <a:chExt cx="17670" cy="970"/>
          </a:xfrm>
        </p:grpSpPr>
        <p:grpSp>
          <p:nvGrpSpPr>
            <p:cNvPr id="6155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6156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7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158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知识梳理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483" name="TextBox 19"/>
          <p:cNvSpPr txBox="1"/>
          <p:nvPr userDrawn="1"/>
        </p:nvSpPr>
        <p:spPr>
          <a:xfrm>
            <a:off x="2835910" y="802640"/>
            <a:ext cx="7118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ctr" fontAlgn="ctr"/>
            <a:r>
              <a:rPr 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3200" b="1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CO</a:t>
            </a:r>
            <a:r>
              <a:rPr lang="zh-CN" altLang="en-US" sz="3200" b="1" baseline="-25000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的制取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6154" name="组合 3"/>
          <p:cNvGrpSpPr/>
          <p:nvPr userDrawn="1"/>
        </p:nvGrpSpPr>
        <p:grpSpPr>
          <a:xfrm>
            <a:off x="644525" y="1577975"/>
            <a:ext cx="11220450" cy="615950"/>
            <a:chOff x="1045" y="956"/>
            <a:chExt cx="17670" cy="970"/>
          </a:xfrm>
        </p:grpSpPr>
        <p:grpSp>
          <p:nvGrpSpPr>
            <p:cNvPr id="6155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6156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7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158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知识梳理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483" name="TextBox 19"/>
          <p:cNvSpPr txBox="1"/>
          <p:nvPr userDrawn="1"/>
        </p:nvSpPr>
        <p:spPr>
          <a:xfrm>
            <a:off x="2858770" y="802640"/>
            <a:ext cx="7118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ctr" fontAlgn="ctr"/>
            <a:r>
              <a:rPr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命题点4　</a:t>
            </a:r>
            <a:r>
              <a:rPr lang="zh-CN" altLang="en-US" sz="3200" b="1"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温室效应与低碳生活</a:t>
            </a:r>
            <a:endParaRPr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8199" name="组合 3"/>
          <p:cNvGrpSpPr/>
          <p:nvPr userDrawn="1"/>
        </p:nvGrpSpPr>
        <p:grpSpPr>
          <a:xfrm>
            <a:off x="644525" y="746125"/>
            <a:ext cx="11220450" cy="615950"/>
            <a:chOff x="1045" y="956"/>
            <a:chExt cx="17670" cy="970"/>
          </a:xfrm>
        </p:grpSpPr>
        <p:grpSp>
          <p:nvGrpSpPr>
            <p:cNvPr id="8200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8201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2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203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湖南</a:t>
              </a:r>
              <a:r>
                <a:rPr lang="en-US" altLang="zh-CN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年真题精选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2013·2019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file:///E:\&#26032;&#24314;&#25991;&#20214;&#22841; (2)\&#28246;&#21335;&#21270;&#23398;\D172.TIF" TargetMode="External"/><Relationship Id="rId4" Type="http://schemas.openxmlformats.org/officeDocument/2006/relationships/image" Target="../media/image2.png"/><Relationship Id="rId3" Type="http://schemas.openxmlformats.org/officeDocument/2006/relationships/image" Target="file:///E:\&#26032;&#24314;&#25991;&#20214;&#22841; (2)\&#28246;&#21335;&#21270;&#23398;\D171.TIF" TargetMode="Externa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75.TIF" TargetMode="Externa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76.TIF" TargetMode="Externa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77.TIF" TargetMode="Externa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78.TIF" TargetMode="Externa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7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file:///E:\&#26032;&#24314;&#25991;&#20214;&#22841; (2)\&#28246;&#21335;&#21270;&#23398;\D173.tif" TargetMode="Externa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79.TIF" TargetMode="Externa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file:///E:\&#26032;&#24314;&#25991;&#20214;&#22841; (2)\&#28246;&#21335;&#21270;&#23398;\D183.TIF" TargetMode="External"/><Relationship Id="rId8" Type="http://schemas.openxmlformats.org/officeDocument/2006/relationships/image" Target="../media/image26.png"/><Relationship Id="rId7" Type="http://schemas.openxmlformats.org/officeDocument/2006/relationships/image" Target="file:///E:\&#26032;&#24314;&#25991;&#20214;&#22841; (2)\&#28246;&#21335;&#21270;&#23398;\D182.TIF" TargetMode="External"/><Relationship Id="rId6" Type="http://schemas.openxmlformats.org/officeDocument/2006/relationships/image" Target="../media/image25.png"/><Relationship Id="rId5" Type="http://schemas.openxmlformats.org/officeDocument/2006/relationships/image" Target="file:///E:\&#26032;&#24314;&#25991;&#20214;&#22841; (2)\&#28246;&#21335;&#21270;&#23398;\D181.TIF" TargetMode="External"/><Relationship Id="rId4" Type="http://schemas.openxmlformats.org/officeDocument/2006/relationships/image" Target="../media/image24.png"/><Relationship Id="rId3" Type="http://schemas.openxmlformats.org/officeDocument/2006/relationships/image" Target="file:///E:\&#26032;&#24314;&#25991;&#20214;&#22841; (2)\&#28246;&#21335;&#21270;&#23398;\D180.TIF" TargetMode="External"/><Relationship Id="rId2" Type="http://schemas.openxmlformats.org/officeDocument/2006/relationships/image" Target="../media/image23.png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84.TIF" TargetMode="Externa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85.tif" TargetMode="Externa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86.TIF" TargetMode="Externa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87.TIF" TargetMode="Externa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file:///E:\&#26032;&#24314;&#25991;&#20214;&#22841; (2)\&#28246;&#21335;&#21270;&#23398;\D188.TIF" TargetMode="Externa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89.TIF" TargetMode="Externa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90.TIF" TargetMode="Externa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5.emf"/><Relationship Id="rId2" Type="http://schemas.openxmlformats.org/officeDocument/2006/relationships/image" Target="file:///E:\&#26032;&#24314;&#25991;&#20214;&#22841; (2)\&#28246;&#21335;&#21270;&#23398;\D191.TIF" TargetMode="Externa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92.TIF" TargetMode="Externa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93.tif" TargetMode="Externa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94.tif" TargetMode="Externa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95.TIF" TargetMode="Externa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0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file:///E:\&#26032;&#24314;&#25991;&#20214;&#22841; (2)\&#28246;&#21335;&#21270;&#23398;\D196.tif" TargetMode="Externa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file:///E:\&#26032;&#24314;&#25991;&#20214;&#22841; (2)\&#28246;&#21335;&#21270;&#23398;\D197.tif" TargetMode="External"/><Relationship Id="rId1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file:///E:\&#26032;&#24314;&#25991;&#20214;&#22841; (2)\&#28246;&#21335;&#21270;&#23398;\D174.TIF" TargetMode="Externa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58850" y="3245485"/>
          <a:ext cx="10521950" cy="3379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8755"/>
                <a:gridCol w="4763135"/>
                <a:gridCol w="4290060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金刚石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石墨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5067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结构模型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76581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色、态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无色透明、正八面体形状的固体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深灰色，有金属光泽而不透明的细鳞片状固体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39445" y="2070100"/>
            <a:ext cx="109861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一、碳单质的物理性质和用途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1.金刚石、石墨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363" descr="E:\新建文件夹 (2)\湖南化学\D171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8905" y="3970020"/>
            <a:ext cx="1616075" cy="139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62" descr="E:\新建文件夹 (2)\湖南化学\D172.TIF"/>
          <p:cNvPicPr>
            <a:picLocks noChangeAspect="1"/>
          </p:cNvPicPr>
          <p:nvPr/>
        </p:nvPicPr>
        <p:blipFill>
          <a:blip r:embed="rId4" r:link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4037965"/>
            <a:ext cx="1309370" cy="1238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59130" y="2470150"/>
            <a:ext cx="110998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一、CO</a:t>
            </a:r>
            <a:r>
              <a:rPr sz="24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和CO的物理性质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16000" y="3268345"/>
          <a:ext cx="10521950" cy="2609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305"/>
                <a:gridCol w="4672330"/>
                <a:gridCol w="2374900"/>
                <a:gridCol w="2431415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物质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颜色、气味、状态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密度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溶解性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8872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</a:t>
                      </a:r>
                      <a:r>
                        <a:rPr lang="en-US" altLang="zh-CN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1" baseline="-25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通常状况下是无色、无味的气体，固态二氧化碳叫做________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比空气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溶于水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78041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通常状况下是无色、无味的气体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比空气______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______溶于水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775200" y="45567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干冰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86090" y="429577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大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96755" y="429577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能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71790" y="529145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略小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7230" y="527748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难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5160" y="774065"/>
            <a:ext cx="112477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二、二氧化碳的性质(含性质实验)及用途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1.二氧化碳的性质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(1)不燃烧也不支持燃烧(如图1)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层的蜡烛先熄灭，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层的蜡烛后熄灭。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(物理性质)；蜡烛熄灭说明二氧化碳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(化学性质)。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57" descr="E:\新建文件夹 (2)\湖南化学\D17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861560" y="2522220"/>
            <a:ext cx="1800000" cy="18134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449570" y="436499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图</a:t>
            </a:r>
            <a:r>
              <a:rPr lang="en-US" altLang="zh-CN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6095" y="47142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下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0620" y="473138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上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7195" y="5243195"/>
            <a:ext cx="31775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的密度比空气的大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02800" y="5252085"/>
            <a:ext cx="2111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不能燃烧也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不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885" y="579247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支持燃烧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5635" y="3843020"/>
            <a:ext cx="113277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：图A紫色石蕊溶液变红色。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解释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通入紫色石蕊溶液生成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使溶液变为红色。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：图B红色溶液加热后又变为紫色。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解释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：碳酸不稳定，容易分解成CO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和H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O，化学方程式为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9950" y="359156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图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2" name="图片 -2147482356" descr="E:\新建文件夹 (2)\湖南化学\D176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9580" y="1288415"/>
            <a:ext cx="4036060" cy="207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75275" y="447865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碳酸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00745" y="4471035"/>
            <a:ext cx="3107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O=== 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endParaRPr lang="en-US" altLang="zh-CN" sz="2400" b="1" baseline="-2500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2970" y="50647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碳酸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9800" y="6149340"/>
            <a:ext cx="3259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=== 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O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↑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735" y="659765"/>
            <a:ext cx="4303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(2)与水反应(如图2)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6905" y="3781425"/>
            <a:ext cx="112553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：澄清石灰水变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发生反应的化学方程式为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：实验室常用澄清石灰水检验二氧化碳。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b.与氢氧化钠溶液反应，发生反应的化学方程式为2NaOH＋CO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=== Na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＋H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：实验室常用NaOH溶液吸收二氧化碳。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55" descr="E:\新建文件夹 (2)\湖南化学\D17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278755" y="1666240"/>
            <a:ext cx="1397000" cy="1873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224270" y="3597275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图</a:t>
            </a:r>
            <a:r>
              <a:rPr lang="en-US" altLang="zh-CN" b="1">
                <a:latin typeface="Times New Roman" panose="02020603050405020304" pitchFamily="18" charset="0"/>
              </a:rPr>
              <a:t>3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0285" y="393382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浑浊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525" y="4441825"/>
            <a:ext cx="47498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Ca(OH)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=== CaCO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↓＋H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905" y="478790"/>
            <a:ext cx="8509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(3)</a:t>
            </a: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与碱反应</a:t>
            </a:r>
            <a:endParaRPr sz="24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a.与澄清石灰水反应(如图3)</a:t>
            </a:r>
            <a:endParaRPr lang="zh-CN" altLang="en-US" sz="24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3095" y="668020"/>
            <a:ext cx="485457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用途</a:t>
            </a:r>
            <a:endParaRPr sz="24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53" descr="E:\新建文件夹 (2)\湖南化学\D17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90800" y="1583690"/>
            <a:ext cx="7157720" cy="4129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614545" y="410337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78170" y="500253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不支持燃烧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5795" y="982980"/>
            <a:ext cx="485457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CO的化学性质及用途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73100" y="1659255"/>
          <a:ext cx="11208385" cy="4533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6505"/>
                <a:gridCol w="8778875"/>
                <a:gridCol w="1183005"/>
              </a:tblGrid>
              <a:tr h="566420"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化学性质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用途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163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可燃性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CO能燃烧，放出大量的热，火焰呈蓝色，化学方程式为____________________(点燃前需验纯)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作气体燃料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104140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还原性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用于炼铁的原理是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_______________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(现象：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________________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__________________________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冶炼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金属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761365">
                <a:tc vMerge="1"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(现象：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</a:t>
                      </a:r>
                      <a:r>
                        <a:rPr lang="zh-CN" altLang="en-US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 vMerge="1">
                  <a:tcPr anchor="ctr" anchorCtr="0"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0122" r="70694" b="14155"/>
          <a:stretch>
            <a:fillRect/>
          </a:stretch>
        </p:blipFill>
        <p:spPr>
          <a:xfrm>
            <a:off x="4022090" y="5148580"/>
            <a:ext cx="3379470" cy="574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8160" y="4481830"/>
            <a:ext cx="7498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红色粉末逐渐变黑，生成能使澄清石灰水变浑浊的气体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6575" y="5667375"/>
            <a:ext cx="7498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黑色固体逐渐变红，生成能使澄清石灰水变浑浊的气体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19444" r="76157" b="23048"/>
          <a:stretch>
            <a:fillRect/>
          </a:stretch>
        </p:blipFill>
        <p:spPr>
          <a:xfrm>
            <a:off x="4031615" y="3059430"/>
            <a:ext cx="2660015" cy="486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22198" r="66418" b="23144"/>
          <a:stretch>
            <a:fillRect/>
          </a:stretch>
        </p:blipFill>
        <p:spPr>
          <a:xfrm>
            <a:off x="5553075" y="3884930"/>
            <a:ext cx="3864610" cy="476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19760" y="4060190"/>
            <a:ext cx="1101407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【特别提醒】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室内放一盆水不能防止煤气中毒，原因是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92480" y="1852930"/>
          <a:ext cx="10882630" cy="5366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5515"/>
                <a:gridCol w="7955280"/>
                <a:gridCol w="1981835"/>
              </a:tblGrid>
              <a:tr h="1865630"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化学性质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用途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50075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毒性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极易与血液中的血红蛋白结合， 从而使血红蛋白不能再与氧气结合，造成生物体内缺氧，严重时会危及生命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TlToBr w="12700">
                      <a:solidFill>
                        <a:schemeClr val="tx1"/>
                      </a:solidFill>
                      <a:prstDash val="solid"/>
                    </a:lnTlToBr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217535" y="4098925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一氧化碳难溶于水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7540" y="784225"/>
            <a:ext cx="11014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四、CO</a:t>
            </a:r>
            <a:r>
              <a:rPr sz="2400" b="1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和CO的鉴别与除杂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1.鉴别方法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84250" y="2152650"/>
          <a:ext cx="10554970" cy="3774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7825"/>
                <a:gridCol w="7637145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鉴别方法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现象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3820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通入澄清石灰水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无现象的是______；能使澄清石灰水变浑浊的是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8813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通入紫色石蕊溶液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无现象的是CO；能使紫色石蕊溶液变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的是CO</a:t>
                      </a:r>
                      <a:r>
                        <a:rPr lang="zh-CN" altLang="en-US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400" b="1" baseline="-25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69596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通过灼热的氧化铜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生成的是CO；无现象的是CO</a:t>
                      </a:r>
                      <a:r>
                        <a:rPr lang="zh-CN" altLang="en-US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400" b="1" baseline="-25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71882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点燃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能燃烧的是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；不能燃烧的是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697855" y="3022600"/>
            <a:ext cx="64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74655" y="3006090"/>
            <a:ext cx="739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endParaRPr lang="en-US" altLang="zh-CN" sz="2400" b="1" baseline="-2500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76715" y="390779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红色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1110" y="471043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红色固体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48120" y="5429885"/>
            <a:ext cx="64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75800" y="5429885"/>
            <a:ext cx="739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endParaRPr lang="en-US" altLang="zh-CN" sz="2400" b="1" baseline="-2500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3095" y="635635"/>
            <a:ext cx="11309985" cy="606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2.互为杂质时的除杂方法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【特别提醒】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不能用点燃的方法除去CO</a:t>
            </a:r>
            <a:r>
              <a:rPr sz="24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中混有的少量CO，原因是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en-US"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</a:t>
            </a:r>
            <a:endParaRPr lang="en-US"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62330" y="1375410"/>
          <a:ext cx="1054290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1620"/>
                <a:gridCol w="3924300"/>
                <a:gridCol w="5086985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物质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除杂方法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化学方程式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9946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</a:t>
                      </a:r>
                      <a:r>
                        <a:rPr lang="en-US" altLang="zh-CN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(CO)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通过足量灼热的氧化铜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_______________________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118872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CO(CO</a:t>
                      </a:r>
                      <a:r>
                        <a:rPr lang="en-US" altLang="zh-CN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依次通过足量NaOH溶液、浓H</a:t>
                      </a:r>
                      <a:r>
                        <a:rPr lang="en-US" altLang="zh-CN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</a:t>
                      </a:r>
                      <a:r>
                        <a:rPr lang="en-US" altLang="zh-CN" sz="2400" b="1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1" baseline="-25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_______________________________</a:t>
                      </a:r>
                      <a:endParaRPr lang="zh-CN" altLang="en-US" sz="2400" b="1" baseline="-25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663575">
                <a:tc vMerge="1"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通过足量灼热的炭粉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</a:t>
                      </a:r>
                      <a:endParaRPr lang="zh-CN" altLang="en-US" sz="2400" b="1" baseline="-25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575425" y="3231515"/>
            <a:ext cx="45466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＋2NaOH=== Na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09785" y="502793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在二氧化碳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22874" r="69958" b="17908"/>
          <a:stretch>
            <a:fillRect/>
          </a:stretch>
        </p:blipFill>
        <p:spPr>
          <a:xfrm>
            <a:off x="7155815" y="2164080"/>
            <a:ext cx="3343910" cy="4997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4806" t="22628" r="72907" b="24666"/>
          <a:stretch>
            <a:fillRect/>
          </a:stretch>
        </p:blipFill>
        <p:spPr>
          <a:xfrm>
            <a:off x="7513320" y="4152265"/>
            <a:ext cx="2656205" cy="4762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2330" y="5554345"/>
            <a:ext cx="1054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气体中一氧化碳属于杂质，其含量较少，而二氧化碳不燃烧也不支持燃烧，因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9310" y="6092190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此不能将其中的一氧化碳点燃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1985" y="1407795"/>
            <a:ext cx="112414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1.(2015郴州7题2分)学校禁止吸烟，是因为燃着的香烟产生的烟气有害学生健康，其中含有一种能与血液中血红蛋白结合的有毒气体，它是(　　)　 　　 　　　 　　 　　　 　　 　　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B. CO                     C. N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D. SO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2.(2019常德9题3分)我市每年常出现因各种原因导致的一氧化碳中毒事件。下列说法不正确的是(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一氧化碳是无色有刺激性气味的有毒气体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冬天用煤火取暖或使用燃气热水器时，一定要注意室内通风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香烟点燃后产生的烟气中含有一氧化碳和尼古丁等有害物质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驾驶员在密闭车库内发动汽车长时间运行车载空调，可能导致一氧化碳中毒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43620" y="2121535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0035" y="3747770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03250" y="3682365"/>
            <a:ext cx="10986135" cy="296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2.C</a:t>
            </a:r>
            <a:r>
              <a:rPr sz="2400" b="1" baseline="-2500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：分子形似足球，有可能广泛应用于超导、催化、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材料等领域。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特别提醒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】a.金刚石、石墨、C60的物理性质差异较大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的原因是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；b.在一定条件下，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石墨可以转化为金刚石，该变化属于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(填“物理变化”或“化学变化”)。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39800" y="786130"/>
          <a:ext cx="10521950" cy="3282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8755"/>
                <a:gridCol w="4605655"/>
                <a:gridCol w="4447540"/>
              </a:tblGrid>
              <a:tr h="678180"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金刚石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石墨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78815"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硬度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天然存在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的物质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678180"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导电性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不导电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1247775"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用途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钻探机钻头、玻璃刀、装饰品等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</a:t>
                      </a: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(如使铁锁开启灵活)、铅笔芯、电极等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3" name="图片 -2147482361" descr="E:\新建文件夹 (2)\湖南化学\D17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114155" y="3887470"/>
            <a:ext cx="1955165" cy="191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413875" y="5901055"/>
            <a:ext cx="16459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C</a:t>
            </a:r>
            <a:r>
              <a:rPr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60</a:t>
            </a:r>
            <a:r>
              <a:rPr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的分子结构</a:t>
            </a:r>
            <a:endParaRPr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7065" y="14071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最硬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36660" y="13881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质软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6660" y="197548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导电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4945" y="25450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润滑剂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5980" y="5142865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碳原子的排列方式不同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88025" y="560705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化学变化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4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3095" y="800735"/>
            <a:ext cx="112617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3.(2018湘西8题3分)下列关于CO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性质和用途描述错误的是(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既不能燃烧也不能支持燃烧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能从一个容器倾倒到另一个容器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不溶于水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的固体(干冰)可作制冷剂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4.(2019永州8题2分)下列有关CO与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的叙述正确的是(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CO与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都会污染环境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CO与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中碳元素的化合价相同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在一定条件下，CO与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可以互相转化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气体中混有少量的CO气体，可用点燃的方法除去CO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36000" y="981710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2455" y="373316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54685" y="742950"/>
            <a:ext cx="112337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5.(2014郴州8题2分)下列有关碳和碳的化合物的说法不正确的是(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由                                             可知，CO具有还原性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金刚石、石墨、C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完全燃烧都生成CO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能使干燥的紫色石蕊纸花变红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可用澄清石灰水鉴别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和CO两种气体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6.(2017娄底32题 2分)下列有关碳和碳的氧化物的说法，错误的是(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A.《清明上河图》至今图案清晰可见，是因为在常温下碳单质的化学性质稳定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碳在空气中充分燃烧时生成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，不充分燃烧时生成CO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CO和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的组成元素相同，所以它们的化学性质也相同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CO可用于冶炼金属、作气体燃料；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可用于人工降雨、灭火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3795" r="71598" b="28095"/>
          <a:stretch>
            <a:fillRect/>
          </a:stretch>
        </p:blipFill>
        <p:spPr>
          <a:xfrm>
            <a:off x="1428750" y="1405890"/>
            <a:ext cx="3420000" cy="4385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352280" y="91757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69450" y="3671570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0080" y="756920"/>
            <a:ext cx="112585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7.(2016衡阳15题2分)如图所示实验能够说明二氧化碳具有的性质有(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①不能燃烧　②不能支持燃烧    ③还原性　④密度比空气大    ⑤密度比空气小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①②③  　　　   B. ②③④               C. ①②④  　　　   D. ①②⑤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8.(2017益阳4题3分)由N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、CO、CO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组成的混合气体，依次通过足量灼热的CuO和NaOH溶液后(假设每次反应都能进行完全)，气体的组成变为(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B.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C.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、CO                     D. 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、CO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51" descr="E:\新建文件夹 (2)\湖南化学\D179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6325" y="1960880"/>
            <a:ext cx="1973580" cy="2019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771380" y="93408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55735" y="5288280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2460" y="3300730"/>
            <a:ext cx="1129284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一、二氧化碳的工业制取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工业上常用高温煅烧石灰石(或大理石)的方法制取二氧化碳的反应原理是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(用化学方程式表示)。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0575" y="3808730"/>
            <a:ext cx="11109960" cy="918210"/>
            <a:chOff x="1244" y="5998"/>
            <a:chExt cx="17496" cy="144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rcRect l="19481" t="30469" r="65460" b="22673"/>
            <a:stretch>
              <a:fillRect/>
            </a:stretch>
          </p:blipFill>
          <p:spPr>
            <a:xfrm>
              <a:off x="1244" y="6856"/>
              <a:ext cx="2496" cy="589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4821" t="21798" r="80482" b="22673"/>
            <a:stretch>
              <a:fillRect/>
            </a:stretch>
          </p:blipFill>
          <p:spPr>
            <a:xfrm>
              <a:off x="16304" y="5998"/>
              <a:ext cx="2436" cy="69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43890" y="988060"/>
            <a:ext cx="112242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二、二氧化碳的实验室制取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实验药品：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大理石(或石灰石)与稀盐酸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药品的选择(三“不”原则)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(1)一般不用浓盐酸代替稀盐酸：浓盐酸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，导致生成的二氧化碳中会混有HCl气体。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(2)一般不用稀硫酸代替稀盐酸：稀硫酸与碳酸钙反应生成微溶的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，覆盖在大理石(或石灰石)表面，会阻止反应的进行。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(3)一般不用碳酸钠(或碳酸钾)来代替大理石(或石灰石)：粉末状固体与稀盐酸接触面积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，反应剧烈，不利于反应的控制和气体的收集。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5365" y="277241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易挥发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49435" y="385000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硫酸钙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9380" y="550926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大</a:t>
            </a:r>
            <a:endParaRPr lang="zh-CN" altLang="en-US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2620" y="822325"/>
            <a:ext cx="111499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2.发生装置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【特别提醒】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实验室制取二氧化碳时长颈漏斗末端必须伸入液面以下，形成液封，目的是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845820" y="1614805"/>
          <a:ext cx="10872470" cy="3130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2575"/>
                <a:gridCol w="2241550"/>
                <a:gridCol w="2230120"/>
                <a:gridCol w="2402205"/>
                <a:gridCol w="2446020"/>
              </a:tblGrid>
              <a:tr h="194183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发生装置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bg1"/>
                    </a:solidFill>
                  </a:tcPr>
                </a:tc>
              </a:tr>
              <a:tr h="118872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装置特点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安装简单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便于添加液体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______________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______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____________________________</a:t>
                      </a:r>
                      <a:endParaRPr lang="en-US" altLang="zh-CN" sz="2400" b="1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2" name="图片 -2147482348" descr="E:\新建文件夹 (2)\湖南化学\D180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1460" y="1705610"/>
            <a:ext cx="1581785" cy="2021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347" descr="E:\新建文件夹 (2)\湖南化学\D181.TIF"/>
          <p:cNvPicPr>
            <a:picLocks noChangeAspect="1"/>
          </p:cNvPicPr>
          <p:nvPr/>
        </p:nvPicPr>
        <p:blipFill>
          <a:blip r:embed="rId4" r:link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1420" y="1705610"/>
            <a:ext cx="1468755" cy="2098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46" descr="E:\新建文件夹 (2)\湖南化学\D182.TIF"/>
          <p:cNvPicPr>
            <a:picLocks noChangeAspect="1"/>
          </p:cNvPicPr>
          <p:nvPr/>
        </p:nvPicPr>
        <p:blipFill>
          <a:blip r:embed="rId6" r:link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7910" y="1705610"/>
            <a:ext cx="1461135" cy="2061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45" descr="E:\新建文件夹 (2)\湖南化学\D183.TIF"/>
          <p:cNvPicPr>
            <a:picLocks noChangeAspect="1"/>
          </p:cNvPicPr>
          <p:nvPr/>
        </p:nvPicPr>
        <p:blipFill>
          <a:blip r:embed="rId8" r:link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3910" y="1705610"/>
            <a:ext cx="1784985" cy="1967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48500" y="397446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可以控制反应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95765" y="396621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可随时控制反应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22120" y="5878195"/>
            <a:ext cx="475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防止生成的气体从长颈漏斗中逸出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63180" y="451739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速率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78645" y="452564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的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发生和停止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17220" y="731520"/>
            <a:ext cx="112502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收集装置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用向上排空气法收集的原因：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；收集二氧化碳时，导管的下端要伸入集气瓶底部，有利于充分排尽装置内的空气。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4.操作步骤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连接仪器→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→装入药品(先加固体，后通过长颈漏斗或分液漏斗添加液体)→收集→验满。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44" descr="E:\新建文件夹 (2)\湖南化学\D184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485" y="1704975"/>
            <a:ext cx="3668395" cy="1437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684395" y="3562985"/>
            <a:ext cx="6888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二氧化碳密度比空气密度大且能溶于水并与水反应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26005" y="524510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检查装置气密性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1190" y="954405"/>
            <a:ext cx="112839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检验与验满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(1)检验：把气体通入澄清石灰水中，若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，证明生成的气体是二氧化碳。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(2)验满：将燃着的木条放在集气瓶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，如果木条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，证明气体已收集满。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43" descr="E:\新建文件夹 (2)\湖南化学\D185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8825" y="1951990"/>
            <a:ext cx="3847465" cy="1912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091555" y="4359275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澄清石灰水变浑浊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58765" y="548640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瓶口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66025" y="549465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立即熄灭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8335" y="657225"/>
            <a:ext cx="112839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 净化与干燥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实验室制取的CO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中含有少量HCl气体(盐酸挥发)，欲得到纯净且干燥的CO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，如图所示：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(1)先用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(填试剂名称)除去HCl气体，反应的化学方程式为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(2)C装置的作用是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，D装置的目的是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89275" y="2325370"/>
            <a:ext cx="7596000" cy="2120444"/>
            <a:chOff x="4305" y="2856"/>
            <a:chExt cx="12629" cy="3660"/>
          </a:xfrm>
        </p:grpSpPr>
        <p:pic>
          <p:nvPicPr>
            <p:cNvPr id="3" name="图片 -2147482342" descr="E:\新建文件夹 (2)\湖南化学\D186.TIF"/>
            <p:cNvPicPr>
              <a:picLocks noChangeAspect="1"/>
            </p:cNvPicPr>
            <p:nvPr/>
          </p:nvPicPr>
          <p:blipFill>
            <a:blip r:embed="rId1" r:link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2808" t="-5342" r="-1999" b="14762"/>
            <a:stretch>
              <a:fillRect/>
            </a:stretch>
          </p:blipFill>
          <p:spPr>
            <a:xfrm>
              <a:off x="4305" y="2856"/>
              <a:ext cx="11009" cy="27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4936" y="5880"/>
              <a:ext cx="11998" cy="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b="1">
                  <a:solidFill>
                    <a:schemeClr val="tx1"/>
                  </a:solidFill>
                  <a:uFillTx/>
                  <a:latin typeface="Times New Roman" panose="02020603050405020304" pitchFamily="18" charset="0"/>
                </a:rPr>
                <a:t>A                               B                  C                           D</a:t>
              </a:r>
              <a:endParaRPr lang="en-US" b="1">
                <a:solidFill>
                  <a:schemeClr val="tx1"/>
                </a:solidFill>
                <a:uFillTx/>
                <a:latin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60855" y="4591050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饱和碳酸氢钠溶液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4075" y="5142230"/>
            <a:ext cx="53619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NaHCO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＋HCl=== NaCl＋H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O＋CO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↑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6755" y="570103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检验氯化氢是否除尽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1235" y="570103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干燥二氧化碳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3095" y="1372870"/>
            <a:ext cx="112166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 二氧化碳含量的测定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如图所示，为测定收集的二氧化碳的体积，装置中加一层植物油的目的是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，植物油上方的空气对CO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的测定结果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(填“会”或“不会”)造成影响。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41" descr="E:\新建文件夹 (2)\湖南化学\D18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048250" y="3810000"/>
            <a:ext cx="2266950" cy="1804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540365" y="205740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防止二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80070" y="260858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不会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955" y="257556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氧化碳溶于水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3890" y="1243330"/>
            <a:ext cx="112680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3.活性炭、木炭、焦炭、炭黑</a:t>
            </a:r>
            <a:endParaRPr sz="2400" b="1"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(1)活性炭具有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性，吸附作用比木炭强，常用于水的净化、防毒面具、制糖工业等。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(2)木炭具有疏松多孔的结构，因此它具有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作用，可用于吸附色素和异味。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(3)焦炭用于冶金工业。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(4)炭黑常用于制造墨汁、油漆、颜料等。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特别提醒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】活性炭、木炭、焦炭、炭黑的主要成分是碳单质，属于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(填“纯净物”或“混合物”)。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0515" y="191325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吸附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0790" y="300228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吸附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99015" y="463740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混合物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1190" y="1724025"/>
            <a:ext cx="112509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1.(2014益阳10题3分)如图是实验室依次制备、收集、验证、验满CO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的装置，其中正确的是(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48280" y="3246755"/>
            <a:ext cx="8034020" cy="2603500"/>
            <a:chOff x="4327" y="4255"/>
            <a:chExt cx="12652" cy="4100"/>
          </a:xfrm>
        </p:grpSpPr>
        <p:pic>
          <p:nvPicPr>
            <p:cNvPr id="2" name="图片 -2147482339" descr="E:\新建文件夹 (2)\湖南化学\D188.TIF"/>
            <p:cNvPicPr>
              <a:picLocks noChangeAspect="1"/>
            </p:cNvPicPr>
            <p:nvPr/>
          </p:nvPicPr>
          <p:blipFill>
            <a:blip r:embed="rId1" r:link="rId2"/>
            <a:srcRect l="-2400" t="-5422" r="-2743" b="18302"/>
            <a:stretch>
              <a:fillRect/>
            </a:stretch>
          </p:blipFill>
          <p:spPr>
            <a:xfrm>
              <a:off x="4327" y="4255"/>
              <a:ext cx="11348" cy="32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4981" y="7775"/>
              <a:ext cx="1199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b="1">
                  <a:solidFill>
                    <a:schemeClr val="tx1"/>
                  </a:solidFill>
                  <a:uFillTx/>
                  <a:latin typeface="Times New Roman" panose="02020603050405020304" pitchFamily="18" charset="0"/>
                </a:rPr>
                <a:t>A                                    B                              C                              D</a:t>
              </a:r>
              <a:endParaRPr lang="en-US" b="1">
                <a:solidFill>
                  <a:schemeClr val="tx1"/>
                </a:solidFill>
                <a:uFillTx/>
                <a:latin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69795" y="245427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D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2620" y="666750"/>
            <a:ext cx="1124140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2.(2014衡阳29题3分)如图是实验室制取二氧化碳的一种装置。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请回答下列问题：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(1)图示中收集二氧化碳的方法是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(2)为什么长颈漏斗的下端管口必须浸没在液面以下？_____________________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(3)怎样证明二氧化碳已收集满？__________________________________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38" descr="E:\新建文件夹 (2)\湖南化学\D18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787900" y="1391285"/>
            <a:ext cx="2929255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170170" y="401955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向上排空气法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3530" y="4507865"/>
            <a:ext cx="353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防止生成的二氧化碳从长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2080" y="5481320"/>
            <a:ext cx="627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将燃着的木条放在集气瓶瓶口，若木条立即熄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3440" y="502094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颈漏斗中逸出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9470" y="5955665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灭，则证明已收集满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1985" y="757555"/>
            <a:ext cx="111918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3.(2015益阳23题6分)在一次化学课上，老师提供了以下装置探究制取气体的方法。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请回答：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(1)可用于实验室制取CO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的发生装置和收集装置的是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①与③　           B. ①与④　              C. ②与③　           D. ②与④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(2)写出实验室制取CO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的化学方程式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(3)利用装置③收集的气体具有的性质是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37" descr="E:\新建文件夹 (2)\湖南化学\D190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9010" y="1619250"/>
            <a:ext cx="5425440" cy="1853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953375" y="4164330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1680" y="5274310"/>
            <a:ext cx="53765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CaCO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＋2HCl=== CaCl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O＋CO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↑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67755" y="5842000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密度比空气小且不与空气中的成分反应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17855" y="3756660"/>
            <a:ext cx="111912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(1)写出装置图中标号仪器的名称：①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(2)用高锰酸钾制取氧气的发生装置为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(填装置字母)，该反应的化学方程式为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(3)实验室制取二氧化碳，若要收集到纯净干燥的二氧化碳气体，可通过F、G装置除去杂质，则接口顺序：a连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连b(填小写字母)。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9930" y="38531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锥形瓶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59420" y="38531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集气瓶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3455" y="1553845"/>
            <a:ext cx="10511790" cy="2035810"/>
            <a:chOff x="1090" y="2733"/>
            <a:chExt cx="16554" cy="3206"/>
          </a:xfrm>
        </p:grpSpPr>
        <p:pic>
          <p:nvPicPr>
            <p:cNvPr id="2" name="图片 -2147482336" descr="E:\新建文件夹 (2)\湖南化学\D191.TIF"/>
            <p:cNvPicPr>
              <a:picLocks noChangeAspect="1"/>
            </p:cNvPicPr>
            <p:nvPr/>
          </p:nvPicPr>
          <p:blipFill>
            <a:blip r:embed="rId1" r:link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49945"/>
            <a:stretch>
              <a:fillRect/>
            </a:stretch>
          </p:blipFill>
          <p:spPr>
            <a:xfrm>
              <a:off x="1090" y="2771"/>
              <a:ext cx="8100" cy="31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2336" descr="E:\新建文件夹 (2)\湖南化学\D191.TIF"/>
            <p:cNvPicPr>
              <a:picLocks noChangeAspect="1"/>
            </p:cNvPicPr>
            <p:nvPr/>
          </p:nvPicPr>
          <p:blipFill>
            <a:blip r:embed="rId1" r:link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50806" r="111"/>
            <a:stretch>
              <a:fillRect/>
            </a:stretch>
          </p:blipFill>
          <p:spPr>
            <a:xfrm>
              <a:off x="9530" y="2733"/>
              <a:ext cx="8115" cy="31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642620" y="728345"/>
            <a:ext cx="11239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4.(2015郴州27题7分)如图是实验室制取和收集气体的部分装置图。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21985" y="444944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3440" y="6092190"/>
            <a:ext cx="419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ef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04205" y="609219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cd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26791" r="56631" b="20872"/>
          <a:stretch>
            <a:fillRect/>
          </a:stretch>
        </p:blipFill>
        <p:spPr>
          <a:xfrm>
            <a:off x="765175" y="4972050"/>
            <a:ext cx="4664075" cy="426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2620" y="790575"/>
            <a:ext cx="111499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5.(2016岳阳44题8分)实验室里现有氯酸钾、二氧化锰、稀硫酸、石灰石和稀盐酸，以及下列仪器：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(1)制取二氧化碳，除了用到②和⑧号仪器外，还需选择的仪器是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(填序号)，反应的化学方程式为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(2)若补充一种药品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(填药品名称)，再利用上述仪器和药品还可以制取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(填气体化学式)。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35" descr="E:\新建文件夹 (2)\湖南化学\D192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1911350"/>
            <a:ext cx="7033260" cy="1995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54820" y="418020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①和⑦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6160" y="4747895"/>
            <a:ext cx="53765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CaCO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＋2HCl=== CaCl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O＋CO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↑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3585" y="5277485"/>
            <a:ext cx="282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锌(或过氧化氢溶液)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4710" y="5815330"/>
            <a:ext cx="34963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(或O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，与前一空对应)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4365" y="932815"/>
            <a:ext cx="111582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6.(2019株洲29题6分)在实验室，我们通常用块状大理石与稀盐酸反应来制取二氧化碳气体，供选用的装置如图1所示：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(1)写出仪器a的名称为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(2)若要制取并收集一瓶CO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，不可以选择的装置是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(填图中装置对应的字母)。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4390" y="4256405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图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2" name="图片 -2147482334" descr="E:\新建文件夹 (2)\湖南化学\D193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370" y="2056765"/>
            <a:ext cx="6607175" cy="2040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79520" y="483933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长颈漏斗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4750" y="5431790"/>
            <a:ext cx="7753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BEF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1825" y="4082415"/>
            <a:ext cx="11274425" cy="3043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①选择装置Ⅰ时，可观察到的实验现象为：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②选择装置Ⅱ时，可观察到烧杯内的水沿着导管倒流入锥形瓶中，产生该实验现象的原因是：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③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和NaOH溶液反应的化学方程式为：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3915" y="3823335"/>
            <a:ext cx="527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图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2" name="图片 -2147482333" descr="E:\新建文件夹 (2)\湖南化学\D194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2610" y="2186940"/>
            <a:ext cx="3901440" cy="164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09715" y="415861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气球胀大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80" y="636270"/>
            <a:ext cx="1125728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(3)CO</a:t>
            </a:r>
            <a:r>
              <a:rPr sz="24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是一种酸性氧化物(能与碱起反应生成盐和水的氧化物)。为探究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确实能和NaOH发生化学反应，华雪同学选用了图2中两种装置进行实验，都证明了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CO</a:t>
            </a:r>
            <a:r>
              <a:rPr sz="24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和NaOH确实发生了化学反应。请回答下列问题：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46630" y="5150485"/>
            <a:ext cx="9460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二氧化碳与氢氧化钠溶液反应使锥形瓶内压强减小，小于外界大气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压，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5890" y="6082030"/>
            <a:ext cx="45466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＋2NaOH=== Na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780" y="5652770"/>
            <a:ext cx="475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大气压将烧杯内的水压入锥形瓶中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4365" y="624840"/>
            <a:ext cx="112661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7.[2019邵阳32(1)～(4)题10分]结合下图信息，回答问题(①～⑦为装置序号，a～d为导管口编号)。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(1)装置①中甲仪器的名称：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32" descr="E:\新建文件夹 (2)\湖南化学\D195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895" y="1683385"/>
            <a:ext cx="5274310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598035" y="56635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酒精灯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50240" y="1226185"/>
            <a:ext cx="112185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(2)实验室制取二氧化碳，通常选择的发生装置是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(填装置序号，下同)，通常选择的收集装置是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(3)在检验CO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气体时，将气体通入到澄清石灰水中，观察到溶液变浑浊，请用化学方程式解释澄清石灰水变浑浊的原因：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(4)实验室若用装置②作为制取氧气的发生装置，请写出其反应的化学方程式：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，若将上述②⑥⑦装置进行组装，则可以测定产生氧气的体积，那么该组合装置导管口的连接顺序是a→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→b(填导管口编号)。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23480" y="135826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②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7460" y="189611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④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4240" y="2961640"/>
            <a:ext cx="47498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Ca(OH)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=== CaCO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↓＋H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2200" y="4606925"/>
            <a:ext cx="352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d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7235" y="4606925"/>
            <a:ext cx="3181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t="23509" r="71697" b="20666"/>
          <a:stretch>
            <a:fillRect/>
          </a:stretch>
        </p:blipFill>
        <p:spPr>
          <a:xfrm>
            <a:off x="927735" y="3997325"/>
            <a:ext cx="3418205" cy="511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6905" y="2216150"/>
            <a:ext cx="110998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一、自然界的碳氧循环</a:t>
            </a:r>
            <a:endParaRPr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30" descr="E:\新建文件夹 (2)\湖南化学\D19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677795" y="3245485"/>
            <a:ext cx="6836410" cy="1456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6905" y="5042535"/>
            <a:ext cx="112655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二、温室效应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1.</a:t>
            </a: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形成原因之一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：空气中</a:t>
            </a:r>
            <a:r>
              <a:rPr lang="en-US"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__________</a:t>
            </a:r>
            <a:r>
              <a:rPr sz="24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的含量过高引起的。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93845" y="569531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二氧化碳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5475" y="1104265"/>
            <a:ext cx="111118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二、碳单质的化学性质和用途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由于碳单质均由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组成，因此化学性质相似。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1.稳定性</a:t>
            </a:r>
            <a:endParaRPr sz="2400" b="1"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常温下，碳的化学性质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用途：制作墨汁，用于书写档案等。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2.可燃性(与氧气反应)</a:t>
            </a:r>
            <a:endParaRPr sz="2400" b="1"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不充分燃烧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(用化学方程式表示，下同)；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充分燃烧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用途：作燃料。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0850" y="176911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碳元素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3650" y="285242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不活泼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9725" r="79100" b="29263"/>
          <a:stretch>
            <a:fillRect/>
          </a:stretch>
        </p:blipFill>
        <p:spPr>
          <a:xfrm>
            <a:off x="2350770" y="4422140"/>
            <a:ext cx="2682875" cy="4965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19709" r="80773" b="23418"/>
          <a:stretch>
            <a:fillRect/>
          </a:stretch>
        </p:blipFill>
        <p:spPr>
          <a:xfrm>
            <a:off x="2173605" y="4957445"/>
            <a:ext cx="2428875" cy="544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6270" y="536575"/>
            <a:ext cx="1121791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防治措施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防止温室效应加剧的根本对策是全球参与控制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的排放。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(1)控制排放——减少使用化石燃料，更多利用清洁能源，如太阳能、风能等。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(2)吸收——大力植树造林，严禁乱砍滥伐，采用物理或化学方法人工吸收CO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特别提醒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】能产生温室效应的气体除二氧化碳外，还有臭氧(O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)、甲烷(CH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)、氟氯代烷(商品名为氟利昂)等。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三、低碳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概念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：所谓“低碳”，就是较低的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排放。低碳生活可理解为减少二氧化碳的排放，即低能量、低消耗、低开支的生活方式。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日常做法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：教科书循环使用、提倡使用公共交通工具、减少一次性筷子的使用、随手关灯、使用清洁能源等。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73570" y="118110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二氧化碳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82895" y="448056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二氧化碳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5000" y="1666875"/>
            <a:ext cx="112591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1.(2015邵阳13题2分)低碳生活，从我做起。下列做法不符合低碳生活理念的是(   　)　 　　 　　　 　　 　　　 　　 　　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出门随手关灯                                    B. 垃圾焚烧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拒绝使用一次性筷子                        D. 草稿纸双面使用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2.(2016常德8题2分)下列关于自然界中碳循环和氧循环的说法中正确的是(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植物的光合作用使空气中的氧气含量逐年提升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动植物的呼吸作用使空气中的二氧化碳含量逐年增大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积极倡导“低碳”行动的目的是消除大气温室效应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大气中的氧气含量在各因素作用下能保持相对稳定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45850" y="1848485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58780" y="347535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D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8810" y="1652270"/>
            <a:ext cx="112623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3.(2016衡阳31题3分)二氧化碳是引起温室效应的一种气体。因此，在日常生活中，我们需要倡导“低碳”生活。要降低二氧化碳的排放，可采取的措施有：(任写三条即可)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 ______________________________；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 _____________________；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 ____________________________________。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7610" y="3427095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开发新能源，提倡使用太阳能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6345" y="395351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减少化石燃料的使用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0945" y="4521835"/>
            <a:ext cx="5262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少开私家车，提倡绿色出行(合理即可)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7540" y="737235"/>
            <a:ext cx="11229340" cy="4887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4.(2013邵阳28题6分)自然界中二氧化碳的循环过程如图所示：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(1)吸收大气中CO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的环节是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28" descr="E:\新建文件夹 (2)\湖南化学\D19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77080" y="1584325"/>
            <a:ext cx="3102610" cy="2947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711065" y="5080635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绿色植物的光合作用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33730" y="852805"/>
            <a:ext cx="112617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(2)由于人类消耗化石燃料的增加和森林的乱砍滥伐，使空气中CO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的含量上升，从而导致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增强，全球气候变暖。请写出一条因气候变暖给人类生存环境带来影响的情况：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(3)科学家研究得到：海洋是吸收大量CO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的地方。如果工业生产产生的CO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排放量继续以目前速度增加，海洋将成为“酸化的海洋”，请写出酸化原因的化学反应方程式：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(4)科学家目前正在研究将空气中过量的CO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和H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在催化剂和适量条件下转化成液态甲醇和水，反应的化学方程式：                                                 。则甲醇的化学式是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9431" r="65763" b="4365"/>
          <a:stretch>
            <a:fillRect/>
          </a:stretch>
        </p:blipFill>
        <p:spPr>
          <a:xfrm>
            <a:off x="5099685" y="5214620"/>
            <a:ext cx="3679190" cy="702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52345" y="138620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温室效应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6420" y="2031365"/>
            <a:ext cx="869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海平面上升，沿海城市被淹没(或土地荒漠化、灾害性天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气增多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9860" y="4229735"/>
            <a:ext cx="3107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＋H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O=== 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CO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endParaRPr lang="en-US" altLang="zh-CN" sz="2400" b="1" baseline="-2500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090" y="5892165"/>
            <a:ext cx="25139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4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O(或CH</a:t>
            </a:r>
            <a:r>
              <a:rPr lang="en-US" altLang="zh-CN" sz="2400" b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OH)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010" y="2585720"/>
            <a:ext cx="1808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等合理即可)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6745" y="2014855"/>
            <a:ext cx="112483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3.还原性(与某些氧化物反应)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与氧化铜反应，化学方程式为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，现象为黑色粉末逐渐变为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，生成的气体可使澄清石灰水变浑浊；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与二氧化碳反应，化学方程式为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用途：冶炼金属。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785" y="325374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红色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7143" r="68694" b="24060"/>
          <a:stretch>
            <a:fillRect/>
          </a:stretch>
        </p:blipFill>
        <p:spPr>
          <a:xfrm>
            <a:off x="4805045" y="2616835"/>
            <a:ext cx="3487420" cy="4965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496" t="21270" r="72643" b="27085"/>
          <a:stretch>
            <a:fillRect/>
          </a:stretch>
        </p:blipFill>
        <p:spPr>
          <a:xfrm>
            <a:off x="5201920" y="3742690"/>
            <a:ext cx="2502535" cy="428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0080" y="1432560"/>
            <a:ext cx="112445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1.(2019益阳11题3分)我国古代某些画家、书法家用墨(用炭黑等制成)绘制或书写的字画能够保存至今而不变色的原因是(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碳在常温下化学性质不活泼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炭黑具有很强的吸附能力 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部分炭黑转变成了更稳定的物质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碳单质不溶于水 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2.(2013衡阳15题 2分)我市中考实行网上阅卷，答题时必须用2B铅笔填涂答题卡，2B铅笔芯的主要成分是(　　)　 　 　　　　 　 　　　　 　 　　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石墨                   B. 金刚石                  C. 木炭                   D. C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sz="2400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41365" y="2146300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8285" y="5414010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24205" y="1341120"/>
            <a:ext cx="112547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3.(2017张家界2题2分)公共场所的直饮水是利用“活性炭＋超滤膜＋紫外线”的组合工艺获得，其中活性炭的主要作用是(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吸附                     B. 还原                        C. 导电                        D. 可燃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4.(2016永州7题2分)物质的用途与性质对应关系不合理的是(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石墨做电池电极——导电性                 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焦炭冶炼金属——可燃性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金刚石切割玻璃——硬度大                 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活性炭除异味——吸附性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0885" y="203644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07120" y="3177540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87375" y="702310"/>
            <a:ext cx="1127125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(2016湘潭13题2分)被誉为“21世纪神奇材料”的石墨烯以其神奇特性承载着人们的无数想象。石墨烯是从石墨中分离出来的一层或几层碳原子构成的石墨片，用石墨烯和铝合金可制出一种具备特殊性能的烯合金，下列对石墨烯和烯合金的说法错误的是(　　)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石墨烯在一定条件下能与氧气反应     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石墨烯是一种新型的化合物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烯合金具有优良的导电性                     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烯合金是一种新型材料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6.[2018郴州28(1)题3分](1)已知金属铅密度很大，活泼性与金属铁相似，试回答：铅笔芯的主要成分是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(填“金属铅”或“石墨”)，请设计简单的实验方案验证铅笔芯的主要成分(其它成分不干扰实验)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7965" y="2219325"/>
            <a:ext cx="38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14370" y="50647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石墨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2440" y="5515610"/>
            <a:ext cx="597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用导线将电源、开关、铅笔芯、小灯泡连成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005" y="5966460"/>
            <a:ext cx="1074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串联电路，闭合开关后，小灯泡变亮，说明铅笔芯的主要成分是石墨(合理即可)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644525" y="759460"/>
            <a:ext cx="11254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7.(2018益阳22题4分)(1)金刚石、石墨、C</a:t>
            </a:r>
            <a:r>
              <a:rPr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是由碳元素组成的三种不同单质，它们的化学性质相似，但物理性质相差很大。其原因是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(2)写出石墨充分燃烧的化学方程式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；工业上可以将石墨制作成电极(石墨电极)的原因是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(3)木炭的主要成分与上述三种物质相同。木炭完全燃烧的产物能使紫色石蕊溶液变红，其原因是(用化学方程式进行说明)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59" descr="E:\新建文件夹 (2)\湖南化学\D17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07410" y="4395470"/>
            <a:ext cx="5727700" cy="2059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53325" y="1440815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碳原子的排列方式不同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94480" y="2498725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石墨具有导电性</a:t>
            </a:r>
            <a:endParaRPr lang="en-US" altLang="zh-CN" sz="2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22058" r="81004" b="21170"/>
          <a:stretch>
            <a:fillRect/>
          </a:stretch>
        </p:blipFill>
        <p:spPr>
          <a:xfrm>
            <a:off x="5516245" y="1852295"/>
            <a:ext cx="2376000" cy="5384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15161" r="54411" b="23409"/>
          <a:stretch>
            <a:fillRect/>
          </a:stretch>
        </p:blipFill>
        <p:spPr>
          <a:xfrm>
            <a:off x="6015990" y="3481705"/>
            <a:ext cx="5233035" cy="534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ags/tag1.xml><?xml version="1.0" encoding="utf-8"?>
<p:tagLst xmlns:p="http://schemas.openxmlformats.org/presentationml/2006/main">
  <p:tag name="KSO_WM_UNIT_TABLE_BEAUTIFY" val="smartTable{313c59fe-a504-4365-ba9e-f84f07df78a7}"/>
</p:tagLst>
</file>

<file path=ppt/tags/tag2.xml><?xml version="1.0" encoding="utf-8"?>
<p:tagLst xmlns:p="http://schemas.openxmlformats.org/presentationml/2006/main">
  <p:tag name="KSO_WM_UNIT_TABLE_BEAUTIFY" val="smartTable{313c59fe-a504-4365-ba9e-f84f07df78a7}"/>
</p:tagLst>
</file>

<file path=ppt/tags/tag3.xml><?xml version="1.0" encoding="utf-8"?>
<p:tagLst xmlns:p="http://schemas.openxmlformats.org/presentationml/2006/main">
  <p:tag name="KSO_WM_UNIT_TABLE_BEAUTIFY" val="smartTable{313c59fe-a504-4365-ba9e-f84f07df78a7}"/>
</p:tagLst>
</file>

<file path=ppt/tags/tag4.xml><?xml version="1.0" encoding="utf-8"?>
<p:tagLst xmlns:p="http://schemas.openxmlformats.org/presentationml/2006/main">
  <p:tag name="KSO_WM_UNIT_TABLE_BEAUTIFY" val="smartTable{313c59fe-a504-4365-ba9e-f84f07df78a7}"/>
</p:tagLst>
</file>

<file path=ppt/tags/tag5.xml><?xml version="1.0" encoding="utf-8"?>
<p:tagLst xmlns:p="http://schemas.openxmlformats.org/presentationml/2006/main">
  <p:tag name="KSO_WM_UNIT_TABLE_BEAUTIFY" val="smartTable{313c59fe-a504-4365-ba9e-f84f07df78a7}"/>
</p:tagLst>
</file>

<file path=ppt/tags/tag6.xml><?xml version="1.0" encoding="utf-8"?>
<p:tagLst xmlns:p="http://schemas.openxmlformats.org/presentationml/2006/main">
  <p:tag name="KSO_WM_UNIT_TABLE_BEAUTIFY" val="smartTable{313c59fe-a504-4365-ba9e-f84f07df78a7}"/>
</p:tagLst>
</file>

<file path=ppt/tags/tag7.xml><?xml version="1.0" encoding="utf-8"?>
<p:tagLst xmlns:p="http://schemas.openxmlformats.org/presentationml/2006/main">
  <p:tag name="KSO_WM_UNIT_TABLE_BEAUTIFY" val="smartTable{313c59fe-a504-4365-ba9e-f84f07df78a7}"/>
</p:tagLst>
</file>

<file path=ppt/tags/tag8.xml><?xml version="1.0" encoding="utf-8"?>
<p:tagLst xmlns:p="http://schemas.openxmlformats.org/presentationml/2006/main">
  <p:tag name="KSO_WM_UNIT_TABLE_BEAUTIFY" val="smartTable{313c59fe-a504-4365-ba9e-f84f07df78a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9803</Words>
  <Application>WPS 演示</Application>
  <PresentationFormat>宽屏</PresentationFormat>
  <Paragraphs>739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Arial</vt:lpstr>
      <vt:lpstr>宋体</vt:lpstr>
      <vt:lpstr>Wingdings</vt:lpstr>
      <vt:lpstr>黑体</vt:lpstr>
      <vt:lpstr>Times New Roman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2020-02-06T09:06:28Z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